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60" r:id="rId2"/>
    <p:sldId id="551" r:id="rId3"/>
    <p:sldId id="570" r:id="rId4"/>
    <p:sldId id="511" r:id="rId5"/>
    <p:sldId id="550" r:id="rId6"/>
    <p:sldId id="453" r:id="rId7"/>
    <p:sldId id="477" r:id="rId8"/>
    <p:sldId id="554" r:id="rId9"/>
    <p:sldId id="555" r:id="rId10"/>
    <p:sldId id="556" r:id="rId11"/>
    <p:sldId id="557" r:id="rId12"/>
    <p:sldId id="561" r:id="rId13"/>
    <p:sldId id="571" r:id="rId14"/>
    <p:sldId id="572" r:id="rId15"/>
    <p:sldId id="575" r:id="rId16"/>
    <p:sldId id="565" r:id="rId17"/>
    <p:sldId id="566" r:id="rId18"/>
    <p:sldId id="567" r:id="rId19"/>
    <p:sldId id="568" r:id="rId20"/>
  </p:sldIdLst>
  <p:sldSz cx="12192000" cy="6858000"/>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11DCEF3-43B7-463C-B90B-1CF7814E70AB}">
          <p14:sldIdLst>
            <p14:sldId id="260"/>
            <p14:sldId id="551"/>
            <p14:sldId id="570"/>
            <p14:sldId id="511"/>
            <p14:sldId id="550"/>
            <p14:sldId id="453"/>
            <p14:sldId id="477"/>
            <p14:sldId id="554"/>
            <p14:sldId id="555"/>
            <p14:sldId id="556"/>
            <p14:sldId id="557"/>
            <p14:sldId id="561"/>
            <p14:sldId id="571"/>
            <p14:sldId id="572"/>
            <p14:sldId id="575"/>
            <p14:sldId id="565"/>
            <p14:sldId id="566"/>
            <p14:sldId id="567"/>
            <p14:sldId id="56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4C10"/>
    <a:srgbClr val="AAE022"/>
    <a:srgbClr val="27BBBB"/>
    <a:srgbClr val="9678A2"/>
    <a:srgbClr val="388C5E"/>
    <a:srgbClr val="7CB296"/>
    <a:srgbClr val="B6D4C4"/>
    <a:srgbClr val="A1C7B3"/>
    <a:srgbClr val="CAE0D4"/>
    <a:srgbClr val="C860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6386" autoAdjust="0"/>
  </p:normalViewPr>
  <p:slideViewPr>
    <p:cSldViewPr snapToGrid="0">
      <p:cViewPr varScale="1">
        <p:scale>
          <a:sx n="110" d="100"/>
          <a:sy n="110" d="100"/>
        </p:scale>
        <p:origin x="576" y="96"/>
      </p:cViewPr>
      <p:guideLst>
        <p:guide orient="horz" pos="2160"/>
        <p:guide pos="3840"/>
      </p:guideLst>
    </p:cSldViewPr>
  </p:slideViewPr>
  <p:notesTextViewPr>
    <p:cViewPr>
      <p:scale>
        <a:sx n="1" d="1"/>
        <a:sy n="1" d="1"/>
      </p:scale>
      <p:origin x="0" y="0"/>
    </p:cViewPr>
  </p:notesTextViewPr>
  <p:notesViewPr>
    <p:cSldViewPr snapToGrid="0">
      <p:cViewPr varScale="1">
        <p:scale>
          <a:sx n="110" d="100"/>
          <a:sy n="110" d="100"/>
        </p:scale>
        <p:origin x="2428" y="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EPS</c:v>
                </c:pt>
              </c:strCache>
            </c:strRef>
          </c:tx>
          <c:spPr>
            <a:gradFill>
              <a:gsLst>
                <a:gs pos="0">
                  <a:srgbClr val="086908">
                    <a:shade val="30000"/>
                    <a:satMod val="115000"/>
                  </a:srgbClr>
                </a:gs>
                <a:gs pos="50000">
                  <a:srgbClr val="086908">
                    <a:shade val="67500"/>
                    <a:satMod val="115000"/>
                  </a:srgbClr>
                </a:gs>
                <a:gs pos="100000">
                  <a:srgbClr val="086908">
                    <a:shade val="100000"/>
                    <a:satMod val="115000"/>
                  </a:srgbClr>
                </a:gs>
              </a:gsLst>
              <a:lin ang="18900000" scaled="1"/>
            </a:gradFill>
            <a:ln>
              <a:noFill/>
            </a:ln>
            <a:effectLst/>
          </c:spPr>
          <c:invertIfNegative val="0"/>
          <c:dPt>
            <c:idx val="0"/>
            <c:invertIfNegative val="0"/>
            <c:bubble3D val="0"/>
            <c:spPr>
              <a:solidFill>
                <a:schemeClr val="bg1">
                  <a:lumMod val="85000"/>
                </a:schemeClr>
              </a:solidFill>
              <a:ln>
                <a:noFill/>
              </a:ln>
              <a:effectLst/>
            </c:spPr>
            <c:extLst>
              <c:ext xmlns:c16="http://schemas.microsoft.com/office/drawing/2014/chart" uri="{C3380CC4-5D6E-409C-BE32-E72D297353CC}">
                <c16:uniqueId val="{00000001-186C-4576-A1F3-1F9792871A65}"/>
              </c:ext>
            </c:extLst>
          </c:dPt>
          <c:dPt>
            <c:idx val="1"/>
            <c:invertIfNegative val="0"/>
            <c:bubble3D val="0"/>
            <c:spPr>
              <a:solidFill>
                <a:srgbClr val="3A8C4D"/>
              </a:solidFill>
              <a:ln>
                <a:noFill/>
              </a:ln>
              <a:effectLst/>
            </c:spPr>
            <c:extLst>
              <c:ext xmlns:c16="http://schemas.microsoft.com/office/drawing/2014/chart" uri="{C3380CC4-5D6E-409C-BE32-E72D297353CC}">
                <c16:uniqueId val="{00000003-186C-4576-A1F3-1F9792871A65}"/>
              </c:ext>
            </c:extLst>
          </c:dPt>
          <c:cat>
            <c:strRef>
              <c:f>Sheet1!$A$2:$A$3</c:f>
              <c:strCache>
                <c:ptCount val="2"/>
                <c:pt idx="0">
                  <c:v>2Q18</c:v>
                </c:pt>
                <c:pt idx="1">
                  <c:v>2Q19</c:v>
                </c:pt>
              </c:strCache>
            </c:strRef>
          </c:cat>
          <c:val>
            <c:numRef>
              <c:f>Sheet1!$B$2:$B$3</c:f>
              <c:numCache>
                <c:formatCode>_(* #,##0.00_);_(* \(#,##0.00\);_(* "-"??_);_(@_)</c:formatCode>
                <c:ptCount val="2"/>
                <c:pt idx="0">
                  <c:v>1.33</c:v>
                </c:pt>
                <c:pt idx="1">
                  <c:v>1.05</c:v>
                </c:pt>
              </c:numCache>
            </c:numRef>
          </c:val>
          <c:extLst>
            <c:ext xmlns:c16="http://schemas.microsoft.com/office/drawing/2014/chart" uri="{C3380CC4-5D6E-409C-BE32-E72D297353CC}">
              <c16:uniqueId val="{00000004-186C-4576-A1F3-1F9792871A65}"/>
            </c:ext>
          </c:extLst>
        </c:ser>
        <c:ser>
          <c:idx val="1"/>
          <c:order val="1"/>
          <c:tx>
            <c:strRef>
              <c:f>Sheet1!$C$1</c:f>
              <c:strCache>
                <c:ptCount val="1"/>
                <c:pt idx="0">
                  <c:v>Column1</c:v>
                </c:pt>
              </c:strCache>
            </c:strRef>
          </c:tx>
          <c:spPr>
            <a:solidFill>
              <a:srgbClr val="AAE022"/>
            </a:solidFill>
            <a:ln w="25400">
              <a:noFill/>
            </a:ln>
            <a:effectLst/>
          </c:spPr>
          <c:invertIfNegative val="0"/>
          <c:dLbls>
            <c:spPr>
              <a:noFill/>
              <a:ln>
                <a:noFill/>
              </a:ln>
              <a:effectLst/>
            </c:spPr>
            <c:txPr>
              <a:bodyPr rot="0" spcFirstLastPara="1" vertOverflow="ellipsis" vert="horz" wrap="non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2Q18</c:v>
                </c:pt>
                <c:pt idx="1">
                  <c:v>2Q19</c:v>
                </c:pt>
              </c:strCache>
            </c:strRef>
          </c:cat>
          <c:val>
            <c:numRef>
              <c:f>Sheet1!$C$2:$C$3</c:f>
              <c:numCache>
                <c:formatCode>General</c:formatCode>
                <c:ptCount val="2"/>
              </c:numCache>
            </c:numRef>
          </c:val>
          <c:extLst>
            <c:ext xmlns:c16="http://schemas.microsoft.com/office/drawing/2014/chart" uri="{C3380CC4-5D6E-409C-BE32-E72D297353CC}">
              <c16:uniqueId val="{00000005-186C-4576-A1F3-1F9792871A65}"/>
            </c:ext>
          </c:extLst>
        </c:ser>
        <c:dLbls>
          <c:showLegendKey val="0"/>
          <c:showVal val="0"/>
          <c:showCatName val="0"/>
          <c:showSerName val="0"/>
          <c:showPercent val="0"/>
          <c:showBubbleSize val="0"/>
        </c:dLbls>
        <c:gapWidth val="40"/>
        <c:overlap val="100"/>
        <c:axId val="1154557663"/>
        <c:axId val="1154556415"/>
      </c:barChart>
      <c:lineChart>
        <c:grouping val="standard"/>
        <c:varyColors val="0"/>
        <c:ser>
          <c:idx val="2"/>
          <c:order val="2"/>
          <c:tx>
            <c:strRef>
              <c:f>Sheet1!$D$1</c:f>
              <c:strCache>
                <c:ptCount val="1"/>
                <c:pt idx="0">
                  <c:v>Total</c:v>
                </c:pt>
              </c:strCache>
            </c:strRef>
          </c:tx>
          <c:spPr>
            <a:ln w="28575" cap="rnd">
              <a:noFill/>
              <a:round/>
            </a:ln>
            <a:effectLst/>
          </c:spPr>
          <c:marker>
            <c:symbol val="none"/>
          </c:marker>
          <c:dLbls>
            <c:dLbl>
              <c:idx val="0"/>
              <c:spPr>
                <a:noFill/>
                <a:ln>
                  <a:noFill/>
                </a:ln>
                <a:effectLst/>
              </c:spPr>
              <c:txPr>
                <a:bodyPr rot="0" spcFirstLastPara="1" vertOverflow="ellipsis" vert="horz" wrap="none" lIns="38100" tIns="19050" rIns="38100" bIns="19050" anchor="ctr" anchorCtr="1">
                  <a:spAutoFit/>
                </a:bodyPr>
                <a:lstStyle/>
                <a:p>
                  <a:pPr>
                    <a:defRPr sz="1200" b="1" i="0" u="none" strike="noStrike" kern="1200" baseline="0">
                      <a:solidFill>
                        <a:schemeClr val="bg1">
                          <a:lumMod val="6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186C-4576-A1F3-1F9792871A65}"/>
                </c:ext>
              </c:extLst>
            </c:dLbl>
            <c:spPr>
              <a:noFill/>
              <a:ln>
                <a:noFill/>
              </a:ln>
              <a:effectLst/>
            </c:spPr>
            <c:txPr>
              <a:bodyPr rot="0" spcFirstLastPara="1" vertOverflow="ellipsis" vert="horz" wrap="non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0"/>
              </c:ext>
            </c:extLst>
          </c:dLbls>
          <c:cat>
            <c:strRef>
              <c:f>Sheet1!$A$2:$A$3</c:f>
              <c:strCache>
                <c:ptCount val="2"/>
                <c:pt idx="0">
                  <c:v>2Q18</c:v>
                </c:pt>
                <c:pt idx="1">
                  <c:v>2Q19</c:v>
                </c:pt>
              </c:strCache>
            </c:strRef>
          </c:cat>
          <c:val>
            <c:numRef>
              <c:f>Sheet1!$D$2:$D$3</c:f>
              <c:numCache>
                <c:formatCode>_(* #,##0.00_);_(* \(#,##0.00\);_(* "-"??_);_(@_)</c:formatCode>
                <c:ptCount val="2"/>
                <c:pt idx="0">
                  <c:v>1.33</c:v>
                </c:pt>
                <c:pt idx="1">
                  <c:v>1.05</c:v>
                </c:pt>
              </c:numCache>
            </c:numRef>
          </c:val>
          <c:smooth val="0"/>
          <c:extLst>
            <c:ext xmlns:c16="http://schemas.microsoft.com/office/drawing/2014/chart" uri="{C3380CC4-5D6E-409C-BE32-E72D297353CC}">
              <c16:uniqueId val="{00000007-186C-4576-A1F3-1F9792871A65}"/>
            </c:ext>
          </c:extLst>
        </c:ser>
        <c:dLbls>
          <c:showLegendKey val="0"/>
          <c:showVal val="0"/>
          <c:showCatName val="0"/>
          <c:showSerName val="0"/>
          <c:showPercent val="0"/>
          <c:showBubbleSize val="0"/>
        </c:dLbls>
        <c:marker val="1"/>
        <c:smooth val="0"/>
        <c:axId val="1154557663"/>
        <c:axId val="1154556415"/>
      </c:lineChart>
      <c:lineChart>
        <c:grouping val="standard"/>
        <c:varyColors val="0"/>
        <c:ser>
          <c:idx val="3"/>
          <c:order val="3"/>
          <c:tx>
            <c:strRef>
              <c:f>Sheet1!$E$1</c:f>
              <c:strCache>
                <c:ptCount val="1"/>
                <c:pt idx="0">
                  <c:v>Column2</c:v>
                </c:pt>
              </c:strCache>
            </c:strRef>
          </c:tx>
          <c:spPr>
            <a:ln w="25400" cap="rnd">
              <a:solidFill>
                <a:srgbClr val="AAE022"/>
              </a:solidFill>
              <a:round/>
            </a:ln>
            <a:effectLst/>
          </c:spPr>
          <c:marker>
            <c:symbol val="none"/>
          </c:marker>
          <c:dLbls>
            <c:spPr>
              <a:noFill/>
              <a:ln>
                <a:noFill/>
              </a:ln>
              <a:effectLst/>
            </c:spPr>
            <c:txPr>
              <a:bodyPr rot="0" spcFirstLastPara="1" vertOverflow="ellipsis" vert="horz" wrap="none" lIns="38100" tIns="19050" rIns="38100" bIns="19050" anchor="ctr" anchorCtr="1">
                <a:spAutoFit/>
              </a:bodyPr>
              <a:lstStyle/>
              <a:p>
                <a:pPr>
                  <a:defRPr sz="1000" b="1" i="0" u="none" strike="noStrike" kern="1200" baseline="0">
                    <a:solidFill>
                      <a:srgbClr val="AAE022"/>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2Q18</c:v>
                </c:pt>
                <c:pt idx="1">
                  <c:v>2Q19</c:v>
                </c:pt>
              </c:strCache>
            </c:strRef>
          </c:cat>
          <c:val>
            <c:numRef>
              <c:f>Sheet1!$E$2:$E$3</c:f>
              <c:numCache>
                <c:formatCode>General</c:formatCode>
                <c:ptCount val="2"/>
              </c:numCache>
            </c:numRef>
          </c:val>
          <c:smooth val="0"/>
          <c:extLst>
            <c:ext xmlns:c16="http://schemas.microsoft.com/office/drawing/2014/chart" uri="{C3380CC4-5D6E-409C-BE32-E72D297353CC}">
              <c16:uniqueId val="{00000008-186C-4576-A1F3-1F9792871A65}"/>
            </c:ext>
          </c:extLst>
        </c:ser>
        <c:dLbls>
          <c:showLegendKey val="0"/>
          <c:showVal val="0"/>
          <c:showCatName val="0"/>
          <c:showSerName val="0"/>
          <c:showPercent val="0"/>
          <c:showBubbleSize val="0"/>
        </c:dLbls>
        <c:marker val="1"/>
        <c:smooth val="0"/>
        <c:axId val="414075887"/>
        <c:axId val="414070063"/>
      </c:lineChart>
      <c:catAx>
        <c:axId val="11545576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crossAx val="1154556415"/>
        <c:crosses val="autoZero"/>
        <c:auto val="1"/>
        <c:lblAlgn val="ctr"/>
        <c:lblOffset val="100"/>
        <c:noMultiLvlLbl val="0"/>
      </c:catAx>
      <c:valAx>
        <c:axId val="1154556415"/>
        <c:scaling>
          <c:orientation val="minMax"/>
          <c:max val="1.4"/>
          <c:min val="-0.60000000000000009"/>
        </c:scaling>
        <c:delete val="0"/>
        <c:axPos val="l"/>
        <c:numFmt formatCode="_(* #,##0.00_);_(* \(#,##0.00\);_(* &quot;-&quot;??_);_(@_)" sourceLinked="1"/>
        <c:majorTickMark val="out"/>
        <c:minorTickMark val="none"/>
        <c:tickLblPos val="nextTo"/>
        <c:spPr>
          <a:noFill/>
          <a:ln>
            <a:noFill/>
          </a:ln>
          <a:effectLst/>
        </c:spPr>
        <c:txPr>
          <a:bodyPr rot="-60000000" spcFirstLastPara="1" vertOverflow="ellipsis" vert="horz" wrap="square" anchor="ctr" anchorCtr="1"/>
          <a:lstStyle/>
          <a:p>
            <a:pPr>
              <a:defRPr sz="300" b="1" i="0" u="none" strike="noStrike" kern="1200" baseline="0">
                <a:solidFill>
                  <a:schemeClr val="bg1"/>
                </a:solidFill>
                <a:latin typeface="+mn-lt"/>
                <a:ea typeface="+mn-ea"/>
                <a:cs typeface="+mn-cs"/>
              </a:defRPr>
            </a:pPr>
            <a:endParaRPr lang="en-US"/>
          </a:p>
        </c:txPr>
        <c:crossAx val="1154557663"/>
        <c:crosses val="autoZero"/>
        <c:crossBetween val="between"/>
      </c:valAx>
      <c:valAx>
        <c:axId val="414070063"/>
        <c:scaling>
          <c:orientation val="minMax"/>
          <c:max val="0.5"/>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300" b="1" i="0" u="none" strike="noStrike" kern="1200" baseline="0">
                <a:solidFill>
                  <a:schemeClr val="bg1"/>
                </a:solidFill>
                <a:latin typeface="+mn-lt"/>
                <a:ea typeface="+mn-ea"/>
                <a:cs typeface="+mn-cs"/>
              </a:defRPr>
            </a:pPr>
            <a:endParaRPr lang="en-US"/>
          </a:p>
        </c:txPr>
        <c:crossAx val="414075887"/>
        <c:crosses val="max"/>
        <c:crossBetween val="between"/>
      </c:valAx>
      <c:catAx>
        <c:axId val="414075887"/>
        <c:scaling>
          <c:orientation val="minMax"/>
        </c:scaling>
        <c:delete val="1"/>
        <c:axPos val="b"/>
        <c:numFmt formatCode="General" sourceLinked="1"/>
        <c:majorTickMark val="out"/>
        <c:minorTickMark val="none"/>
        <c:tickLblPos val="nextTo"/>
        <c:crossAx val="414070063"/>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sz="1000" b="1">
          <a:solidFill>
            <a:schemeClr val="tx1"/>
          </a:solidFill>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Operating Revenue</c:v>
                </c:pt>
              </c:strCache>
            </c:strRef>
          </c:tx>
          <c:spPr>
            <a:gradFill>
              <a:gsLst>
                <a:gs pos="0">
                  <a:srgbClr val="086908">
                    <a:shade val="30000"/>
                    <a:satMod val="115000"/>
                  </a:srgbClr>
                </a:gs>
                <a:gs pos="50000">
                  <a:srgbClr val="086908">
                    <a:shade val="67500"/>
                    <a:satMod val="115000"/>
                  </a:srgbClr>
                </a:gs>
                <a:gs pos="100000">
                  <a:srgbClr val="086908">
                    <a:shade val="100000"/>
                    <a:satMod val="115000"/>
                  </a:srgbClr>
                </a:gs>
              </a:gsLst>
              <a:lin ang="18900000" scaled="1"/>
            </a:gradFill>
            <a:ln>
              <a:noFill/>
            </a:ln>
            <a:effectLst/>
          </c:spPr>
          <c:invertIfNegative val="0"/>
          <c:dPt>
            <c:idx val="0"/>
            <c:invertIfNegative val="0"/>
            <c:bubble3D val="0"/>
            <c:spPr>
              <a:solidFill>
                <a:schemeClr val="bg1">
                  <a:lumMod val="85000"/>
                </a:schemeClr>
              </a:solidFill>
              <a:ln>
                <a:noFill/>
              </a:ln>
              <a:effectLst/>
            </c:spPr>
            <c:extLst>
              <c:ext xmlns:c16="http://schemas.microsoft.com/office/drawing/2014/chart" uri="{C3380CC4-5D6E-409C-BE32-E72D297353CC}">
                <c16:uniqueId val="{00000001-EC4A-4122-92CB-75A7843A2D4A}"/>
              </c:ext>
            </c:extLst>
          </c:dPt>
          <c:dPt>
            <c:idx val="1"/>
            <c:invertIfNegative val="0"/>
            <c:bubble3D val="0"/>
            <c:spPr>
              <a:solidFill>
                <a:srgbClr val="3A8C4D"/>
              </a:solidFill>
              <a:ln>
                <a:noFill/>
              </a:ln>
              <a:effectLst/>
            </c:spPr>
            <c:extLst>
              <c:ext xmlns:c16="http://schemas.microsoft.com/office/drawing/2014/chart" uri="{C3380CC4-5D6E-409C-BE32-E72D297353CC}">
                <c16:uniqueId val="{00000003-EC4A-4122-92CB-75A7843A2D4A}"/>
              </c:ext>
            </c:extLst>
          </c:dPt>
          <c:cat>
            <c:strRef>
              <c:f>Sheet1!$A$2:$A$3</c:f>
              <c:strCache>
                <c:ptCount val="2"/>
                <c:pt idx="0">
                  <c:v>1H18</c:v>
                </c:pt>
                <c:pt idx="1">
                  <c:v>1H19</c:v>
                </c:pt>
              </c:strCache>
            </c:strRef>
          </c:cat>
          <c:val>
            <c:numRef>
              <c:f>Sheet1!$B$2:$B$3</c:f>
              <c:numCache>
                <c:formatCode>_(* #,##0.0_);_(* \(#,##0.0\);_(* "-"??_);_(@_)</c:formatCode>
                <c:ptCount val="2"/>
                <c:pt idx="0">
                  <c:v>401.28800000000001</c:v>
                </c:pt>
                <c:pt idx="1">
                  <c:v>470.30799999999999</c:v>
                </c:pt>
              </c:numCache>
            </c:numRef>
          </c:val>
          <c:extLst>
            <c:ext xmlns:c16="http://schemas.microsoft.com/office/drawing/2014/chart" uri="{C3380CC4-5D6E-409C-BE32-E72D297353CC}">
              <c16:uniqueId val="{00000004-EC4A-4122-92CB-75A7843A2D4A}"/>
            </c:ext>
          </c:extLst>
        </c:ser>
        <c:ser>
          <c:idx val="1"/>
          <c:order val="1"/>
          <c:tx>
            <c:strRef>
              <c:f>Sheet1!$C$1</c:f>
              <c:strCache>
                <c:ptCount val="1"/>
                <c:pt idx="0">
                  <c:v>Column1</c:v>
                </c:pt>
              </c:strCache>
            </c:strRef>
          </c:tx>
          <c:spPr>
            <a:solidFill>
              <a:srgbClr val="AAE022"/>
            </a:solidFill>
            <a:ln w="25400">
              <a:noFill/>
            </a:ln>
            <a:effectLst/>
          </c:spPr>
          <c:invertIfNegative val="0"/>
          <c:dLbls>
            <c:spPr>
              <a:noFill/>
              <a:ln>
                <a:noFill/>
              </a:ln>
              <a:effectLst/>
            </c:spPr>
            <c:txPr>
              <a:bodyPr rot="0" spcFirstLastPara="1" vertOverflow="ellipsis" vert="horz" wrap="non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1H18</c:v>
                </c:pt>
                <c:pt idx="1">
                  <c:v>1H19</c:v>
                </c:pt>
              </c:strCache>
            </c:strRef>
          </c:cat>
          <c:val>
            <c:numRef>
              <c:f>Sheet1!$C$2:$C$3</c:f>
              <c:numCache>
                <c:formatCode>General</c:formatCode>
                <c:ptCount val="2"/>
              </c:numCache>
            </c:numRef>
          </c:val>
          <c:extLst>
            <c:ext xmlns:c16="http://schemas.microsoft.com/office/drawing/2014/chart" uri="{C3380CC4-5D6E-409C-BE32-E72D297353CC}">
              <c16:uniqueId val="{00000005-EC4A-4122-92CB-75A7843A2D4A}"/>
            </c:ext>
          </c:extLst>
        </c:ser>
        <c:dLbls>
          <c:showLegendKey val="0"/>
          <c:showVal val="0"/>
          <c:showCatName val="0"/>
          <c:showSerName val="0"/>
          <c:showPercent val="0"/>
          <c:showBubbleSize val="0"/>
        </c:dLbls>
        <c:gapWidth val="40"/>
        <c:overlap val="100"/>
        <c:axId val="1154557663"/>
        <c:axId val="1154556415"/>
      </c:barChart>
      <c:lineChart>
        <c:grouping val="standard"/>
        <c:varyColors val="0"/>
        <c:ser>
          <c:idx val="2"/>
          <c:order val="2"/>
          <c:tx>
            <c:strRef>
              <c:f>Sheet1!$D$1</c:f>
              <c:strCache>
                <c:ptCount val="1"/>
                <c:pt idx="0">
                  <c:v>Total</c:v>
                </c:pt>
              </c:strCache>
            </c:strRef>
          </c:tx>
          <c:spPr>
            <a:ln w="28575" cap="rnd">
              <a:noFill/>
              <a:round/>
            </a:ln>
            <a:effectLst/>
          </c:spPr>
          <c:marker>
            <c:symbol val="none"/>
          </c:marker>
          <c:dLbls>
            <c:dLbl>
              <c:idx val="0"/>
              <c:spPr>
                <a:noFill/>
                <a:ln>
                  <a:noFill/>
                </a:ln>
                <a:effectLst/>
              </c:spPr>
              <c:txPr>
                <a:bodyPr rot="0" spcFirstLastPara="1" vertOverflow="ellipsis" vert="horz" wrap="none" lIns="38100" tIns="19050" rIns="38100" bIns="19050" anchor="ctr" anchorCtr="1">
                  <a:spAutoFit/>
                </a:bodyPr>
                <a:lstStyle/>
                <a:p>
                  <a:pPr>
                    <a:defRPr sz="1200" b="1" i="0" u="none" strike="noStrike" kern="1200" baseline="0">
                      <a:solidFill>
                        <a:schemeClr val="bg1">
                          <a:lumMod val="6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EC4A-4122-92CB-75A7843A2D4A}"/>
                </c:ext>
              </c:extLst>
            </c:dLbl>
            <c:spPr>
              <a:noFill/>
              <a:ln>
                <a:noFill/>
              </a:ln>
              <a:effectLst/>
            </c:spPr>
            <c:txPr>
              <a:bodyPr rot="0" spcFirstLastPara="1" vertOverflow="ellipsis" vert="horz" wrap="non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1H18</c:v>
                </c:pt>
                <c:pt idx="1">
                  <c:v>1H19</c:v>
                </c:pt>
              </c:strCache>
            </c:strRef>
          </c:cat>
          <c:val>
            <c:numRef>
              <c:f>Sheet1!$D$2:$D$3</c:f>
              <c:numCache>
                <c:formatCode>_(* #,##0.0_);_(* \(#,##0.0\);_(* "-"??_);_(@_)</c:formatCode>
                <c:ptCount val="2"/>
                <c:pt idx="0">
                  <c:v>401.28800000000001</c:v>
                </c:pt>
                <c:pt idx="1">
                  <c:v>470.30799999999999</c:v>
                </c:pt>
              </c:numCache>
            </c:numRef>
          </c:val>
          <c:smooth val="0"/>
          <c:extLst>
            <c:ext xmlns:c16="http://schemas.microsoft.com/office/drawing/2014/chart" uri="{C3380CC4-5D6E-409C-BE32-E72D297353CC}">
              <c16:uniqueId val="{00000007-EC4A-4122-92CB-75A7843A2D4A}"/>
            </c:ext>
          </c:extLst>
        </c:ser>
        <c:dLbls>
          <c:showLegendKey val="0"/>
          <c:showVal val="0"/>
          <c:showCatName val="0"/>
          <c:showSerName val="0"/>
          <c:showPercent val="0"/>
          <c:showBubbleSize val="0"/>
        </c:dLbls>
        <c:marker val="1"/>
        <c:smooth val="0"/>
        <c:axId val="1154557663"/>
        <c:axId val="1154556415"/>
      </c:lineChart>
      <c:lineChart>
        <c:grouping val="standard"/>
        <c:varyColors val="0"/>
        <c:ser>
          <c:idx val="3"/>
          <c:order val="3"/>
          <c:tx>
            <c:strRef>
              <c:f>Sheet1!$E$1</c:f>
              <c:strCache>
                <c:ptCount val="1"/>
                <c:pt idx="0">
                  <c:v>Operating Margin</c:v>
                </c:pt>
              </c:strCache>
            </c:strRef>
          </c:tx>
          <c:spPr>
            <a:ln w="25400" cap="rnd">
              <a:solidFill>
                <a:schemeClr val="tx1"/>
              </a:solidFill>
              <a:round/>
            </a:ln>
            <a:effectLst/>
          </c:spPr>
          <c:marker>
            <c:symbol val="none"/>
          </c:marker>
          <c:dLbls>
            <c:dLbl>
              <c:idx val="1"/>
              <c:spPr>
                <a:noFill/>
                <a:ln>
                  <a:noFill/>
                </a:ln>
                <a:effectLst/>
              </c:spPr>
              <c:txPr>
                <a:bodyPr rot="0" spcFirstLastPara="1" vertOverflow="ellipsis" vert="horz" wrap="non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8-EC4A-4122-92CB-75A7843A2D4A}"/>
                </c:ext>
              </c:extLst>
            </c:dLbl>
            <c:spPr>
              <a:noFill/>
              <a:ln>
                <a:noFill/>
              </a:ln>
              <a:effectLst/>
            </c:spPr>
            <c:txPr>
              <a:bodyPr rot="0" spcFirstLastPara="1" vertOverflow="ellipsis" vert="horz" wrap="non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1H18</c:v>
                </c:pt>
                <c:pt idx="1">
                  <c:v>1H19</c:v>
                </c:pt>
              </c:strCache>
            </c:strRef>
          </c:cat>
          <c:val>
            <c:numRef>
              <c:f>Sheet1!$E$2:$E$3</c:f>
              <c:numCache>
                <c:formatCode>0.0%</c:formatCode>
                <c:ptCount val="2"/>
                <c:pt idx="0">
                  <c:v>0.28146119495225375</c:v>
                </c:pt>
                <c:pt idx="1">
                  <c:v>0.22256478733085552</c:v>
                </c:pt>
              </c:numCache>
            </c:numRef>
          </c:val>
          <c:smooth val="0"/>
          <c:extLst>
            <c:ext xmlns:c16="http://schemas.microsoft.com/office/drawing/2014/chart" uri="{C3380CC4-5D6E-409C-BE32-E72D297353CC}">
              <c16:uniqueId val="{00000009-EC4A-4122-92CB-75A7843A2D4A}"/>
            </c:ext>
          </c:extLst>
        </c:ser>
        <c:dLbls>
          <c:showLegendKey val="0"/>
          <c:showVal val="0"/>
          <c:showCatName val="0"/>
          <c:showSerName val="0"/>
          <c:showPercent val="0"/>
          <c:showBubbleSize val="0"/>
        </c:dLbls>
        <c:marker val="1"/>
        <c:smooth val="0"/>
        <c:axId val="414075887"/>
        <c:axId val="414070063"/>
      </c:lineChart>
      <c:catAx>
        <c:axId val="1154557663"/>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crossAx val="1154556415"/>
        <c:crosses val="autoZero"/>
        <c:auto val="1"/>
        <c:lblAlgn val="ctr"/>
        <c:lblOffset val="100"/>
        <c:noMultiLvlLbl val="0"/>
      </c:catAx>
      <c:valAx>
        <c:axId val="1154556415"/>
        <c:scaling>
          <c:orientation val="minMax"/>
          <c:min val="0"/>
        </c:scaling>
        <c:delete val="0"/>
        <c:axPos val="l"/>
        <c:numFmt formatCode="_(* #,##0.0_);_(* \(#,##0.0\);_(* &quot;-&quot;??_);_(@_)" sourceLinked="1"/>
        <c:majorTickMark val="out"/>
        <c:minorTickMark val="none"/>
        <c:tickLblPos val="nextTo"/>
        <c:spPr>
          <a:noFill/>
          <a:ln>
            <a:noFill/>
          </a:ln>
          <a:effectLst/>
        </c:spPr>
        <c:txPr>
          <a:bodyPr rot="-60000000" spcFirstLastPara="1" vertOverflow="ellipsis" vert="horz" wrap="square" anchor="ctr" anchorCtr="1"/>
          <a:lstStyle/>
          <a:p>
            <a:pPr>
              <a:defRPr sz="300" b="1" i="0" u="none" strike="noStrike" kern="1200" baseline="0">
                <a:solidFill>
                  <a:schemeClr val="bg1"/>
                </a:solidFill>
                <a:latin typeface="+mn-lt"/>
                <a:ea typeface="+mn-ea"/>
                <a:cs typeface="+mn-cs"/>
              </a:defRPr>
            </a:pPr>
            <a:endParaRPr lang="en-US"/>
          </a:p>
        </c:txPr>
        <c:crossAx val="1154557663"/>
        <c:crosses val="autoZero"/>
        <c:crossBetween val="between"/>
      </c:valAx>
      <c:valAx>
        <c:axId val="414070063"/>
        <c:scaling>
          <c:orientation val="minMax"/>
          <c:max val="3"/>
          <c:min val="-1"/>
        </c:scaling>
        <c:delete val="0"/>
        <c:axPos val="r"/>
        <c:numFmt formatCode="0.0%" sourceLinked="1"/>
        <c:majorTickMark val="out"/>
        <c:minorTickMark val="none"/>
        <c:tickLblPos val="nextTo"/>
        <c:spPr>
          <a:noFill/>
          <a:ln>
            <a:noFill/>
          </a:ln>
          <a:effectLst/>
        </c:spPr>
        <c:txPr>
          <a:bodyPr rot="-60000000" spcFirstLastPara="1" vertOverflow="ellipsis" vert="horz" wrap="square" anchor="ctr" anchorCtr="1"/>
          <a:lstStyle/>
          <a:p>
            <a:pPr>
              <a:defRPr sz="300" b="1" i="0" u="none" strike="noStrike" kern="1200" baseline="0">
                <a:solidFill>
                  <a:schemeClr val="bg1"/>
                </a:solidFill>
                <a:latin typeface="+mn-lt"/>
                <a:ea typeface="+mn-ea"/>
                <a:cs typeface="+mn-cs"/>
              </a:defRPr>
            </a:pPr>
            <a:endParaRPr lang="en-US"/>
          </a:p>
        </c:txPr>
        <c:crossAx val="414075887"/>
        <c:crosses val="max"/>
        <c:crossBetween val="between"/>
      </c:valAx>
      <c:catAx>
        <c:axId val="414075887"/>
        <c:scaling>
          <c:orientation val="minMax"/>
        </c:scaling>
        <c:delete val="1"/>
        <c:axPos val="b"/>
        <c:numFmt formatCode="General" sourceLinked="1"/>
        <c:majorTickMark val="out"/>
        <c:minorTickMark val="none"/>
        <c:tickLblPos val="nextTo"/>
        <c:crossAx val="414070063"/>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sz="1000" b="1">
          <a:solidFill>
            <a:schemeClr val="tx1"/>
          </a:solidFill>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Operating Revenue</c:v>
                </c:pt>
              </c:strCache>
            </c:strRef>
          </c:tx>
          <c:spPr>
            <a:gradFill>
              <a:gsLst>
                <a:gs pos="0">
                  <a:srgbClr val="086908">
                    <a:shade val="30000"/>
                    <a:satMod val="115000"/>
                  </a:srgbClr>
                </a:gs>
                <a:gs pos="50000">
                  <a:srgbClr val="086908">
                    <a:shade val="67500"/>
                    <a:satMod val="115000"/>
                  </a:srgbClr>
                </a:gs>
                <a:gs pos="100000">
                  <a:srgbClr val="086908">
                    <a:shade val="100000"/>
                    <a:satMod val="115000"/>
                  </a:srgbClr>
                </a:gs>
              </a:gsLst>
              <a:lin ang="18900000" scaled="1"/>
            </a:gradFill>
            <a:ln>
              <a:noFill/>
            </a:ln>
            <a:effectLst/>
          </c:spPr>
          <c:invertIfNegative val="0"/>
          <c:dPt>
            <c:idx val="0"/>
            <c:invertIfNegative val="0"/>
            <c:bubble3D val="0"/>
            <c:spPr>
              <a:solidFill>
                <a:schemeClr val="bg1">
                  <a:lumMod val="85000"/>
                </a:schemeClr>
              </a:solidFill>
              <a:ln>
                <a:noFill/>
              </a:ln>
              <a:effectLst/>
            </c:spPr>
            <c:extLst>
              <c:ext xmlns:c16="http://schemas.microsoft.com/office/drawing/2014/chart" uri="{C3380CC4-5D6E-409C-BE32-E72D297353CC}">
                <c16:uniqueId val="{00000001-2714-4D45-9C6C-1435047A8108}"/>
              </c:ext>
            </c:extLst>
          </c:dPt>
          <c:dPt>
            <c:idx val="1"/>
            <c:invertIfNegative val="0"/>
            <c:bubble3D val="0"/>
            <c:spPr>
              <a:solidFill>
                <a:srgbClr val="3A8C4D"/>
              </a:solidFill>
              <a:ln>
                <a:noFill/>
              </a:ln>
              <a:effectLst/>
            </c:spPr>
            <c:extLst>
              <c:ext xmlns:c16="http://schemas.microsoft.com/office/drawing/2014/chart" uri="{C3380CC4-5D6E-409C-BE32-E72D297353CC}">
                <c16:uniqueId val="{00000003-2714-4D45-9C6C-1435047A8108}"/>
              </c:ext>
            </c:extLst>
          </c:dPt>
          <c:cat>
            <c:strRef>
              <c:f>Sheet1!$A$2:$A$3</c:f>
              <c:strCache>
                <c:ptCount val="2"/>
                <c:pt idx="0">
                  <c:v>2Q18</c:v>
                </c:pt>
                <c:pt idx="1">
                  <c:v>2Q19</c:v>
                </c:pt>
              </c:strCache>
            </c:strRef>
          </c:cat>
          <c:val>
            <c:numRef>
              <c:f>Sheet1!$B$2:$B$3</c:f>
              <c:numCache>
                <c:formatCode>_(* #,##0.0_);_(* \(#,##0.0\);_(* "-"??_);_(@_)</c:formatCode>
                <c:ptCount val="2"/>
                <c:pt idx="0">
                  <c:v>209.78800000000001</c:v>
                </c:pt>
                <c:pt idx="1">
                  <c:v>233.72200000000001</c:v>
                </c:pt>
              </c:numCache>
            </c:numRef>
          </c:val>
          <c:extLst>
            <c:ext xmlns:c16="http://schemas.microsoft.com/office/drawing/2014/chart" uri="{C3380CC4-5D6E-409C-BE32-E72D297353CC}">
              <c16:uniqueId val="{00000004-2714-4D45-9C6C-1435047A8108}"/>
            </c:ext>
          </c:extLst>
        </c:ser>
        <c:ser>
          <c:idx val="1"/>
          <c:order val="1"/>
          <c:tx>
            <c:strRef>
              <c:f>Sheet1!$C$1</c:f>
              <c:strCache>
                <c:ptCount val="1"/>
                <c:pt idx="0">
                  <c:v>Column1</c:v>
                </c:pt>
              </c:strCache>
            </c:strRef>
          </c:tx>
          <c:spPr>
            <a:solidFill>
              <a:srgbClr val="AAE022"/>
            </a:solidFill>
            <a:ln w="25400">
              <a:noFill/>
            </a:ln>
            <a:effectLst/>
          </c:spPr>
          <c:invertIfNegative val="0"/>
          <c:dLbls>
            <c:spPr>
              <a:noFill/>
              <a:ln>
                <a:noFill/>
              </a:ln>
              <a:effectLst/>
            </c:spPr>
            <c:txPr>
              <a:bodyPr rot="0" spcFirstLastPara="1" vertOverflow="ellipsis" vert="horz" wrap="non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2Q18</c:v>
                </c:pt>
                <c:pt idx="1">
                  <c:v>2Q19</c:v>
                </c:pt>
              </c:strCache>
            </c:strRef>
          </c:cat>
          <c:val>
            <c:numRef>
              <c:f>Sheet1!$C$2:$C$3</c:f>
              <c:numCache>
                <c:formatCode>General</c:formatCode>
                <c:ptCount val="2"/>
              </c:numCache>
            </c:numRef>
          </c:val>
          <c:extLst>
            <c:ext xmlns:c16="http://schemas.microsoft.com/office/drawing/2014/chart" uri="{C3380CC4-5D6E-409C-BE32-E72D297353CC}">
              <c16:uniqueId val="{00000005-2714-4D45-9C6C-1435047A8108}"/>
            </c:ext>
          </c:extLst>
        </c:ser>
        <c:dLbls>
          <c:showLegendKey val="0"/>
          <c:showVal val="0"/>
          <c:showCatName val="0"/>
          <c:showSerName val="0"/>
          <c:showPercent val="0"/>
          <c:showBubbleSize val="0"/>
        </c:dLbls>
        <c:gapWidth val="40"/>
        <c:overlap val="100"/>
        <c:axId val="1154557663"/>
        <c:axId val="1154556415"/>
      </c:barChart>
      <c:lineChart>
        <c:grouping val="standard"/>
        <c:varyColors val="0"/>
        <c:ser>
          <c:idx val="2"/>
          <c:order val="2"/>
          <c:tx>
            <c:strRef>
              <c:f>Sheet1!$D$1</c:f>
              <c:strCache>
                <c:ptCount val="1"/>
                <c:pt idx="0">
                  <c:v>Total</c:v>
                </c:pt>
              </c:strCache>
            </c:strRef>
          </c:tx>
          <c:spPr>
            <a:ln w="28575" cap="rnd">
              <a:noFill/>
              <a:round/>
            </a:ln>
            <a:effectLst/>
          </c:spPr>
          <c:marker>
            <c:symbol val="none"/>
          </c:marker>
          <c:dLbls>
            <c:dLbl>
              <c:idx val="0"/>
              <c:spPr>
                <a:noFill/>
                <a:ln>
                  <a:noFill/>
                </a:ln>
                <a:effectLst/>
              </c:spPr>
              <c:txPr>
                <a:bodyPr rot="0" spcFirstLastPara="1" vertOverflow="ellipsis" vert="horz" wrap="none" lIns="38100" tIns="19050" rIns="38100" bIns="19050" anchor="ctr" anchorCtr="1">
                  <a:spAutoFit/>
                </a:bodyPr>
                <a:lstStyle/>
                <a:p>
                  <a:pPr>
                    <a:defRPr sz="1200" b="1" i="0" u="none" strike="noStrike" kern="1200" baseline="0">
                      <a:solidFill>
                        <a:schemeClr val="bg1">
                          <a:lumMod val="6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2714-4D45-9C6C-1435047A8108}"/>
                </c:ext>
              </c:extLst>
            </c:dLbl>
            <c:spPr>
              <a:noFill/>
              <a:ln>
                <a:noFill/>
              </a:ln>
              <a:effectLst/>
            </c:spPr>
            <c:txPr>
              <a:bodyPr rot="0" spcFirstLastPara="1" vertOverflow="ellipsis" vert="horz" wrap="non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2Q18</c:v>
                </c:pt>
                <c:pt idx="1">
                  <c:v>2Q19</c:v>
                </c:pt>
              </c:strCache>
            </c:strRef>
          </c:cat>
          <c:val>
            <c:numRef>
              <c:f>Sheet1!$D$2:$D$3</c:f>
              <c:numCache>
                <c:formatCode>_(* #,##0.0_);_(* \(#,##0.0\);_(* "-"??_);_(@_)</c:formatCode>
                <c:ptCount val="2"/>
                <c:pt idx="0">
                  <c:v>209.78800000000001</c:v>
                </c:pt>
                <c:pt idx="1">
                  <c:v>233.72200000000001</c:v>
                </c:pt>
              </c:numCache>
            </c:numRef>
          </c:val>
          <c:smooth val="0"/>
          <c:extLst>
            <c:ext xmlns:c16="http://schemas.microsoft.com/office/drawing/2014/chart" uri="{C3380CC4-5D6E-409C-BE32-E72D297353CC}">
              <c16:uniqueId val="{00000007-2714-4D45-9C6C-1435047A8108}"/>
            </c:ext>
          </c:extLst>
        </c:ser>
        <c:dLbls>
          <c:showLegendKey val="0"/>
          <c:showVal val="0"/>
          <c:showCatName val="0"/>
          <c:showSerName val="0"/>
          <c:showPercent val="0"/>
          <c:showBubbleSize val="0"/>
        </c:dLbls>
        <c:marker val="1"/>
        <c:smooth val="0"/>
        <c:axId val="1154557663"/>
        <c:axId val="1154556415"/>
      </c:lineChart>
      <c:lineChart>
        <c:grouping val="standard"/>
        <c:varyColors val="0"/>
        <c:ser>
          <c:idx val="3"/>
          <c:order val="3"/>
          <c:tx>
            <c:strRef>
              <c:f>Sheet1!$E$1</c:f>
              <c:strCache>
                <c:ptCount val="1"/>
                <c:pt idx="0">
                  <c:v>Operating Margin</c:v>
                </c:pt>
              </c:strCache>
            </c:strRef>
          </c:tx>
          <c:spPr>
            <a:ln w="25400" cap="rnd">
              <a:solidFill>
                <a:schemeClr val="tx1"/>
              </a:solidFill>
              <a:round/>
            </a:ln>
            <a:effectLst/>
          </c:spPr>
          <c:marker>
            <c:symbol val="none"/>
          </c:marker>
          <c:dLbls>
            <c:dLbl>
              <c:idx val="1"/>
              <c:spPr>
                <a:noFill/>
                <a:ln>
                  <a:noFill/>
                </a:ln>
                <a:effectLst/>
              </c:spPr>
              <c:txPr>
                <a:bodyPr rot="0" spcFirstLastPara="1" vertOverflow="ellipsis" vert="horz" wrap="non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8-2714-4D45-9C6C-1435047A8108}"/>
                </c:ext>
              </c:extLst>
            </c:dLbl>
            <c:spPr>
              <a:noFill/>
              <a:ln>
                <a:noFill/>
              </a:ln>
              <a:effectLst/>
            </c:spPr>
            <c:txPr>
              <a:bodyPr rot="0" spcFirstLastPara="1" vertOverflow="ellipsis" vert="horz" wrap="non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2Q18</c:v>
                </c:pt>
                <c:pt idx="1">
                  <c:v>2Q19</c:v>
                </c:pt>
              </c:strCache>
            </c:strRef>
          </c:cat>
          <c:val>
            <c:numRef>
              <c:f>Sheet1!$E$2:$E$3</c:f>
              <c:numCache>
                <c:formatCode>0.0%;\(0.0\)%</c:formatCode>
                <c:ptCount val="2"/>
                <c:pt idx="0">
                  <c:v>0.29195187522641908</c:v>
                </c:pt>
                <c:pt idx="1">
                  <c:v>0.21790698440882753</c:v>
                </c:pt>
              </c:numCache>
            </c:numRef>
          </c:val>
          <c:smooth val="0"/>
          <c:extLst>
            <c:ext xmlns:c16="http://schemas.microsoft.com/office/drawing/2014/chart" uri="{C3380CC4-5D6E-409C-BE32-E72D297353CC}">
              <c16:uniqueId val="{00000009-2714-4D45-9C6C-1435047A8108}"/>
            </c:ext>
          </c:extLst>
        </c:ser>
        <c:dLbls>
          <c:showLegendKey val="0"/>
          <c:showVal val="0"/>
          <c:showCatName val="0"/>
          <c:showSerName val="0"/>
          <c:showPercent val="0"/>
          <c:showBubbleSize val="0"/>
        </c:dLbls>
        <c:marker val="1"/>
        <c:smooth val="0"/>
        <c:axId val="414075887"/>
        <c:axId val="414070063"/>
      </c:lineChart>
      <c:catAx>
        <c:axId val="1154557663"/>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crossAx val="1154556415"/>
        <c:crosses val="autoZero"/>
        <c:auto val="1"/>
        <c:lblAlgn val="ctr"/>
        <c:lblOffset val="100"/>
        <c:noMultiLvlLbl val="0"/>
      </c:catAx>
      <c:valAx>
        <c:axId val="1154556415"/>
        <c:scaling>
          <c:orientation val="minMax"/>
          <c:max val="275"/>
          <c:min val="0"/>
        </c:scaling>
        <c:delete val="0"/>
        <c:axPos val="l"/>
        <c:numFmt formatCode="_(* #,##0.0_);_(* \(#,##0.0\);_(* &quot;-&quot;??_);_(@_)" sourceLinked="1"/>
        <c:majorTickMark val="out"/>
        <c:minorTickMark val="none"/>
        <c:tickLblPos val="nextTo"/>
        <c:spPr>
          <a:noFill/>
          <a:ln>
            <a:noFill/>
          </a:ln>
          <a:effectLst/>
        </c:spPr>
        <c:txPr>
          <a:bodyPr rot="-60000000" spcFirstLastPara="1" vertOverflow="ellipsis" vert="horz" wrap="square" anchor="ctr" anchorCtr="1"/>
          <a:lstStyle/>
          <a:p>
            <a:pPr>
              <a:defRPr sz="300" b="1" i="0" u="none" strike="noStrike" kern="1200" baseline="0">
                <a:solidFill>
                  <a:schemeClr val="bg1"/>
                </a:solidFill>
                <a:latin typeface="+mn-lt"/>
                <a:ea typeface="+mn-ea"/>
                <a:cs typeface="+mn-cs"/>
              </a:defRPr>
            </a:pPr>
            <a:endParaRPr lang="en-US"/>
          </a:p>
        </c:txPr>
        <c:crossAx val="1154557663"/>
        <c:crosses val="autoZero"/>
        <c:crossBetween val="between"/>
      </c:valAx>
      <c:valAx>
        <c:axId val="414070063"/>
        <c:scaling>
          <c:orientation val="minMax"/>
          <c:max val="3"/>
          <c:min val="-1"/>
        </c:scaling>
        <c:delete val="0"/>
        <c:axPos val="r"/>
        <c:numFmt formatCode="0.0%;\(0.0\)%" sourceLinked="1"/>
        <c:majorTickMark val="out"/>
        <c:minorTickMark val="none"/>
        <c:tickLblPos val="nextTo"/>
        <c:spPr>
          <a:noFill/>
          <a:ln>
            <a:noFill/>
          </a:ln>
          <a:effectLst/>
        </c:spPr>
        <c:txPr>
          <a:bodyPr rot="-60000000" spcFirstLastPara="1" vertOverflow="ellipsis" vert="horz" wrap="square" anchor="ctr" anchorCtr="1"/>
          <a:lstStyle/>
          <a:p>
            <a:pPr>
              <a:defRPr sz="200" b="1" i="0" u="none" strike="noStrike" kern="1200" baseline="0">
                <a:solidFill>
                  <a:schemeClr val="bg1"/>
                </a:solidFill>
                <a:latin typeface="+mn-lt"/>
                <a:ea typeface="+mn-ea"/>
                <a:cs typeface="+mn-cs"/>
              </a:defRPr>
            </a:pPr>
            <a:endParaRPr lang="en-US"/>
          </a:p>
        </c:txPr>
        <c:crossAx val="414075887"/>
        <c:crosses val="max"/>
        <c:crossBetween val="between"/>
      </c:valAx>
      <c:catAx>
        <c:axId val="414075887"/>
        <c:scaling>
          <c:orientation val="minMax"/>
        </c:scaling>
        <c:delete val="1"/>
        <c:axPos val="b"/>
        <c:numFmt formatCode="General" sourceLinked="1"/>
        <c:majorTickMark val="out"/>
        <c:minorTickMark val="none"/>
        <c:tickLblPos val="nextTo"/>
        <c:crossAx val="414070063"/>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sz="1000" b="1">
          <a:solidFill>
            <a:schemeClr val="tx1"/>
          </a:solidFill>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ROAE</c:v>
                </c:pt>
              </c:strCache>
            </c:strRef>
          </c:tx>
          <c:spPr>
            <a:gradFill>
              <a:gsLst>
                <a:gs pos="0">
                  <a:srgbClr val="086908">
                    <a:shade val="30000"/>
                    <a:satMod val="115000"/>
                  </a:srgbClr>
                </a:gs>
                <a:gs pos="50000">
                  <a:srgbClr val="086908">
                    <a:shade val="67500"/>
                    <a:satMod val="115000"/>
                  </a:srgbClr>
                </a:gs>
                <a:gs pos="100000">
                  <a:srgbClr val="086908">
                    <a:shade val="100000"/>
                    <a:satMod val="115000"/>
                  </a:srgbClr>
                </a:gs>
              </a:gsLst>
              <a:lin ang="18900000" scaled="1"/>
            </a:gradFill>
            <a:ln>
              <a:noFill/>
            </a:ln>
            <a:effectLst/>
          </c:spPr>
          <c:invertIfNegative val="0"/>
          <c:dPt>
            <c:idx val="0"/>
            <c:invertIfNegative val="0"/>
            <c:bubble3D val="0"/>
            <c:spPr>
              <a:solidFill>
                <a:schemeClr val="bg1">
                  <a:lumMod val="85000"/>
                </a:schemeClr>
              </a:solidFill>
              <a:ln>
                <a:noFill/>
              </a:ln>
              <a:effectLst/>
            </c:spPr>
            <c:extLst>
              <c:ext xmlns:c16="http://schemas.microsoft.com/office/drawing/2014/chart" uri="{C3380CC4-5D6E-409C-BE32-E72D297353CC}">
                <c16:uniqueId val="{00000001-B843-43C9-A35B-6EB51DF00D65}"/>
              </c:ext>
            </c:extLst>
          </c:dPt>
          <c:dPt>
            <c:idx val="1"/>
            <c:invertIfNegative val="0"/>
            <c:bubble3D val="0"/>
            <c:spPr>
              <a:solidFill>
                <a:srgbClr val="3A8C4D"/>
              </a:solidFill>
              <a:ln>
                <a:noFill/>
              </a:ln>
              <a:effectLst/>
            </c:spPr>
            <c:extLst>
              <c:ext xmlns:c16="http://schemas.microsoft.com/office/drawing/2014/chart" uri="{C3380CC4-5D6E-409C-BE32-E72D297353CC}">
                <c16:uniqueId val="{00000003-B843-43C9-A35B-6EB51DF00D65}"/>
              </c:ext>
            </c:extLst>
          </c:dPt>
          <c:cat>
            <c:strRef>
              <c:f>Sheet1!$A$2:$A$3</c:f>
              <c:strCache>
                <c:ptCount val="2"/>
                <c:pt idx="0">
                  <c:v>1H18</c:v>
                </c:pt>
                <c:pt idx="1">
                  <c:v>1H19</c:v>
                </c:pt>
              </c:strCache>
            </c:strRef>
          </c:cat>
          <c:val>
            <c:numRef>
              <c:f>Sheet1!$B$2:$B$3</c:f>
              <c:numCache>
                <c:formatCode>0.0%</c:formatCode>
                <c:ptCount val="2"/>
                <c:pt idx="0">
                  <c:v>0.3610441346580322</c:v>
                </c:pt>
                <c:pt idx="1">
                  <c:v>0.28699999999999998</c:v>
                </c:pt>
              </c:numCache>
            </c:numRef>
          </c:val>
          <c:extLst>
            <c:ext xmlns:c16="http://schemas.microsoft.com/office/drawing/2014/chart" uri="{C3380CC4-5D6E-409C-BE32-E72D297353CC}">
              <c16:uniqueId val="{00000004-B843-43C9-A35B-6EB51DF00D65}"/>
            </c:ext>
          </c:extLst>
        </c:ser>
        <c:ser>
          <c:idx val="1"/>
          <c:order val="1"/>
          <c:tx>
            <c:strRef>
              <c:f>Sheet1!$C$1</c:f>
              <c:strCache>
                <c:ptCount val="1"/>
                <c:pt idx="0">
                  <c:v>Column1</c:v>
                </c:pt>
              </c:strCache>
            </c:strRef>
          </c:tx>
          <c:spPr>
            <a:solidFill>
              <a:srgbClr val="AAE022"/>
            </a:solidFill>
            <a:ln w="25400">
              <a:noFill/>
            </a:ln>
            <a:effectLst/>
          </c:spPr>
          <c:invertIfNegative val="0"/>
          <c:dLbls>
            <c:spPr>
              <a:noFill/>
              <a:ln>
                <a:noFill/>
              </a:ln>
              <a:effectLst/>
            </c:spPr>
            <c:txPr>
              <a:bodyPr rot="0" spcFirstLastPara="1" vertOverflow="ellipsis" vert="horz" wrap="non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1H18</c:v>
                </c:pt>
                <c:pt idx="1">
                  <c:v>1H19</c:v>
                </c:pt>
              </c:strCache>
            </c:strRef>
          </c:cat>
          <c:val>
            <c:numRef>
              <c:f>Sheet1!$C$2:$C$3</c:f>
              <c:numCache>
                <c:formatCode>General</c:formatCode>
                <c:ptCount val="2"/>
              </c:numCache>
            </c:numRef>
          </c:val>
          <c:extLst>
            <c:ext xmlns:c16="http://schemas.microsoft.com/office/drawing/2014/chart" uri="{C3380CC4-5D6E-409C-BE32-E72D297353CC}">
              <c16:uniqueId val="{00000005-B843-43C9-A35B-6EB51DF00D65}"/>
            </c:ext>
          </c:extLst>
        </c:ser>
        <c:dLbls>
          <c:showLegendKey val="0"/>
          <c:showVal val="0"/>
          <c:showCatName val="0"/>
          <c:showSerName val="0"/>
          <c:showPercent val="0"/>
          <c:showBubbleSize val="0"/>
        </c:dLbls>
        <c:gapWidth val="40"/>
        <c:overlap val="100"/>
        <c:axId val="1154557663"/>
        <c:axId val="1154556415"/>
      </c:barChart>
      <c:lineChart>
        <c:grouping val="standard"/>
        <c:varyColors val="0"/>
        <c:ser>
          <c:idx val="2"/>
          <c:order val="2"/>
          <c:tx>
            <c:strRef>
              <c:f>Sheet1!$D$1</c:f>
              <c:strCache>
                <c:ptCount val="1"/>
                <c:pt idx="0">
                  <c:v>Total</c:v>
                </c:pt>
              </c:strCache>
            </c:strRef>
          </c:tx>
          <c:spPr>
            <a:ln w="28575" cap="rnd">
              <a:noFill/>
              <a:round/>
            </a:ln>
            <a:effectLst/>
          </c:spPr>
          <c:marker>
            <c:symbol val="none"/>
          </c:marker>
          <c:dLbls>
            <c:dLbl>
              <c:idx val="0"/>
              <c:spPr>
                <a:noFill/>
                <a:ln>
                  <a:noFill/>
                </a:ln>
                <a:effectLst/>
              </c:spPr>
              <c:txPr>
                <a:bodyPr rot="0" spcFirstLastPara="1" vertOverflow="ellipsis" vert="horz" wrap="none" lIns="38100" tIns="19050" rIns="38100" bIns="19050" anchor="ctr" anchorCtr="1">
                  <a:spAutoFit/>
                </a:bodyPr>
                <a:lstStyle/>
                <a:p>
                  <a:pPr>
                    <a:defRPr sz="1200" b="1" i="0" u="none" strike="noStrike" kern="1200" baseline="0">
                      <a:solidFill>
                        <a:schemeClr val="bg1">
                          <a:lumMod val="6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B843-43C9-A35B-6EB51DF00D65}"/>
                </c:ext>
              </c:extLst>
            </c:dLbl>
            <c:spPr>
              <a:noFill/>
              <a:ln>
                <a:noFill/>
              </a:ln>
              <a:effectLst/>
            </c:spPr>
            <c:txPr>
              <a:bodyPr rot="0" spcFirstLastPara="1" vertOverflow="ellipsis" vert="horz" wrap="non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1H18</c:v>
                </c:pt>
                <c:pt idx="1">
                  <c:v>1H19</c:v>
                </c:pt>
              </c:strCache>
            </c:strRef>
          </c:cat>
          <c:val>
            <c:numRef>
              <c:f>Sheet1!$D$2:$D$3</c:f>
              <c:numCache>
                <c:formatCode>0.0%</c:formatCode>
                <c:ptCount val="2"/>
                <c:pt idx="0">
                  <c:v>0.3610441346580322</c:v>
                </c:pt>
                <c:pt idx="1">
                  <c:v>0.28699999999999998</c:v>
                </c:pt>
              </c:numCache>
            </c:numRef>
          </c:val>
          <c:smooth val="0"/>
          <c:extLst>
            <c:ext xmlns:c16="http://schemas.microsoft.com/office/drawing/2014/chart" uri="{C3380CC4-5D6E-409C-BE32-E72D297353CC}">
              <c16:uniqueId val="{00000007-B843-43C9-A35B-6EB51DF00D65}"/>
            </c:ext>
          </c:extLst>
        </c:ser>
        <c:dLbls>
          <c:showLegendKey val="0"/>
          <c:showVal val="0"/>
          <c:showCatName val="0"/>
          <c:showSerName val="0"/>
          <c:showPercent val="0"/>
          <c:showBubbleSize val="0"/>
        </c:dLbls>
        <c:marker val="1"/>
        <c:smooth val="0"/>
        <c:axId val="1154557663"/>
        <c:axId val="1154556415"/>
      </c:lineChart>
      <c:lineChart>
        <c:grouping val="standard"/>
        <c:varyColors val="0"/>
        <c:ser>
          <c:idx val="3"/>
          <c:order val="3"/>
          <c:tx>
            <c:strRef>
              <c:f>Sheet1!$E$1</c:f>
              <c:strCache>
                <c:ptCount val="1"/>
                <c:pt idx="0">
                  <c:v>Column2</c:v>
                </c:pt>
              </c:strCache>
            </c:strRef>
          </c:tx>
          <c:spPr>
            <a:ln w="25400" cap="rnd">
              <a:solidFill>
                <a:srgbClr val="AAE022"/>
              </a:solidFill>
              <a:round/>
            </a:ln>
            <a:effectLst/>
          </c:spPr>
          <c:marker>
            <c:symbol val="none"/>
          </c:marker>
          <c:dLbls>
            <c:spPr>
              <a:noFill/>
              <a:ln>
                <a:noFill/>
              </a:ln>
              <a:effectLst/>
            </c:spPr>
            <c:txPr>
              <a:bodyPr rot="0" spcFirstLastPara="1" vertOverflow="ellipsis" vert="horz" wrap="none" lIns="38100" tIns="19050" rIns="38100" bIns="19050" anchor="ctr" anchorCtr="1">
                <a:spAutoFit/>
              </a:bodyPr>
              <a:lstStyle/>
              <a:p>
                <a:pPr>
                  <a:defRPr sz="1000" b="1" i="0" u="none" strike="noStrike" kern="1200" baseline="0">
                    <a:solidFill>
                      <a:srgbClr val="AAE022"/>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1H18</c:v>
                </c:pt>
                <c:pt idx="1">
                  <c:v>1H19</c:v>
                </c:pt>
              </c:strCache>
            </c:strRef>
          </c:cat>
          <c:val>
            <c:numRef>
              <c:f>Sheet1!$E$2:$E$3</c:f>
              <c:numCache>
                <c:formatCode>General</c:formatCode>
                <c:ptCount val="2"/>
              </c:numCache>
            </c:numRef>
          </c:val>
          <c:smooth val="0"/>
          <c:extLst>
            <c:ext xmlns:c16="http://schemas.microsoft.com/office/drawing/2014/chart" uri="{C3380CC4-5D6E-409C-BE32-E72D297353CC}">
              <c16:uniqueId val="{00000008-B843-43C9-A35B-6EB51DF00D65}"/>
            </c:ext>
          </c:extLst>
        </c:ser>
        <c:dLbls>
          <c:showLegendKey val="0"/>
          <c:showVal val="0"/>
          <c:showCatName val="0"/>
          <c:showSerName val="0"/>
          <c:showPercent val="0"/>
          <c:showBubbleSize val="0"/>
        </c:dLbls>
        <c:marker val="1"/>
        <c:smooth val="0"/>
        <c:axId val="414075887"/>
        <c:axId val="414070063"/>
      </c:lineChart>
      <c:catAx>
        <c:axId val="1154557663"/>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crossAx val="1154556415"/>
        <c:crosses val="autoZero"/>
        <c:auto val="1"/>
        <c:lblAlgn val="ctr"/>
        <c:lblOffset val="100"/>
        <c:noMultiLvlLbl val="0"/>
      </c:catAx>
      <c:valAx>
        <c:axId val="1154556415"/>
        <c:scaling>
          <c:orientation val="minMax"/>
          <c:max val="0.4"/>
          <c:min val="0"/>
        </c:scaling>
        <c:delete val="0"/>
        <c:axPos val="l"/>
        <c:numFmt formatCode="0.0%" sourceLinked="1"/>
        <c:majorTickMark val="out"/>
        <c:minorTickMark val="none"/>
        <c:tickLblPos val="nextTo"/>
        <c:spPr>
          <a:noFill/>
          <a:ln>
            <a:noFill/>
          </a:ln>
          <a:effectLst/>
        </c:spPr>
        <c:txPr>
          <a:bodyPr rot="-60000000" spcFirstLastPara="1" vertOverflow="ellipsis" vert="horz" wrap="square" anchor="ctr" anchorCtr="1"/>
          <a:lstStyle/>
          <a:p>
            <a:pPr>
              <a:defRPr sz="300" b="1" i="0" u="none" strike="noStrike" kern="1200" baseline="0">
                <a:solidFill>
                  <a:schemeClr val="bg1"/>
                </a:solidFill>
                <a:latin typeface="+mn-lt"/>
                <a:ea typeface="+mn-ea"/>
                <a:cs typeface="+mn-cs"/>
              </a:defRPr>
            </a:pPr>
            <a:endParaRPr lang="en-US"/>
          </a:p>
        </c:txPr>
        <c:crossAx val="1154557663"/>
        <c:crosses val="autoZero"/>
        <c:crossBetween val="between"/>
      </c:valAx>
      <c:valAx>
        <c:axId val="414070063"/>
        <c:scaling>
          <c:orientation val="minMax"/>
          <c:max val="0.5"/>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300" b="1" i="0" u="none" strike="noStrike" kern="1200" baseline="0">
                <a:solidFill>
                  <a:schemeClr val="bg1"/>
                </a:solidFill>
                <a:latin typeface="+mn-lt"/>
                <a:ea typeface="+mn-ea"/>
                <a:cs typeface="+mn-cs"/>
              </a:defRPr>
            </a:pPr>
            <a:endParaRPr lang="en-US"/>
          </a:p>
        </c:txPr>
        <c:crossAx val="414075887"/>
        <c:crosses val="max"/>
        <c:crossBetween val="between"/>
      </c:valAx>
      <c:catAx>
        <c:axId val="414075887"/>
        <c:scaling>
          <c:orientation val="minMax"/>
        </c:scaling>
        <c:delete val="1"/>
        <c:axPos val="b"/>
        <c:numFmt formatCode="General" sourceLinked="1"/>
        <c:majorTickMark val="out"/>
        <c:minorTickMark val="none"/>
        <c:tickLblPos val="nextTo"/>
        <c:crossAx val="414070063"/>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sz="1000" b="1">
          <a:solidFill>
            <a:schemeClr val="tx1"/>
          </a:solidFill>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BVPS</c:v>
                </c:pt>
              </c:strCache>
            </c:strRef>
          </c:tx>
          <c:spPr>
            <a:gradFill>
              <a:gsLst>
                <a:gs pos="0">
                  <a:srgbClr val="086908">
                    <a:shade val="30000"/>
                    <a:satMod val="115000"/>
                  </a:srgbClr>
                </a:gs>
                <a:gs pos="50000">
                  <a:srgbClr val="086908">
                    <a:shade val="67500"/>
                    <a:satMod val="115000"/>
                  </a:srgbClr>
                </a:gs>
                <a:gs pos="100000">
                  <a:srgbClr val="086908">
                    <a:shade val="100000"/>
                    <a:satMod val="115000"/>
                  </a:srgbClr>
                </a:gs>
              </a:gsLst>
              <a:lin ang="18900000" scaled="1"/>
            </a:gradFill>
            <a:ln>
              <a:noFill/>
            </a:ln>
            <a:effectLst/>
          </c:spPr>
          <c:invertIfNegative val="0"/>
          <c:dPt>
            <c:idx val="0"/>
            <c:invertIfNegative val="0"/>
            <c:bubble3D val="0"/>
            <c:spPr>
              <a:solidFill>
                <a:schemeClr val="bg1">
                  <a:lumMod val="85000"/>
                </a:schemeClr>
              </a:solidFill>
              <a:ln>
                <a:noFill/>
              </a:ln>
              <a:effectLst/>
            </c:spPr>
            <c:extLst>
              <c:ext xmlns:c16="http://schemas.microsoft.com/office/drawing/2014/chart" uri="{C3380CC4-5D6E-409C-BE32-E72D297353CC}">
                <c16:uniqueId val="{00000001-CA52-44F7-B88C-DF69E6F57F22}"/>
              </c:ext>
            </c:extLst>
          </c:dPt>
          <c:dPt>
            <c:idx val="1"/>
            <c:invertIfNegative val="0"/>
            <c:bubble3D val="0"/>
            <c:spPr>
              <a:solidFill>
                <a:srgbClr val="3A8C4D"/>
              </a:solidFill>
              <a:ln>
                <a:noFill/>
              </a:ln>
              <a:effectLst/>
            </c:spPr>
            <c:extLst>
              <c:ext xmlns:c16="http://schemas.microsoft.com/office/drawing/2014/chart" uri="{C3380CC4-5D6E-409C-BE32-E72D297353CC}">
                <c16:uniqueId val="{00000003-CA52-44F7-B88C-DF69E6F57F22}"/>
              </c:ext>
            </c:extLst>
          </c:dPt>
          <c:cat>
            <c:strRef>
              <c:f>Sheet1!$A$2:$A$3</c:f>
              <c:strCache>
                <c:ptCount val="2"/>
                <c:pt idx="0">
                  <c:v>2Q18</c:v>
                </c:pt>
                <c:pt idx="1">
                  <c:v>2Q19</c:v>
                </c:pt>
              </c:strCache>
            </c:strRef>
          </c:cat>
          <c:val>
            <c:numRef>
              <c:f>Sheet1!$B$2:$B$3</c:f>
              <c:numCache>
                <c:formatCode>_(* #,##0.00_);_(* \(#,##0.00\);_(* "-"??_);_(@_)</c:formatCode>
                <c:ptCount val="2"/>
                <c:pt idx="0">
                  <c:v>14.11</c:v>
                </c:pt>
                <c:pt idx="1">
                  <c:v>16.57</c:v>
                </c:pt>
              </c:numCache>
            </c:numRef>
          </c:val>
          <c:extLst>
            <c:ext xmlns:c16="http://schemas.microsoft.com/office/drawing/2014/chart" uri="{C3380CC4-5D6E-409C-BE32-E72D297353CC}">
              <c16:uniqueId val="{00000004-CA52-44F7-B88C-DF69E6F57F22}"/>
            </c:ext>
          </c:extLst>
        </c:ser>
        <c:ser>
          <c:idx val="1"/>
          <c:order val="1"/>
          <c:tx>
            <c:strRef>
              <c:f>Sheet1!$C$1</c:f>
              <c:strCache>
                <c:ptCount val="1"/>
                <c:pt idx="0">
                  <c:v>Column1</c:v>
                </c:pt>
              </c:strCache>
            </c:strRef>
          </c:tx>
          <c:spPr>
            <a:solidFill>
              <a:srgbClr val="AAE022"/>
            </a:solidFill>
            <a:ln w="25400">
              <a:noFill/>
            </a:ln>
            <a:effectLst/>
          </c:spPr>
          <c:invertIfNegative val="0"/>
          <c:dLbls>
            <c:spPr>
              <a:noFill/>
              <a:ln>
                <a:noFill/>
              </a:ln>
              <a:effectLst/>
            </c:spPr>
            <c:txPr>
              <a:bodyPr rot="0" spcFirstLastPara="1" vertOverflow="ellipsis" vert="horz" wrap="non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2Q18</c:v>
                </c:pt>
                <c:pt idx="1">
                  <c:v>2Q19</c:v>
                </c:pt>
              </c:strCache>
            </c:strRef>
          </c:cat>
          <c:val>
            <c:numRef>
              <c:f>Sheet1!$C$2:$C$3</c:f>
              <c:numCache>
                <c:formatCode>General</c:formatCode>
                <c:ptCount val="2"/>
              </c:numCache>
            </c:numRef>
          </c:val>
          <c:extLst>
            <c:ext xmlns:c16="http://schemas.microsoft.com/office/drawing/2014/chart" uri="{C3380CC4-5D6E-409C-BE32-E72D297353CC}">
              <c16:uniqueId val="{00000005-CA52-44F7-B88C-DF69E6F57F22}"/>
            </c:ext>
          </c:extLst>
        </c:ser>
        <c:dLbls>
          <c:showLegendKey val="0"/>
          <c:showVal val="0"/>
          <c:showCatName val="0"/>
          <c:showSerName val="0"/>
          <c:showPercent val="0"/>
          <c:showBubbleSize val="0"/>
        </c:dLbls>
        <c:gapWidth val="40"/>
        <c:overlap val="100"/>
        <c:axId val="1154557663"/>
        <c:axId val="1154556415"/>
      </c:barChart>
      <c:lineChart>
        <c:grouping val="standard"/>
        <c:varyColors val="0"/>
        <c:ser>
          <c:idx val="2"/>
          <c:order val="2"/>
          <c:tx>
            <c:strRef>
              <c:f>Sheet1!$D$1</c:f>
              <c:strCache>
                <c:ptCount val="1"/>
                <c:pt idx="0">
                  <c:v>Total</c:v>
                </c:pt>
              </c:strCache>
            </c:strRef>
          </c:tx>
          <c:spPr>
            <a:ln w="28575" cap="rnd">
              <a:noFill/>
              <a:round/>
            </a:ln>
            <a:effectLst/>
          </c:spPr>
          <c:marker>
            <c:symbol val="none"/>
          </c:marker>
          <c:dLbls>
            <c:dLbl>
              <c:idx val="0"/>
              <c:spPr>
                <a:noFill/>
                <a:ln>
                  <a:noFill/>
                </a:ln>
                <a:effectLst/>
              </c:spPr>
              <c:txPr>
                <a:bodyPr rot="0" spcFirstLastPara="1" vertOverflow="ellipsis" vert="horz" wrap="none" lIns="38100" tIns="19050" rIns="38100" bIns="19050" anchor="ctr" anchorCtr="1">
                  <a:spAutoFit/>
                </a:bodyPr>
                <a:lstStyle/>
                <a:p>
                  <a:pPr>
                    <a:defRPr sz="1200" b="1" i="0" u="none" strike="noStrike" kern="1200" baseline="0">
                      <a:solidFill>
                        <a:schemeClr val="bg1">
                          <a:lumMod val="6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CA52-44F7-B88C-DF69E6F57F22}"/>
                </c:ext>
              </c:extLst>
            </c:dLbl>
            <c:spPr>
              <a:noFill/>
              <a:ln>
                <a:noFill/>
              </a:ln>
              <a:effectLst/>
            </c:spPr>
            <c:txPr>
              <a:bodyPr rot="0" spcFirstLastPara="1" vertOverflow="ellipsis" vert="horz" wrap="non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2Q18</c:v>
                </c:pt>
                <c:pt idx="1">
                  <c:v>2Q19</c:v>
                </c:pt>
              </c:strCache>
            </c:strRef>
          </c:cat>
          <c:val>
            <c:numRef>
              <c:f>Sheet1!$D$2:$D$3</c:f>
              <c:numCache>
                <c:formatCode>_(* #,##0.00_);_(* \(#,##0.00\);_(* "-"??_);_(@_)</c:formatCode>
                <c:ptCount val="2"/>
                <c:pt idx="0">
                  <c:v>14.11</c:v>
                </c:pt>
                <c:pt idx="1">
                  <c:v>16.57</c:v>
                </c:pt>
              </c:numCache>
            </c:numRef>
          </c:val>
          <c:smooth val="0"/>
          <c:extLst>
            <c:ext xmlns:c16="http://schemas.microsoft.com/office/drawing/2014/chart" uri="{C3380CC4-5D6E-409C-BE32-E72D297353CC}">
              <c16:uniqueId val="{00000007-CA52-44F7-B88C-DF69E6F57F22}"/>
            </c:ext>
          </c:extLst>
        </c:ser>
        <c:dLbls>
          <c:showLegendKey val="0"/>
          <c:showVal val="0"/>
          <c:showCatName val="0"/>
          <c:showSerName val="0"/>
          <c:showPercent val="0"/>
          <c:showBubbleSize val="0"/>
        </c:dLbls>
        <c:marker val="1"/>
        <c:smooth val="0"/>
        <c:axId val="1154557663"/>
        <c:axId val="1154556415"/>
      </c:lineChart>
      <c:lineChart>
        <c:grouping val="standard"/>
        <c:varyColors val="0"/>
        <c:ser>
          <c:idx val="3"/>
          <c:order val="3"/>
          <c:tx>
            <c:strRef>
              <c:f>Sheet1!$E$1</c:f>
              <c:strCache>
                <c:ptCount val="1"/>
                <c:pt idx="0">
                  <c:v>Column2</c:v>
                </c:pt>
              </c:strCache>
            </c:strRef>
          </c:tx>
          <c:spPr>
            <a:ln w="25400" cap="rnd">
              <a:solidFill>
                <a:srgbClr val="AAE022"/>
              </a:solidFill>
              <a:round/>
            </a:ln>
            <a:effectLst/>
          </c:spPr>
          <c:marker>
            <c:symbol val="none"/>
          </c:marker>
          <c:dLbls>
            <c:spPr>
              <a:noFill/>
              <a:ln>
                <a:noFill/>
              </a:ln>
              <a:effectLst/>
            </c:spPr>
            <c:txPr>
              <a:bodyPr rot="0" spcFirstLastPara="1" vertOverflow="ellipsis" vert="horz" wrap="none" lIns="38100" tIns="19050" rIns="38100" bIns="19050" anchor="ctr" anchorCtr="1">
                <a:spAutoFit/>
              </a:bodyPr>
              <a:lstStyle/>
              <a:p>
                <a:pPr>
                  <a:defRPr sz="1000" b="1" i="0" u="none" strike="noStrike" kern="1200" baseline="0">
                    <a:solidFill>
                      <a:srgbClr val="AAE022"/>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2Q18</c:v>
                </c:pt>
                <c:pt idx="1">
                  <c:v>2Q19</c:v>
                </c:pt>
              </c:strCache>
            </c:strRef>
          </c:cat>
          <c:val>
            <c:numRef>
              <c:f>Sheet1!$E$2:$E$3</c:f>
              <c:numCache>
                <c:formatCode>General</c:formatCode>
                <c:ptCount val="2"/>
              </c:numCache>
            </c:numRef>
          </c:val>
          <c:smooth val="0"/>
          <c:extLst>
            <c:ext xmlns:c16="http://schemas.microsoft.com/office/drawing/2014/chart" uri="{C3380CC4-5D6E-409C-BE32-E72D297353CC}">
              <c16:uniqueId val="{00000008-CA52-44F7-B88C-DF69E6F57F22}"/>
            </c:ext>
          </c:extLst>
        </c:ser>
        <c:dLbls>
          <c:showLegendKey val="0"/>
          <c:showVal val="0"/>
          <c:showCatName val="0"/>
          <c:showSerName val="0"/>
          <c:showPercent val="0"/>
          <c:showBubbleSize val="0"/>
        </c:dLbls>
        <c:marker val="1"/>
        <c:smooth val="0"/>
        <c:axId val="414075887"/>
        <c:axId val="414070063"/>
      </c:lineChart>
      <c:catAx>
        <c:axId val="1154557663"/>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crossAx val="1154556415"/>
        <c:crosses val="autoZero"/>
        <c:auto val="1"/>
        <c:lblAlgn val="ctr"/>
        <c:lblOffset val="100"/>
        <c:noMultiLvlLbl val="0"/>
      </c:catAx>
      <c:valAx>
        <c:axId val="1154556415"/>
        <c:scaling>
          <c:orientation val="minMax"/>
          <c:max val="20"/>
          <c:min val="0"/>
        </c:scaling>
        <c:delete val="0"/>
        <c:axPos val="l"/>
        <c:numFmt formatCode="_(* #,##0.00_);_(* \(#,##0.00\);_(* &quot;-&quot;??_);_(@_)" sourceLinked="1"/>
        <c:majorTickMark val="out"/>
        <c:minorTickMark val="none"/>
        <c:tickLblPos val="nextTo"/>
        <c:spPr>
          <a:noFill/>
          <a:ln>
            <a:noFill/>
          </a:ln>
          <a:effectLst/>
        </c:spPr>
        <c:txPr>
          <a:bodyPr rot="-60000000" spcFirstLastPara="1" vertOverflow="ellipsis" vert="horz" wrap="square" anchor="ctr" anchorCtr="1"/>
          <a:lstStyle/>
          <a:p>
            <a:pPr>
              <a:defRPr sz="300" b="1" i="0" u="none" strike="noStrike" kern="1200" baseline="0">
                <a:solidFill>
                  <a:schemeClr val="bg1"/>
                </a:solidFill>
                <a:latin typeface="+mn-lt"/>
                <a:ea typeface="+mn-ea"/>
                <a:cs typeface="+mn-cs"/>
              </a:defRPr>
            </a:pPr>
            <a:endParaRPr lang="en-US"/>
          </a:p>
        </c:txPr>
        <c:crossAx val="1154557663"/>
        <c:crosses val="autoZero"/>
        <c:crossBetween val="between"/>
      </c:valAx>
      <c:valAx>
        <c:axId val="414070063"/>
        <c:scaling>
          <c:orientation val="minMax"/>
          <c:max val="0.5"/>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300" b="1" i="0" u="none" strike="noStrike" kern="1200" baseline="0">
                <a:solidFill>
                  <a:schemeClr val="bg1"/>
                </a:solidFill>
                <a:latin typeface="+mn-lt"/>
                <a:ea typeface="+mn-ea"/>
                <a:cs typeface="+mn-cs"/>
              </a:defRPr>
            </a:pPr>
            <a:endParaRPr lang="en-US"/>
          </a:p>
        </c:txPr>
        <c:crossAx val="414075887"/>
        <c:crosses val="max"/>
        <c:crossBetween val="between"/>
      </c:valAx>
      <c:catAx>
        <c:axId val="414075887"/>
        <c:scaling>
          <c:orientation val="minMax"/>
        </c:scaling>
        <c:delete val="1"/>
        <c:axPos val="b"/>
        <c:numFmt formatCode="General" sourceLinked="1"/>
        <c:majorTickMark val="out"/>
        <c:minorTickMark val="none"/>
        <c:tickLblPos val="nextTo"/>
        <c:crossAx val="414070063"/>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sz="1000" b="1">
          <a:solidFill>
            <a:schemeClr val="tx1"/>
          </a:solidFill>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872493515831884"/>
          <c:y val="7.6493697551749951E-2"/>
          <c:w val="0.78627308884835734"/>
          <c:h val="0.7787309374342789"/>
        </c:manualLayout>
      </c:layout>
      <c:barChart>
        <c:barDir val="col"/>
        <c:grouping val="stacked"/>
        <c:varyColors val="0"/>
        <c:ser>
          <c:idx val="0"/>
          <c:order val="0"/>
          <c:tx>
            <c:strRef>
              <c:f>Sheet1!$B$1</c:f>
              <c:strCache>
                <c:ptCount val="1"/>
                <c:pt idx="0">
                  <c:v>EPS</c:v>
                </c:pt>
              </c:strCache>
            </c:strRef>
          </c:tx>
          <c:spPr>
            <a:gradFill>
              <a:gsLst>
                <a:gs pos="0">
                  <a:srgbClr val="086908">
                    <a:shade val="30000"/>
                    <a:satMod val="115000"/>
                  </a:srgbClr>
                </a:gs>
                <a:gs pos="50000">
                  <a:srgbClr val="086908">
                    <a:shade val="67500"/>
                    <a:satMod val="115000"/>
                  </a:srgbClr>
                </a:gs>
                <a:gs pos="100000">
                  <a:srgbClr val="086908">
                    <a:shade val="100000"/>
                    <a:satMod val="115000"/>
                  </a:srgbClr>
                </a:gs>
              </a:gsLst>
              <a:lin ang="18900000" scaled="1"/>
            </a:gradFill>
            <a:ln>
              <a:noFill/>
            </a:ln>
            <a:effectLst/>
          </c:spPr>
          <c:invertIfNegative val="0"/>
          <c:dPt>
            <c:idx val="0"/>
            <c:invertIfNegative val="0"/>
            <c:bubble3D val="0"/>
            <c:spPr>
              <a:solidFill>
                <a:schemeClr val="bg1">
                  <a:lumMod val="85000"/>
                </a:schemeClr>
              </a:solidFill>
              <a:ln>
                <a:noFill/>
              </a:ln>
              <a:effectLst/>
            </c:spPr>
            <c:extLst>
              <c:ext xmlns:c16="http://schemas.microsoft.com/office/drawing/2014/chart" uri="{C3380CC4-5D6E-409C-BE32-E72D297353CC}">
                <c16:uniqueId val="{00000001-36C9-455B-9FA5-147B08B39816}"/>
              </c:ext>
            </c:extLst>
          </c:dPt>
          <c:dPt>
            <c:idx val="1"/>
            <c:invertIfNegative val="0"/>
            <c:bubble3D val="0"/>
            <c:spPr>
              <a:solidFill>
                <a:srgbClr val="3A8C4D"/>
              </a:solidFill>
              <a:ln>
                <a:noFill/>
              </a:ln>
              <a:effectLst/>
            </c:spPr>
            <c:extLst>
              <c:ext xmlns:c16="http://schemas.microsoft.com/office/drawing/2014/chart" uri="{C3380CC4-5D6E-409C-BE32-E72D297353CC}">
                <c16:uniqueId val="{00000003-36C9-455B-9FA5-147B08B39816}"/>
              </c:ext>
            </c:extLst>
          </c:dPt>
          <c:cat>
            <c:strRef>
              <c:f>Sheet1!$A$2:$A$3</c:f>
              <c:strCache>
                <c:ptCount val="2"/>
                <c:pt idx="0">
                  <c:v>1H18</c:v>
                </c:pt>
                <c:pt idx="1">
                  <c:v>1H19</c:v>
                </c:pt>
              </c:strCache>
            </c:strRef>
          </c:cat>
          <c:val>
            <c:numRef>
              <c:f>Sheet1!$B$2:$B$3</c:f>
              <c:numCache>
                <c:formatCode>_(* #,##0.00_);_(* \(#,##0.00\);_(* "-"??_);_(@_)</c:formatCode>
                <c:ptCount val="2"/>
                <c:pt idx="0">
                  <c:v>2.62</c:v>
                </c:pt>
                <c:pt idx="1">
                  <c:v>2.0499999999999998</c:v>
                </c:pt>
              </c:numCache>
            </c:numRef>
          </c:val>
          <c:extLst>
            <c:ext xmlns:c16="http://schemas.microsoft.com/office/drawing/2014/chart" uri="{C3380CC4-5D6E-409C-BE32-E72D297353CC}">
              <c16:uniqueId val="{00000004-36C9-455B-9FA5-147B08B39816}"/>
            </c:ext>
          </c:extLst>
        </c:ser>
        <c:ser>
          <c:idx val="1"/>
          <c:order val="1"/>
          <c:tx>
            <c:strRef>
              <c:f>Sheet1!$C$1</c:f>
              <c:strCache>
                <c:ptCount val="1"/>
                <c:pt idx="0">
                  <c:v>Column1</c:v>
                </c:pt>
              </c:strCache>
            </c:strRef>
          </c:tx>
          <c:spPr>
            <a:solidFill>
              <a:srgbClr val="AAE022"/>
            </a:solidFill>
            <a:ln w="25400">
              <a:noFill/>
            </a:ln>
            <a:effectLst/>
          </c:spPr>
          <c:invertIfNegative val="0"/>
          <c:dLbls>
            <c:spPr>
              <a:noFill/>
              <a:ln>
                <a:noFill/>
              </a:ln>
              <a:effectLst/>
            </c:spPr>
            <c:txPr>
              <a:bodyPr rot="0" spcFirstLastPara="1" vertOverflow="ellipsis" vert="horz" wrap="non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1H18</c:v>
                </c:pt>
                <c:pt idx="1">
                  <c:v>1H19</c:v>
                </c:pt>
              </c:strCache>
            </c:strRef>
          </c:cat>
          <c:val>
            <c:numRef>
              <c:f>Sheet1!$C$2:$C$3</c:f>
              <c:numCache>
                <c:formatCode>General</c:formatCode>
                <c:ptCount val="2"/>
              </c:numCache>
            </c:numRef>
          </c:val>
          <c:extLst>
            <c:ext xmlns:c16="http://schemas.microsoft.com/office/drawing/2014/chart" uri="{C3380CC4-5D6E-409C-BE32-E72D297353CC}">
              <c16:uniqueId val="{00000005-36C9-455B-9FA5-147B08B39816}"/>
            </c:ext>
          </c:extLst>
        </c:ser>
        <c:dLbls>
          <c:showLegendKey val="0"/>
          <c:showVal val="0"/>
          <c:showCatName val="0"/>
          <c:showSerName val="0"/>
          <c:showPercent val="0"/>
          <c:showBubbleSize val="0"/>
        </c:dLbls>
        <c:gapWidth val="40"/>
        <c:overlap val="100"/>
        <c:axId val="1154557663"/>
        <c:axId val="1154556415"/>
      </c:barChart>
      <c:lineChart>
        <c:grouping val="standard"/>
        <c:varyColors val="0"/>
        <c:ser>
          <c:idx val="2"/>
          <c:order val="2"/>
          <c:tx>
            <c:strRef>
              <c:f>Sheet1!$D$1</c:f>
              <c:strCache>
                <c:ptCount val="1"/>
                <c:pt idx="0">
                  <c:v>Total</c:v>
                </c:pt>
              </c:strCache>
            </c:strRef>
          </c:tx>
          <c:spPr>
            <a:ln w="28575" cap="rnd">
              <a:noFill/>
              <a:round/>
            </a:ln>
            <a:effectLst/>
          </c:spPr>
          <c:marker>
            <c:symbol val="none"/>
          </c:marker>
          <c:dLbls>
            <c:dLbl>
              <c:idx val="0"/>
              <c:spPr>
                <a:noFill/>
                <a:ln>
                  <a:noFill/>
                </a:ln>
                <a:effectLst/>
              </c:spPr>
              <c:txPr>
                <a:bodyPr rot="0" spcFirstLastPara="1" vertOverflow="ellipsis" vert="horz" wrap="none" lIns="38100" tIns="19050" rIns="38100" bIns="19050" anchor="ctr" anchorCtr="1">
                  <a:spAutoFit/>
                </a:bodyPr>
                <a:lstStyle/>
                <a:p>
                  <a:pPr>
                    <a:defRPr sz="1200" b="1" i="0" u="none" strike="noStrike" kern="1200" baseline="0">
                      <a:solidFill>
                        <a:schemeClr val="bg1">
                          <a:lumMod val="6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36C9-455B-9FA5-147B08B39816}"/>
                </c:ext>
              </c:extLst>
            </c:dLbl>
            <c:spPr>
              <a:noFill/>
              <a:ln>
                <a:noFill/>
              </a:ln>
              <a:effectLst/>
            </c:spPr>
            <c:txPr>
              <a:bodyPr rot="0" spcFirstLastPara="1" vertOverflow="ellipsis" vert="horz" wrap="non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1H18</c:v>
                </c:pt>
                <c:pt idx="1">
                  <c:v>1H19</c:v>
                </c:pt>
              </c:strCache>
            </c:strRef>
          </c:cat>
          <c:val>
            <c:numRef>
              <c:f>Sheet1!$D$2:$D$3</c:f>
              <c:numCache>
                <c:formatCode>_(* #,##0.00_);_(* \(#,##0.00\);_(* "-"??_);_(@_)</c:formatCode>
                <c:ptCount val="2"/>
                <c:pt idx="0">
                  <c:v>2.62</c:v>
                </c:pt>
                <c:pt idx="1">
                  <c:v>2.0499999999999998</c:v>
                </c:pt>
              </c:numCache>
            </c:numRef>
          </c:val>
          <c:smooth val="0"/>
          <c:extLst>
            <c:ext xmlns:c16="http://schemas.microsoft.com/office/drawing/2014/chart" uri="{C3380CC4-5D6E-409C-BE32-E72D297353CC}">
              <c16:uniqueId val="{00000007-36C9-455B-9FA5-147B08B39816}"/>
            </c:ext>
          </c:extLst>
        </c:ser>
        <c:dLbls>
          <c:showLegendKey val="0"/>
          <c:showVal val="0"/>
          <c:showCatName val="0"/>
          <c:showSerName val="0"/>
          <c:showPercent val="0"/>
          <c:showBubbleSize val="0"/>
        </c:dLbls>
        <c:marker val="1"/>
        <c:smooth val="0"/>
        <c:axId val="1154557663"/>
        <c:axId val="1154556415"/>
      </c:lineChart>
      <c:lineChart>
        <c:grouping val="standard"/>
        <c:varyColors val="0"/>
        <c:ser>
          <c:idx val="3"/>
          <c:order val="3"/>
          <c:tx>
            <c:strRef>
              <c:f>Sheet1!$E$1</c:f>
              <c:strCache>
                <c:ptCount val="1"/>
                <c:pt idx="0">
                  <c:v>Column2</c:v>
                </c:pt>
              </c:strCache>
            </c:strRef>
          </c:tx>
          <c:spPr>
            <a:ln w="25400" cap="rnd">
              <a:solidFill>
                <a:srgbClr val="AAE022"/>
              </a:solidFill>
              <a:round/>
            </a:ln>
            <a:effectLst/>
          </c:spPr>
          <c:marker>
            <c:symbol val="none"/>
          </c:marker>
          <c:dLbls>
            <c:spPr>
              <a:noFill/>
              <a:ln>
                <a:noFill/>
              </a:ln>
              <a:effectLst/>
            </c:spPr>
            <c:txPr>
              <a:bodyPr rot="0" spcFirstLastPara="1" vertOverflow="ellipsis" vert="horz" wrap="none" lIns="38100" tIns="19050" rIns="38100" bIns="19050" anchor="ctr" anchorCtr="1">
                <a:spAutoFit/>
              </a:bodyPr>
              <a:lstStyle/>
              <a:p>
                <a:pPr>
                  <a:defRPr sz="1000" b="1" i="0" u="none" strike="noStrike" kern="1200" baseline="0">
                    <a:solidFill>
                      <a:srgbClr val="AAE022"/>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1H18</c:v>
                </c:pt>
                <c:pt idx="1">
                  <c:v>1H19</c:v>
                </c:pt>
              </c:strCache>
            </c:strRef>
          </c:cat>
          <c:val>
            <c:numRef>
              <c:f>Sheet1!$E$2:$E$3</c:f>
              <c:numCache>
                <c:formatCode>General</c:formatCode>
                <c:ptCount val="2"/>
              </c:numCache>
            </c:numRef>
          </c:val>
          <c:smooth val="0"/>
          <c:extLst>
            <c:ext xmlns:c16="http://schemas.microsoft.com/office/drawing/2014/chart" uri="{C3380CC4-5D6E-409C-BE32-E72D297353CC}">
              <c16:uniqueId val="{00000008-36C9-455B-9FA5-147B08B39816}"/>
            </c:ext>
          </c:extLst>
        </c:ser>
        <c:dLbls>
          <c:showLegendKey val="0"/>
          <c:showVal val="0"/>
          <c:showCatName val="0"/>
          <c:showSerName val="0"/>
          <c:showPercent val="0"/>
          <c:showBubbleSize val="0"/>
        </c:dLbls>
        <c:marker val="1"/>
        <c:smooth val="0"/>
        <c:axId val="414075887"/>
        <c:axId val="414070063"/>
      </c:lineChart>
      <c:catAx>
        <c:axId val="1154557663"/>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crossAx val="1154556415"/>
        <c:crosses val="autoZero"/>
        <c:auto val="1"/>
        <c:lblAlgn val="ctr"/>
        <c:lblOffset val="100"/>
        <c:noMultiLvlLbl val="0"/>
      </c:catAx>
      <c:valAx>
        <c:axId val="1154556415"/>
        <c:scaling>
          <c:orientation val="minMax"/>
          <c:min val="0"/>
        </c:scaling>
        <c:delete val="0"/>
        <c:axPos val="l"/>
        <c:numFmt formatCode="_(* #,##0.00_);_(* \(#,##0.00\);_(* &quot;-&quot;??_);_(@_)" sourceLinked="1"/>
        <c:majorTickMark val="out"/>
        <c:minorTickMark val="none"/>
        <c:tickLblPos val="nextTo"/>
        <c:spPr>
          <a:noFill/>
          <a:ln>
            <a:noFill/>
          </a:ln>
          <a:effectLst/>
        </c:spPr>
        <c:txPr>
          <a:bodyPr rot="-60000000" spcFirstLastPara="1" vertOverflow="ellipsis" vert="horz" wrap="square" anchor="ctr" anchorCtr="1"/>
          <a:lstStyle/>
          <a:p>
            <a:pPr>
              <a:defRPr sz="300" b="1" i="0" u="none" strike="noStrike" kern="1200" baseline="0">
                <a:solidFill>
                  <a:schemeClr val="bg1"/>
                </a:solidFill>
                <a:latin typeface="+mn-lt"/>
                <a:ea typeface="+mn-ea"/>
                <a:cs typeface="+mn-cs"/>
              </a:defRPr>
            </a:pPr>
            <a:endParaRPr lang="en-US"/>
          </a:p>
        </c:txPr>
        <c:crossAx val="1154557663"/>
        <c:crosses val="autoZero"/>
        <c:crossBetween val="between"/>
      </c:valAx>
      <c:valAx>
        <c:axId val="414070063"/>
        <c:scaling>
          <c:orientation val="minMax"/>
          <c:max val="0.5"/>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300" b="1" i="0" u="none" strike="noStrike" kern="1200" baseline="0">
                <a:solidFill>
                  <a:schemeClr val="bg1"/>
                </a:solidFill>
                <a:latin typeface="+mn-lt"/>
                <a:ea typeface="+mn-ea"/>
                <a:cs typeface="+mn-cs"/>
              </a:defRPr>
            </a:pPr>
            <a:endParaRPr lang="en-US"/>
          </a:p>
        </c:txPr>
        <c:crossAx val="414075887"/>
        <c:crosses val="max"/>
        <c:crossBetween val="between"/>
      </c:valAx>
      <c:catAx>
        <c:axId val="414075887"/>
        <c:scaling>
          <c:orientation val="minMax"/>
        </c:scaling>
        <c:delete val="1"/>
        <c:axPos val="b"/>
        <c:numFmt formatCode="General" sourceLinked="1"/>
        <c:majorTickMark val="out"/>
        <c:minorTickMark val="none"/>
        <c:tickLblPos val="nextTo"/>
        <c:crossAx val="414070063"/>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sz="1000" b="1">
          <a:solidFill>
            <a:schemeClr val="tx1"/>
          </a:solidFill>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ROAE</c:v>
                </c:pt>
              </c:strCache>
            </c:strRef>
          </c:tx>
          <c:spPr>
            <a:gradFill>
              <a:gsLst>
                <a:gs pos="0">
                  <a:srgbClr val="086908">
                    <a:shade val="30000"/>
                    <a:satMod val="115000"/>
                  </a:srgbClr>
                </a:gs>
                <a:gs pos="50000">
                  <a:srgbClr val="086908">
                    <a:shade val="67500"/>
                    <a:satMod val="115000"/>
                  </a:srgbClr>
                </a:gs>
                <a:gs pos="100000">
                  <a:srgbClr val="086908">
                    <a:shade val="100000"/>
                    <a:satMod val="115000"/>
                  </a:srgbClr>
                </a:gs>
              </a:gsLst>
              <a:lin ang="18900000" scaled="1"/>
            </a:gradFill>
            <a:ln>
              <a:noFill/>
            </a:ln>
            <a:effectLst/>
          </c:spPr>
          <c:invertIfNegative val="0"/>
          <c:dPt>
            <c:idx val="0"/>
            <c:invertIfNegative val="0"/>
            <c:bubble3D val="0"/>
            <c:spPr>
              <a:solidFill>
                <a:schemeClr val="bg1">
                  <a:lumMod val="85000"/>
                </a:schemeClr>
              </a:solidFill>
              <a:ln>
                <a:noFill/>
              </a:ln>
              <a:effectLst/>
            </c:spPr>
            <c:extLst>
              <c:ext xmlns:c16="http://schemas.microsoft.com/office/drawing/2014/chart" uri="{C3380CC4-5D6E-409C-BE32-E72D297353CC}">
                <c16:uniqueId val="{00000001-0EA4-40E9-96F1-4906D6D57FCD}"/>
              </c:ext>
            </c:extLst>
          </c:dPt>
          <c:dPt>
            <c:idx val="1"/>
            <c:invertIfNegative val="0"/>
            <c:bubble3D val="0"/>
            <c:spPr>
              <a:solidFill>
                <a:srgbClr val="3A8C4D"/>
              </a:solidFill>
              <a:ln>
                <a:noFill/>
              </a:ln>
              <a:effectLst/>
            </c:spPr>
            <c:extLst>
              <c:ext xmlns:c16="http://schemas.microsoft.com/office/drawing/2014/chart" uri="{C3380CC4-5D6E-409C-BE32-E72D297353CC}">
                <c16:uniqueId val="{00000003-0EA4-40E9-96F1-4906D6D57FCD}"/>
              </c:ext>
            </c:extLst>
          </c:dPt>
          <c:cat>
            <c:strRef>
              <c:f>Sheet1!$A$2:$A$3</c:f>
              <c:strCache>
                <c:ptCount val="2"/>
                <c:pt idx="0">
                  <c:v>2Q18</c:v>
                </c:pt>
                <c:pt idx="1">
                  <c:v>2Q19</c:v>
                </c:pt>
              </c:strCache>
            </c:strRef>
          </c:cat>
          <c:val>
            <c:numRef>
              <c:f>Sheet1!$B$2:$B$3</c:f>
              <c:numCache>
                <c:formatCode>0.0%</c:formatCode>
                <c:ptCount val="2"/>
                <c:pt idx="0">
                  <c:v>0.37815632362895063</c:v>
                </c:pt>
                <c:pt idx="1">
                  <c:v>0.26900000000000002</c:v>
                </c:pt>
              </c:numCache>
            </c:numRef>
          </c:val>
          <c:extLst>
            <c:ext xmlns:c16="http://schemas.microsoft.com/office/drawing/2014/chart" uri="{C3380CC4-5D6E-409C-BE32-E72D297353CC}">
              <c16:uniqueId val="{00000004-0EA4-40E9-96F1-4906D6D57FCD}"/>
            </c:ext>
          </c:extLst>
        </c:ser>
        <c:ser>
          <c:idx val="1"/>
          <c:order val="1"/>
          <c:tx>
            <c:strRef>
              <c:f>Sheet1!$C$1</c:f>
              <c:strCache>
                <c:ptCount val="1"/>
                <c:pt idx="0">
                  <c:v>Column1</c:v>
                </c:pt>
              </c:strCache>
            </c:strRef>
          </c:tx>
          <c:spPr>
            <a:solidFill>
              <a:srgbClr val="AAE022"/>
            </a:solidFill>
            <a:ln w="25400">
              <a:noFill/>
            </a:ln>
            <a:effectLst/>
          </c:spPr>
          <c:invertIfNegative val="0"/>
          <c:dLbls>
            <c:spPr>
              <a:noFill/>
              <a:ln>
                <a:noFill/>
              </a:ln>
              <a:effectLst/>
            </c:spPr>
            <c:txPr>
              <a:bodyPr rot="0" spcFirstLastPara="1" vertOverflow="ellipsis" vert="horz" wrap="non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2Q18</c:v>
                </c:pt>
                <c:pt idx="1">
                  <c:v>2Q19</c:v>
                </c:pt>
              </c:strCache>
            </c:strRef>
          </c:cat>
          <c:val>
            <c:numRef>
              <c:f>Sheet1!$C$2:$C$3</c:f>
              <c:numCache>
                <c:formatCode>General</c:formatCode>
                <c:ptCount val="2"/>
              </c:numCache>
            </c:numRef>
          </c:val>
          <c:extLst>
            <c:ext xmlns:c16="http://schemas.microsoft.com/office/drawing/2014/chart" uri="{C3380CC4-5D6E-409C-BE32-E72D297353CC}">
              <c16:uniqueId val="{00000005-0EA4-40E9-96F1-4906D6D57FCD}"/>
            </c:ext>
          </c:extLst>
        </c:ser>
        <c:dLbls>
          <c:showLegendKey val="0"/>
          <c:showVal val="0"/>
          <c:showCatName val="0"/>
          <c:showSerName val="0"/>
          <c:showPercent val="0"/>
          <c:showBubbleSize val="0"/>
        </c:dLbls>
        <c:gapWidth val="40"/>
        <c:overlap val="100"/>
        <c:axId val="1154557663"/>
        <c:axId val="1154556415"/>
      </c:barChart>
      <c:lineChart>
        <c:grouping val="standard"/>
        <c:varyColors val="0"/>
        <c:ser>
          <c:idx val="2"/>
          <c:order val="2"/>
          <c:tx>
            <c:strRef>
              <c:f>Sheet1!$D$1</c:f>
              <c:strCache>
                <c:ptCount val="1"/>
                <c:pt idx="0">
                  <c:v>Total</c:v>
                </c:pt>
              </c:strCache>
            </c:strRef>
          </c:tx>
          <c:spPr>
            <a:ln w="28575" cap="rnd">
              <a:noFill/>
              <a:round/>
            </a:ln>
            <a:effectLst/>
          </c:spPr>
          <c:marker>
            <c:symbol val="none"/>
          </c:marker>
          <c:dLbls>
            <c:dLbl>
              <c:idx val="0"/>
              <c:spPr>
                <a:noFill/>
                <a:ln>
                  <a:noFill/>
                </a:ln>
                <a:effectLst/>
              </c:spPr>
              <c:txPr>
                <a:bodyPr rot="0" spcFirstLastPara="1" vertOverflow="ellipsis" vert="horz" wrap="none" lIns="38100" tIns="19050" rIns="38100" bIns="19050" anchor="ctr" anchorCtr="1">
                  <a:spAutoFit/>
                </a:bodyPr>
                <a:lstStyle/>
                <a:p>
                  <a:pPr>
                    <a:defRPr sz="1200" b="1" i="0" u="none" strike="noStrike" kern="1200" baseline="0">
                      <a:solidFill>
                        <a:schemeClr val="bg1">
                          <a:lumMod val="6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0EA4-40E9-96F1-4906D6D57FCD}"/>
                </c:ext>
              </c:extLst>
            </c:dLbl>
            <c:dLbl>
              <c:idx val="1"/>
              <c:layout>
                <c:manualLayout>
                  <c:x val="-0.1490208741869562"/>
                  <c:y val="-7.011922275577078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0EA4-40E9-96F1-4906D6D57FCD}"/>
                </c:ext>
              </c:extLst>
            </c:dLbl>
            <c:spPr>
              <a:noFill/>
              <a:ln>
                <a:noFill/>
              </a:ln>
              <a:effectLst/>
            </c:spPr>
            <c:txPr>
              <a:bodyPr rot="0" spcFirstLastPara="1" vertOverflow="ellipsis" vert="horz" wrap="non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2Q18</c:v>
                </c:pt>
                <c:pt idx="1">
                  <c:v>2Q19</c:v>
                </c:pt>
              </c:strCache>
            </c:strRef>
          </c:cat>
          <c:val>
            <c:numRef>
              <c:f>Sheet1!$D$2:$D$3</c:f>
              <c:numCache>
                <c:formatCode>0.0%</c:formatCode>
                <c:ptCount val="2"/>
                <c:pt idx="0">
                  <c:v>0.37815632362895063</c:v>
                </c:pt>
                <c:pt idx="1">
                  <c:v>0.26900000000000002</c:v>
                </c:pt>
              </c:numCache>
            </c:numRef>
          </c:val>
          <c:smooth val="0"/>
          <c:extLst>
            <c:ext xmlns:c16="http://schemas.microsoft.com/office/drawing/2014/chart" uri="{C3380CC4-5D6E-409C-BE32-E72D297353CC}">
              <c16:uniqueId val="{00000008-0EA4-40E9-96F1-4906D6D57FCD}"/>
            </c:ext>
          </c:extLst>
        </c:ser>
        <c:dLbls>
          <c:showLegendKey val="0"/>
          <c:showVal val="0"/>
          <c:showCatName val="0"/>
          <c:showSerName val="0"/>
          <c:showPercent val="0"/>
          <c:showBubbleSize val="0"/>
        </c:dLbls>
        <c:marker val="1"/>
        <c:smooth val="0"/>
        <c:axId val="1154557663"/>
        <c:axId val="1154556415"/>
      </c:lineChart>
      <c:lineChart>
        <c:grouping val="standard"/>
        <c:varyColors val="0"/>
        <c:ser>
          <c:idx val="3"/>
          <c:order val="3"/>
          <c:tx>
            <c:strRef>
              <c:f>Sheet1!$E$1</c:f>
              <c:strCache>
                <c:ptCount val="1"/>
                <c:pt idx="0">
                  <c:v>Column2</c:v>
                </c:pt>
              </c:strCache>
            </c:strRef>
          </c:tx>
          <c:spPr>
            <a:ln w="25400" cap="rnd">
              <a:solidFill>
                <a:srgbClr val="AAE022"/>
              </a:solidFill>
              <a:round/>
            </a:ln>
            <a:effectLst/>
          </c:spPr>
          <c:marker>
            <c:symbol val="none"/>
          </c:marker>
          <c:dLbls>
            <c:spPr>
              <a:noFill/>
              <a:ln>
                <a:noFill/>
              </a:ln>
              <a:effectLst/>
            </c:spPr>
            <c:txPr>
              <a:bodyPr rot="0" spcFirstLastPara="1" vertOverflow="ellipsis" vert="horz" wrap="none" lIns="38100" tIns="19050" rIns="38100" bIns="19050" anchor="ctr" anchorCtr="1">
                <a:spAutoFit/>
              </a:bodyPr>
              <a:lstStyle/>
              <a:p>
                <a:pPr>
                  <a:defRPr sz="1000" b="1" i="0" u="none" strike="noStrike" kern="1200" baseline="0">
                    <a:solidFill>
                      <a:srgbClr val="AAE022"/>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2Q18</c:v>
                </c:pt>
                <c:pt idx="1">
                  <c:v>2Q19</c:v>
                </c:pt>
              </c:strCache>
            </c:strRef>
          </c:cat>
          <c:val>
            <c:numRef>
              <c:f>Sheet1!$E$2:$E$3</c:f>
              <c:numCache>
                <c:formatCode>General</c:formatCode>
                <c:ptCount val="2"/>
              </c:numCache>
            </c:numRef>
          </c:val>
          <c:smooth val="0"/>
          <c:extLst>
            <c:ext xmlns:c16="http://schemas.microsoft.com/office/drawing/2014/chart" uri="{C3380CC4-5D6E-409C-BE32-E72D297353CC}">
              <c16:uniqueId val="{00000009-0EA4-40E9-96F1-4906D6D57FCD}"/>
            </c:ext>
          </c:extLst>
        </c:ser>
        <c:dLbls>
          <c:showLegendKey val="0"/>
          <c:showVal val="0"/>
          <c:showCatName val="0"/>
          <c:showSerName val="0"/>
          <c:showPercent val="0"/>
          <c:showBubbleSize val="0"/>
        </c:dLbls>
        <c:marker val="1"/>
        <c:smooth val="0"/>
        <c:axId val="414075887"/>
        <c:axId val="414070063"/>
      </c:lineChart>
      <c:catAx>
        <c:axId val="11545576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crossAx val="1154556415"/>
        <c:crosses val="autoZero"/>
        <c:auto val="1"/>
        <c:lblAlgn val="ctr"/>
        <c:lblOffset val="100"/>
        <c:noMultiLvlLbl val="0"/>
      </c:catAx>
      <c:valAx>
        <c:axId val="1154556415"/>
        <c:scaling>
          <c:orientation val="minMax"/>
          <c:min val="-0.15000000000000002"/>
        </c:scaling>
        <c:delete val="0"/>
        <c:axPos val="l"/>
        <c:numFmt formatCode="0.0%" sourceLinked="1"/>
        <c:majorTickMark val="out"/>
        <c:minorTickMark val="none"/>
        <c:tickLblPos val="nextTo"/>
        <c:spPr>
          <a:noFill/>
          <a:ln>
            <a:noFill/>
          </a:ln>
          <a:effectLst/>
        </c:spPr>
        <c:txPr>
          <a:bodyPr rot="-60000000" spcFirstLastPara="1" vertOverflow="ellipsis" vert="horz" wrap="square" anchor="ctr" anchorCtr="1"/>
          <a:lstStyle/>
          <a:p>
            <a:pPr>
              <a:defRPr sz="300" b="1" i="0" u="none" strike="noStrike" kern="1200" baseline="0">
                <a:solidFill>
                  <a:schemeClr val="bg1"/>
                </a:solidFill>
                <a:latin typeface="+mn-lt"/>
                <a:ea typeface="+mn-ea"/>
                <a:cs typeface="+mn-cs"/>
              </a:defRPr>
            </a:pPr>
            <a:endParaRPr lang="en-US"/>
          </a:p>
        </c:txPr>
        <c:crossAx val="1154557663"/>
        <c:crosses val="autoZero"/>
        <c:crossBetween val="between"/>
      </c:valAx>
      <c:valAx>
        <c:axId val="414070063"/>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300" b="1" i="0" u="none" strike="noStrike" kern="1200" baseline="0">
                <a:solidFill>
                  <a:schemeClr val="bg1"/>
                </a:solidFill>
                <a:latin typeface="+mn-lt"/>
                <a:ea typeface="+mn-ea"/>
                <a:cs typeface="+mn-cs"/>
              </a:defRPr>
            </a:pPr>
            <a:endParaRPr lang="en-US"/>
          </a:p>
        </c:txPr>
        <c:crossAx val="414075887"/>
        <c:crosses val="max"/>
        <c:crossBetween val="between"/>
      </c:valAx>
      <c:catAx>
        <c:axId val="414075887"/>
        <c:scaling>
          <c:orientation val="minMax"/>
        </c:scaling>
        <c:delete val="1"/>
        <c:axPos val="b"/>
        <c:numFmt formatCode="General" sourceLinked="1"/>
        <c:majorTickMark val="out"/>
        <c:minorTickMark val="none"/>
        <c:tickLblPos val="nextTo"/>
        <c:crossAx val="414070063"/>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sz="1000" b="1">
          <a:solidFill>
            <a:schemeClr val="tx1"/>
          </a:solidFill>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Book Value</c:v>
                </c:pt>
              </c:strCache>
            </c:strRef>
          </c:tx>
          <c:spPr>
            <a:gradFill>
              <a:gsLst>
                <a:gs pos="0">
                  <a:srgbClr val="086908">
                    <a:shade val="30000"/>
                    <a:satMod val="115000"/>
                  </a:srgbClr>
                </a:gs>
                <a:gs pos="50000">
                  <a:srgbClr val="086908">
                    <a:shade val="67500"/>
                    <a:satMod val="115000"/>
                  </a:srgbClr>
                </a:gs>
                <a:gs pos="100000">
                  <a:srgbClr val="086908">
                    <a:shade val="100000"/>
                    <a:satMod val="115000"/>
                  </a:srgbClr>
                </a:gs>
              </a:gsLst>
              <a:lin ang="18900000" scaled="1"/>
            </a:gradFill>
            <a:ln>
              <a:noFill/>
            </a:ln>
            <a:effectLst/>
          </c:spPr>
          <c:invertIfNegative val="0"/>
          <c:dPt>
            <c:idx val="0"/>
            <c:invertIfNegative val="0"/>
            <c:bubble3D val="0"/>
            <c:spPr>
              <a:solidFill>
                <a:schemeClr val="bg1">
                  <a:lumMod val="85000"/>
                </a:schemeClr>
              </a:solidFill>
              <a:ln>
                <a:noFill/>
              </a:ln>
              <a:effectLst/>
            </c:spPr>
            <c:extLst>
              <c:ext xmlns:c16="http://schemas.microsoft.com/office/drawing/2014/chart" uri="{C3380CC4-5D6E-409C-BE32-E72D297353CC}">
                <c16:uniqueId val="{00000001-BC86-42CA-AF4A-87859A52B982}"/>
              </c:ext>
            </c:extLst>
          </c:dPt>
          <c:dPt>
            <c:idx val="1"/>
            <c:invertIfNegative val="0"/>
            <c:bubble3D val="0"/>
            <c:spPr>
              <a:solidFill>
                <a:srgbClr val="3A8C4D"/>
              </a:solidFill>
              <a:ln>
                <a:noFill/>
              </a:ln>
              <a:effectLst/>
            </c:spPr>
            <c:extLst>
              <c:ext xmlns:c16="http://schemas.microsoft.com/office/drawing/2014/chart" uri="{C3380CC4-5D6E-409C-BE32-E72D297353CC}">
                <c16:uniqueId val="{00000003-BC86-42CA-AF4A-87859A52B982}"/>
              </c:ext>
            </c:extLst>
          </c:dPt>
          <c:cat>
            <c:strRef>
              <c:f>Sheet1!$A$2:$A$3</c:f>
              <c:strCache>
                <c:ptCount val="2"/>
                <c:pt idx="0">
                  <c:v>2Q18</c:v>
                </c:pt>
                <c:pt idx="1">
                  <c:v>2Q19</c:v>
                </c:pt>
              </c:strCache>
            </c:strRef>
          </c:cat>
          <c:val>
            <c:numRef>
              <c:f>Sheet1!$B$2:$B$3</c:f>
              <c:numCache>
                <c:formatCode>_(* #,##0.0_);_(* \(#,##0.0\);_(* "-"??_);_(@_)</c:formatCode>
                <c:ptCount val="2"/>
                <c:pt idx="0">
                  <c:v>491.97300000000001</c:v>
                </c:pt>
                <c:pt idx="1">
                  <c:v>565.96600000000001</c:v>
                </c:pt>
              </c:numCache>
            </c:numRef>
          </c:val>
          <c:extLst>
            <c:ext xmlns:c16="http://schemas.microsoft.com/office/drawing/2014/chart" uri="{C3380CC4-5D6E-409C-BE32-E72D297353CC}">
              <c16:uniqueId val="{00000004-BC86-42CA-AF4A-87859A52B982}"/>
            </c:ext>
          </c:extLst>
        </c:ser>
        <c:ser>
          <c:idx val="1"/>
          <c:order val="1"/>
          <c:tx>
            <c:strRef>
              <c:f>Sheet1!$C$1</c:f>
              <c:strCache>
                <c:ptCount val="1"/>
                <c:pt idx="0">
                  <c:v>Column1</c:v>
                </c:pt>
              </c:strCache>
            </c:strRef>
          </c:tx>
          <c:spPr>
            <a:solidFill>
              <a:srgbClr val="AAE022"/>
            </a:solidFill>
            <a:ln w="25400">
              <a:noFill/>
            </a:ln>
            <a:effectLst/>
          </c:spPr>
          <c:invertIfNegative val="0"/>
          <c:dLbls>
            <c:spPr>
              <a:noFill/>
              <a:ln>
                <a:noFill/>
              </a:ln>
              <a:effectLst/>
            </c:spPr>
            <c:txPr>
              <a:bodyPr rot="0" spcFirstLastPara="1" vertOverflow="ellipsis" vert="horz" wrap="non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2Q18</c:v>
                </c:pt>
                <c:pt idx="1">
                  <c:v>2Q19</c:v>
                </c:pt>
              </c:strCache>
            </c:strRef>
          </c:cat>
          <c:val>
            <c:numRef>
              <c:f>Sheet1!$C$2:$C$3</c:f>
              <c:numCache>
                <c:formatCode>General</c:formatCode>
                <c:ptCount val="2"/>
              </c:numCache>
            </c:numRef>
          </c:val>
          <c:extLst>
            <c:ext xmlns:c16="http://schemas.microsoft.com/office/drawing/2014/chart" uri="{C3380CC4-5D6E-409C-BE32-E72D297353CC}">
              <c16:uniqueId val="{00000005-BC86-42CA-AF4A-87859A52B982}"/>
            </c:ext>
          </c:extLst>
        </c:ser>
        <c:dLbls>
          <c:showLegendKey val="0"/>
          <c:showVal val="0"/>
          <c:showCatName val="0"/>
          <c:showSerName val="0"/>
          <c:showPercent val="0"/>
          <c:showBubbleSize val="0"/>
        </c:dLbls>
        <c:gapWidth val="40"/>
        <c:overlap val="100"/>
        <c:axId val="1154557663"/>
        <c:axId val="1154556415"/>
      </c:barChart>
      <c:lineChart>
        <c:grouping val="standard"/>
        <c:varyColors val="0"/>
        <c:ser>
          <c:idx val="2"/>
          <c:order val="2"/>
          <c:tx>
            <c:strRef>
              <c:f>Sheet1!$D$1</c:f>
              <c:strCache>
                <c:ptCount val="1"/>
                <c:pt idx="0">
                  <c:v>Total</c:v>
                </c:pt>
              </c:strCache>
            </c:strRef>
          </c:tx>
          <c:spPr>
            <a:ln w="28575" cap="rnd">
              <a:noFill/>
              <a:round/>
            </a:ln>
            <a:effectLst/>
          </c:spPr>
          <c:marker>
            <c:symbol val="none"/>
          </c:marker>
          <c:dLbls>
            <c:dLbl>
              <c:idx val="0"/>
              <c:spPr>
                <a:noFill/>
                <a:ln>
                  <a:noFill/>
                </a:ln>
                <a:effectLst/>
              </c:spPr>
              <c:txPr>
                <a:bodyPr rot="0" spcFirstLastPara="1" vertOverflow="ellipsis" vert="horz" wrap="none" lIns="38100" tIns="19050" rIns="38100" bIns="19050" anchor="ctr" anchorCtr="1">
                  <a:spAutoFit/>
                </a:bodyPr>
                <a:lstStyle/>
                <a:p>
                  <a:pPr>
                    <a:defRPr sz="1200" b="1" i="0" u="none" strike="noStrike" kern="1200" baseline="0">
                      <a:solidFill>
                        <a:schemeClr val="bg1">
                          <a:lumMod val="6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BC86-42CA-AF4A-87859A52B982}"/>
                </c:ext>
              </c:extLst>
            </c:dLbl>
            <c:spPr>
              <a:noFill/>
              <a:ln>
                <a:noFill/>
              </a:ln>
              <a:effectLst/>
            </c:spPr>
            <c:txPr>
              <a:bodyPr rot="0" spcFirstLastPara="1" vertOverflow="ellipsis" vert="horz" wrap="non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2Q18</c:v>
                </c:pt>
                <c:pt idx="1">
                  <c:v>2Q19</c:v>
                </c:pt>
              </c:strCache>
            </c:strRef>
          </c:cat>
          <c:val>
            <c:numRef>
              <c:f>Sheet1!$D$2:$D$3</c:f>
              <c:numCache>
                <c:formatCode>_(* #,##0.0_);_(* \(#,##0.0\);_(* "-"??_);_(@_)</c:formatCode>
                <c:ptCount val="2"/>
                <c:pt idx="0">
                  <c:v>491.97300000000001</c:v>
                </c:pt>
                <c:pt idx="1">
                  <c:v>565.96600000000001</c:v>
                </c:pt>
              </c:numCache>
            </c:numRef>
          </c:val>
          <c:smooth val="0"/>
          <c:extLst>
            <c:ext xmlns:c16="http://schemas.microsoft.com/office/drawing/2014/chart" uri="{C3380CC4-5D6E-409C-BE32-E72D297353CC}">
              <c16:uniqueId val="{00000007-BC86-42CA-AF4A-87859A52B982}"/>
            </c:ext>
          </c:extLst>
        </c:ser>
        <c:dLbls>
          <c:showLegendKey val="0"/>
          <c:showVal val="0"/>
          <c:showCatName val="0"/>
          <c:showSerName val="0"/>
          <c:showPercent val="0"/>
          <c:showBubbleSize val="0"/>
        </c:dLbls>
        <c:marker val="1"/>
        <c:smooth val="0"/>
        <c:axId val="1154557663"/>
        <c:axId val="1154556415"/>
      </c:lineChart>
      <c:lineChart>
        <c:grouping val="standard"/>
        <c:varyColors val="0"/>
        <c:ser>
          <c:idx val="3"/>
          <c:order val="3"/>
          <c:tx>
            <c:strRef>
              <c:f>Sheet1!$E$1</c:f>
              <c:strCache>
                <c:ptCount val="1"/>
                <c:pt idx="0">
                  <c:v>Column2</c:v>
                </c:pt>
              </c:strCache>
            </c:strRef>
          </c:tx>
          <c:spPr>
            <a:ln w="25400" cap="rnd">
              <a:solidFill>
                <a:srgbClr val="AAE022"/>
              </a:solidFill>
              <a:round/>
            </a:ln>
            <a:effectLst/>
          </c:spPr>
          <c:marker>
            <c:symbol val="none"/>
          </c:marker>
          <c:dLbls>
            <c:spPr>
              <a:noFill/>
              <a:ln>
                <a:noFill/>
              </a:ln>
              <a:effectLst/>
            </c:spPr>
            <c:txPr>
              <a:bodyPr rot="0" spcFirstLastPara="1" vertOverflow="ellipsis" vert="horz" wrap="none" lIns="38100" tIns="19050" rIns="38100" bIns="19050" anchor="ctr" anchorCtr="1">
                <a:spAutoFit/>
              </a:bodyPr>
              <a:lstStyle/>
              <a:p>
                <a:pPr>
                  <a:defRPr sz="1000" b="1" i="0" u="none" strike="noStrike" kern="1200" baseline="0">
                    <a:solidFill>
                      <a:srgbClr val="AAE022"/>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2Q18</c:v>
                </c:pt>
                <c:pt idx="1">
                  <c:v>2Q19</c:v>
                </c:pt>
              </c:strCache>
            </c:strRef>
          </c:cat>
          <c:val>
            <c:numRef>
              <c:f>Sheet1!$E$2:$E$3</c:f>
              <c:numCache>
                <c:formatCode>General</c:formatCode>
                <c:ptCount val="2"/>
              </c:numCache>
            </c:numRef>
          </c:val>
          <c:smooth val="0"/>
          <c:extLst>
            <c:ext xmlns:c16="http://schemas.microsoft.com/office/drawing/2014/chart" uri="{C3380CC4-5D6E-409C-BE32-E72D297353CC}">
              <c16:uniqueId val="{00000008-BC86-42CA-AF4A-87859A52B982}"/>
            </c:ext>
          </c:extLst>
        </c:ser>
        <c:dLbls>
          <c:showLegendKey val="0"/>
          <c:showVal val="0"/>
          <c:showCatName val="0"/>
          <c:showSerName val="0"/>
          <c:showPercent val="0"/>
          <c:showBubbleSize val="0"/>
        </c:dLbls>
        <c:marker val="1"/>
        <c:smooth val="0"/>
        <c:axId val="414075887"/>
        <c:axId val="414070063"/>
      </c:lineChart>
      <c:catAx>
        <c:axId val="1154557663"/>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crossAx val="1154556415"/>
        <c:crosses val="autoZero"/>
        <c:auto val="1"/>
        <c:lblAlgn val="ctr"/>
        <c:lblOffset val="100"/>
        <c:noMultiLvlLbl val="0"/>
      </c:catAx>
      <c:valAx>
        <c:axId val="1154556415"/>
        <c:scaling>
          <c:orientation val="minMax"/>
          <c:min val="0"/>
        </c:scaling>
        <c:delete val="0"/>
        <c:axPos val="l"/>
        <c:numFmt formatCode="_(* #,##0.0_);_(* \(#,##0.0\);_(* &quot;-&quot;??_);_(@_)" sourceLinked="1"/>
        <c:majorTickMark val="out"/>
        <c:minorTickMark val="none"/>
        <c:tickLblPos val="nextTo"/>
        <c:spPr>
          <a:noFill/>
          <a:ln>
            <a:noFill/>
          </a:ln>
          <a:effectLst/>
        </c:spPr>
        <c:txPr>
          <a:bodyPr rot="-60000000" spcFirstLastPara="1" vertOverflow="ellipsis" vert="horz" wrap="square" anchor="ctr" anchorCtr="1"/>
          <a:lstStyle/>
          <a:p>
            <a:pPr>
              <a:defRPr sz="300" b="1" i="0" u="none" strike="noStrike" kern="1200" baseline="0">
                <a:solidFill>
                  <a:schemeClr val="bg1"/>
                </a:solidFill>
                <a:latin typeface="+mn-lt"/>
                <a:ea typeface="+mn-ea"/>
                <a:cs typeface="+mn-cs"/>
              </a:defRPr>
            </a:pPr>
            <a:endParaRPr lang="en-US"/>
          </a:p>
        </c:txPr>
        <c:crossAx val="1154557663"/>
        <c:crosses val="autoZero"/>
        <c:crossBetween val="between"/>
      </c:valAx>
      <c:valAx>
        <c:axId val="414070063"/>
        <c:scaling>
          <c:orientation val="minMax"/>
          <c:max val="0.5"/>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300" b="1" i="0" u="none" strike="noStrike" kern="1200" baseline="0">
                <a:solidFill>
                  <a:schemeClr val="bg1"/>
                </a:solidFill>
                <a:latin typeface="+mn-lt"/>
                <a:ea typeface="+mn-ea"/>
                <a:cs typeface="+mn-cs"/>
              </a:defRPr>
            </a:pPr>
            <a:endParaRPr lang="en-US"/>
          </a:p>
        </c:txPr>
        <c:crossAx val="414075887"/>
        <c:crosses val="max"/>
        <c:crossBetween val="between"/>
      </c:valAx>
      <c:catAx>
        <c:axId val="414075887"/>
        <c:scaling>
          <c:orientation val="minMax"/>
        </c:scaling>
        <c:delete val="1"/>
        <c:axPos val="b"/>
        <c:numFmt formatCode="General" sourceLinked="1"/>
        <c:majorTickMark val="out"/>
        <c:minorTickMark val="none"/>
        <c:tickLblPos val="nextTo"/>
        <c:crossAx val="414070063"/>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sz="1000" b="1">
          <a:solidFill>
            <a:schemeClr val="tx1"/>
          </a:solidFill>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Slide Image Placeholder 7"/>
          <p:cNvSpPr>
            <a:spLocks noGrp="1" noRot="1" noChangeAspect="1"/>
          </p:cNvSpPr>
          <p:nvPr>
            <p:ph type="sldImg" idx="2"/>
          </p:nvPr>
        </p:nvSpPr>
        <p:spPr>
          <a:xfrm>
            <a:off x="57150" y="876300"/>
            <a:ext cx="9193213" cy="5172075"/>
          </a:xfrm>
          <a:prstGeom prst="rect">
            <a:avLst/>
          </a:prstGeom>
          <a:noFill/>
          <a:ln w="12700">
            <a:solidFill>
              <a:prstClr val="black"/>
            </a:solidFill>
          </a:ln>
        </p:spPr>
        <p:txBody>
          <a:bodyPr vert="horz" lIns="91440" tIns="45720" rIns="91440" bIns="45720" rtlCol="0" anchor="ctr"/>
          <a:lstStyle/>
          <a:p>
            <a:endParaRPr lang="en-US"/>
          </a:p>
        </p:txBody>
      </p:sp>
    </p:spTree>
    <p:extLst>
      <p:ext uri="{BB962C8B-B14F-4D97-AF65-F5344CB8AC3E}">
        <p14:creationId xmlns:p14="http://schemas.microsoft.com/office/powerpoint/2010/main" val="1987714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04C10"/>
        </a:solidFill>
        <a:effectLst/>
      </p:bgPr>
    </p:bg>
    <p:spTree>
      <p:nvGrpSpPr>
        <p:cNvPr id="1" name=""/>
        <p:cNvGrpSpPr/>
        <p:nvPr/>
      </p:nvGrpSpPr>
      <p:grpSpPr>
        <a:xfrm>
          <a:off x="0" y="0"/>
          <a:ext cx="0" cy="0"/>
          <a:chOff x="0" y="0"/>
          <a:chExt cx="0" cy="0"/>
        </a:xfrm>
      </p:grpSpPr>
      <p:sp>
        <p:nvSpPr>
          <p:cNvPr id="32" name="Rectangle 31"/>
          <p:cNvSpPr/>
          <p:nvPr userDrawn="1"/>
        </p:nvSpPr>
        <p:spPr>
          <a:xfrm>
            <a:off x="0" y="-1"/>
            <a:ext cx="865196" cy="749147"/>
          </a:xfrm>
          <a:prstGeom prst="rect">
            <a:avLst/>
          </a:prstGeom>
          <a:solidFill>
            <a:srgbClr val="104C10"/>
          </a:solidFill>
          <a:ln>
            <a:solidFill>
              <a:srgbClr val="104C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11317280" y="6318557"/>
            <a:ext cx="865196" cy="527538"/>
          </a:xfrm>
          <a:prstGeom prst="rect">
            <a:avLst/>
          </a:prstGeom>
          <a:solidFill>
            <a:srgbClr val="104C10"/>
          </a:solidFill>
          <a:ln>
            <a:solidFill>
              <a:srgbClr val="104C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userDrawn="1"/>
        </p:nvGrpSpPr>
        <p:grpSpPr>
          <a:xfrm>
            <a:off x="1167789" y="969484"/>
            <a:ext cx="675491" cy="678795"/>
            <a:chOff x="0" y="1343025"/>
            <a:chExt cx="675491" cy="678795"/>
          </a:xfrm>
        </p:grpSpPr>
        <p:sp>
          <p:nvSpPr>
            <p:cNvPr id="35" name="Rectangle 34"/>
            <p:cNvSpPr/>
            <p:nvPr userDrawn="1"/>
          </p:nvSpPr>
          <p:spPr>
            <a:xfrm>
              <a:off x="0" y="1343025"/>
              <a:ext cx="548640" cy="548640"/>
            </a:xfrm>
            <a:prstGeom prst="rect">
              <a:avLst/>
            </a:prstGeom>
            <a:solidFill>
              <a:srgbClr val="AAE022"/>
            </a:solidFill>
            <a:ln>
              <a:solidFill>
                <a:srgbClr val="AAE0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126851" y="1473180"/>
              <a:ext cx="548640" cy="548640"/>
            </a:xfrm>
            <a:prstGeom prst="rect">
              <a:avLst/>
            </a:prstGeom>
            <a:solidFill>
              <a:srgbClr val="104C10"/>
            </a:solidFill>
            <a:ln>
              <a:solidFill>
                <a:srgbClr val="104C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userDrawn="1"/>
        </p:nvSpPr>
        <p:spPr>
          <a:xfrm>
            <a:off x="0" y="5179671"/>
            <a:ext cx="12191999" cy="1678329"/>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696312" y="5434315"/>
            <a:ext cx="3130412" cy="1160073"/>
          </a:xfrm>
          <a:prstGeom prst="rect">
            <a:avLst/>
          </a:prstGeom>
        </p:spPr>
      </p:pic>
    </p:spTree>
    <p:extLst>
      <p:ext uri="{BB962C8B-B14F-4D97-AF65-F5344CB8AC3E}">
        <p14:creationId xmlns:p14="http://schemas.microsoft.com/office/powerpoint/2010/main" val="803775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4FB3EDC3-1525-4693-92A3-9202BED6AE62}"/>
              </a:ext>
            </a:extLst>
          </p:cNvPr>
          <p:cNvSpPr>
            <a:spLocks noGrp="1"/>
          </p:cNvSpPr>
          <p:nvPr>
            <p:ph type="title"/>
          </p:nvPr>
        </p:nvSpPr>
        <p:spPr>
          <a:xfrm>
            <a:off x="123825" y="78105"/>
            <a:ext cx="11865769" cy="835237"/>
          </a:xfrm>
          <a:prstGeom prst="rect">
            <a:avLst/>
          </a:prstGeom>
        </p:spPr>
        <p:txBody>
          <a:bodyPr vert="horz" lIns="91440" tIns="45720" rIns="91440" bIns="45720" rtlCol="0" anchor="t" anchorCtr="0">
            <a:normAutofit/>
          </a:bodyPr>
          <a:lstStyle/>
          <a:p>
            <a:r>
              <a:rPr lang="en-US" dirty="0"/>
              <a:t>Click to edit Master title style</a:t>
            </a:r>
          </a:p>
        </p:txBody>
      </p:sp>
    </p:spTree>
    <p:extLst>
      <p:ext uri="{BB962C8B-B14F-4D97-AF65-F5344CB8AC3E}">
        <p14:creationId xmlns:p14="http://schemas.microsoft.com/office/powerpoint/2010/main" val="35879999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B1266F0C-8A2F-4D79-A36F-5B02738343AC}"/>
              </a:ext>
            </a:extLst>
          </p:cNvPr>
          <p:cNvSpPr txBox="1">
            <a:spLocks/>
          </p:cNvSpPr>
          <p:nvPr userDrawn="1"/>
        </p:nvSpPr>
        <p:spPr>
          <a:xfrm>
            <a:off x="11527286" y="6570831"/>
            <a:ext cx="462308" cy="16480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1BF98FF-DE58-4023-BC01-E0C613F29D4F}" type="slidenum">
              <a:rPr lang="en-US" sz="900" b="0" smtClean="0">
                <a:solidFill>
                  <a:schemeClr val="tx1"/>
                </a:solidFill>
                <a:latin typeface="Arial" panose="020B0604020202020204" pitchFamily="34" charset="0"/>
                <a:cs typeface="Arial" panose="020B0604020202020204" pitchFamily="34" charset="0"/>
              </a:rPr>
              <a:pPr algn="r"/>
              <a:t>‹#›</a:t>
            </a:fld>
            <a:endParaRPr lang="en-US" sz="900" b="0" dirty="0">
              <a:solidFill>
                <a:schemeClr val="tx1"/>
              </a:solidFill>
              <a:latin typeface="Arial" panose="020B0604020202020204" pitchFamily="34" charset="0"/>
              <a:cs typeface="Arial" panose="020B0604020202020204" pitchFamily="34" charset="0"/>
            </a:endParaRPr>
          </a:p>
        </p:txBody>
      </p:sp>
      <p:grpSp>
        <p:nvGrpSpPr>
          <p:cNvPr id="32" name="Group 31"/>
          <p:cNvGrpSpPr/>
          <p:nvPr userDrawn="1"/>
        </p:nvGrpSpPr>
        <p:grpSpPr>
          <a:xfrm>
            <a:off x="2096" y="2096"/>
            <a:ext cx="610943" cy="604146"/>
            <a:chOff x="0" y="1343025"/>
            <a:chExt cx="610943" cy="604146"/>
          </a:xfrm>
        </p:grpSpPr>
        <p:sp>
          <p:nvSpPr>
            <p:cNvPr id="30" name="Rectangle 29"/>
            <p:cNvSpPr/>
            <p:nvPr userDrawn="1"/>
          </p:nvSpPr>
          <p:spPr>
            <a:xfrm>
              <a:off x="0" y="1343025"/>
              <a:ext cx="548640" cy="548640"/>
            </a:xfrm>
            <a:prstGeom prst="rect">
              <a:avLst/>
            </a:prstGeom>
            <a:solidFill>
              <a:srgbClr val="AAE022"/>
            </a:solidFill>
            <a:ln>
              <a:solidFill>
                <a:srgbClr val="AAE0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62303" y="1398531"/>
              <a:ext cx="548640" cy="5486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Placeholder 1">
            <a:extLst>
              <a:ext uri="{FF2B5EF4-FFF2-40B4-BE49-F238E27FC236}">
                <a16:creationId xmlns:a16="http://schemas.microsoft.com/office/drawing/2014/main" id="{4FB3EDC3-1525-4693-92A3-9202BED6AE62}"/>
              </a:ext>
            </a:extLst>
          </p:cNvPr>
          <p:cNvSpPr>
            <a:spLocks noGrp="1"/>
          </p:cNvSpPr>
          <p:nvPr>
            <p:ph type="title"/>
          </p:nvPr>
        </p:nvSpPr>
        <p:spPr>
          <a:xfrm>
            <a:off x="123825" y="78105"/>
            <a:ext cx="11865769" cy="835237"/>
          </a:xfrm>
          <a:prstGeom prst="rect">
            <a:avLst/>
          </a:prstGeom>
        </p:spPr>
        <p:txBody>
          <a:bodyPr vert="horz" lIns="91440" tIns="45720" rIns="91440" bIns="45720" rtlCol="0" anchor="t" anchorCtr="0">
            <a:normAutofit/>
          </a:bodyPr>
          <a:lstStyle/>
          <a:p>
            <a:r>
              <a:rPr lang="en-US" dirty="0"/>
              <a:t>Click to edit Master title style</a:t>
            </a:r>
          </a:p>
        </p:txBody>
      </p:sp>
    </p:spTree>
    <p:extLst>
      <p:ext uri="{BB962C8B-B14F-4D97-AF65-F5344CB8AC3E}">
        <p14:creationId xmlns:p14="http://schemas.microsoft.com/office/powerpoint/2010/main" val="1249948605"/>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2600" kern="1200">
          <a:solidFill>
            <a:srgbClr val="083708"/>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Tx/>
        <a:buNone/>
        <a:defRPr sz="2000" kern="120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64.png"/><Relationship Id="rId3" Type="http://schemas.openxmlformats.org/officeDocument/2006/relationships/image" Target="../media/image57.png"/><Relationship Id="rId7" Type="http://schemas.openxmlformats.org/officeDocument/2006/relationships/image" Target="../media/image60.png"/><Relationship Id="rId12" Type="http://schemas.openxmlformats.org/officeDocument/2006/relationships/image" Target="../media/image63.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27.png"/><Relationship Id="rId5" Type="http://schemas.openxmlformats.org/officeDocument/2006/relationships/image" Target="../media/image36.png"/><Relationship Id="rId10" Type="http://schemas.openxmlformats.org/officeDocument/2006/relationships/image" Target="../media/image62.png"/><Relationship Id="rId4" Type="http://schemas.openxmlformats.org/officeDocument/2006/relationships/image" Target="../media/image58.png"/><Relationship Id="rId9" Type="http://schemas.openxmlformats.org/officeDocument/2006/relationships/image" Target="../media/image61.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33.png"/><Relationship Id="rId4" Type="http://schemas.openxmlformats.org/officeDocument/2006/relationships/image" Target="../media/image6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chart" Target="../charts/chart7.xml"/><Relationship Id="rId3" Type="http://schemas.openxmlformats.org/officeDocument/2006/relationships/chart" Target="../charts/chart2.xml"/><Relationship Id="rId7" Type="http://schemas.openxmlformats.org/officeDocument/2006/relationships/chart" Target="../charts/chart6.xml"/><Relationship Id="rId2"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 Id="rId9" Type="http://schemas.openxmlformats.org/officeDocument/2006/relationships/chart" Target="../charts/char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1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G"/><Relationship Id="rId1" Type="http://schemas.openxmlformats.org/officeDocument/2006/relationships/slideLayout" Target="../slideLayouts/slideLayout2.xml"/><Relationship Id="rId4" Type="http://schemas.openxmlformats.org/officeDocument/2006/relationships/image" Target="../media/image73.JPG"/></Relationships>
</file>

<file path=ppt/slides/_rels/slide1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2.xml"/><Relationship Id="rId4" Type="http://schemas.openxmlformats.org/officeDocument/2006/relationships/image" Target="../media/image76.jpeg"/></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jpe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6.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5.png"/><Relationship Id="rId5" Type="http://schemas.openxmlformats.org/officeDocument/2006/relationships/image" Target="../media/image30.png"/><Relationship Id="rId10" Type="http://schemas.openxmlformats.org/officeDocument/2006/relationships/image" Target="../media/image34.png"/><Relationship Id="rId4" Type="http://schemas.openxmlformats.org/officeDocument/2006/relationships/image" Target="../media/image29.png"/><Relationship Id="rId9"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27.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3.png"/></Relationships>
</file>

<file path=ppt/slides/_rels/slide8.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47.JPG"/><Relationship Id="rId5" Type="http://schemas.openxmlformats.org/officeDocument/2006/relationships/image" Target="../media/image46.JPG"/><Relationship Id="rId4" Type="http://schemas.openxmlformats.org/officeDocument/2006/relationships/image" Target="../media/image45.JPG"/></Relationships>
</file>

<file path=ppt/slides/_rels/slide9.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JPG"/><Relationship Id="rId5" Type="http://schemas.openxmlformats.org/officeDocument/2006/relationships/image" Target="../media/image51.png"/><Relationship Id="rId10" Type="http://schemas.openxmlformats.org/officeDocument/2006/relationships/image" Target="../media/image56.JPG"/><Relationship Id="rId4" Type="http://schemas.openxmlformats.org/officeDocument/2006/relationships/image" Target="../media/image50.png"/><Relationship Id="rId9"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4294967295"/>
          </p:nvPr>
        </p:nvSpPr>
        <p:spPr>
          <a:xfrm>
            <a:off x="1364045" y="2134744"/>
            <a:ext cx="4264141" cy="938092"/>
          </a:xfrm>
          <a:prstGeom prst="rect">
            <a:avLst/>
          </a:prstGeom>
        </p:spPr>
        <p:txBody>
          <a:bodyPr/>
          <a:lstStyle/>
          <a:p>
            <a:r>
              <a:rPr lang="en-US" sz="1400" dirty="0">
                <a:solidFill>
                  <a:schemeClr val="bg1"/>
                </a:solidFill>
              </a:rPr>
              <a:t>August 1, 2019</a:t>
            </a:r>
          </a:p>
          <a:p>
            <a:endParaRPr lang="en-US" dirty="0">
              <a:solidFill>
                <a:schemeClr val="bg1"/>
              </a:solidFill>
            </a:endParaRPr>
          </a:p>
        </p:txBody>
      </p:sp>
      <p:sp>
        <p:nvSpPr>
          <p:cNvPr id="7" name="Title 6"/>
          <p:cNvSpPr>
            <a:spLocks noGrp="1"/>
          </p:cNvSpPr>
          <p:nvPr>
            <p:ph type="title" idx="4294967295"/>
          </p:nvPr>
        </p:nvSpPr>
        <p:spPr>
          <a:xfrm>
            <a:off x="1364044" y="1175486"/>
            <a:ext cx="10469367" cy="868467"/>
          </a:xfrm>
          <a:noFill/>
          <a:ln>
            <a:noFill/>
          </a:ln>
          <a:effectLst/>
        </p:spPr>
        <p:txBody>
          <a:bodyPr anchor="t" anchorCtr="0">
            <a:normAutofit/>
          </a:bodyPr>
          <a:lstStyle/>
          <a:p>
            <a:r>
              <a:rPr lang="en-US" sz="3000" dirty="0">
                <a:solidFill>
                  <a:schemeClr val="bg1"/>
                </a:solidFill>
              </a:rPr>
              <a:t>Chief Executive Officer Briefing</a:t>
            </a:r>
          </a:p>
        </p:txBody>
      </p:sp>
      <p:cxnSp>
        <p:nvCxnSpPr>
          <p:cNvPr id="14" name="Straight Connector 13"/>
          <p:cNvCxnSpPr/>
          <p:nvPr/>
        </p:nvCxnSpPr>
        <p:spPr>
          <a:xfrm>
            <a:off x="1468812" y="1847166"/>
            <a:ext cx="521937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34543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1"/>
          <p:cNvSpPr>
            <a:spLocks noGrp="1"/>
          </p:cNvSpPr>
          <p:nvPr>
            <p:ph type="title"/>
          </p:nvPr>
        </p:nvSpPr>
        <p:spPr>
          <a:xfrm>
            <a:off x="123825" y="78105"/>
            <a:ext cx="11865769" cy="835237"/>
          </a:xfrm>
        </p:spPr>
        <p:txBody>
          <a:bodyPr/>
          <a:lstStyle/>
          <a:p>
            <a:r>
              <a:rPr lang="en-US" dirty="0"/>
              <a:t>Universal Insurance Holdings (UVE): Subsidiaries</a:t>
            </a:r>
          </a:p>
        </p:txBody>
      </p:sp>
      <p:sp>
        <p:nvSpPr>
          <p:cNvPr id="57" name="TextBox 56"/>
          <p:cNvSpPr txBox="1"/>
          <p:nvPr/>
        </p:nvSpPr>
        <p:spPr>
          <a:xfrm>
            <a:off x="276226" y="2838330"/>
            <a:ext cx="3257550" cy="400110"/>
          </a:xfrm>
          <a:prstGeom prst="rect">
            <a:avLst/>
          </a:prstGeom>
          <a:noFill/>
        </p:spPr>
        <p:txBody>
          <a:bodyPr wrap="square" rtlCol="0">
            <a:spAutoFit/>
          </a:bodyPr>
          <a:lstStyle/>
          <a:p>
            <a:pPr algn="ctr"/>
            <a:r>
              <a:rPr lang="en-US" sz="1000" dirty="0"/>
              <a:t>Mike </a:t>
            </a:r>
            <a:r>
              <a:rPr lang="en-US" sz="1000" dirty="0" err="1"/>
              <a:t>Poloskey</a:t>
            </a:r>
            <a:endParaRPr lang="en-US" sz="1000" dirty="0"/>
          </a:p>
          <a:p>
            <a:pPr algn="ctr"/>
            <a:r>
              <a:rPr lang="en-US" sz="1000" dirty="0"/>
              <a:t>VP of Underwriting</a:t>
            </a:r>
          </a:p>
        </p:txBody>
      </p:sp>
      <p:sp>
        <p:nvSpPr>
          <p:cNvPr id="18" name="TextBox 17"/>
          <p:cNvSpPr txBox="1"/>
          <p:nvPr/>
        </p:nvSpPr>
        <p:spPr>
          <a:xfrm>
            <a:off x="276226" y="5983356"/>
            <a:ext cx="3257550" cy="400110"/>
          </a:xfrm>
          <a:prstGeom prst="rect">
            <a:avLst/>
          </a:prstGeom>
          <a:noFill/>
        </p:spPr>
        <p:txBody>
          <a:bodyPr wrap="square" rtlCol="0">
            <a:spAutoFit/>
          </a:bodyPr>
          <a:lstStyle/>
          <a:p>
            <a:pPr algn="ctr"/>
            <a:r>
              <a:rPr lang="en-US" sz="1000" dirty="0"/>
              <a:t>Matt Palmieri</a:t>
            </a:r>
          </a:p>
          <a:p>
            <a:pPr algn="ctr"/>
            <a:r>
              <a:rPr lang="en-US" sz="1000" dirty="0"/>
              <a:t>President</a:t>
            </a:r>
          </a:p>
        </p:txBody>
      </p:sp>
      <p:pic>
        <p:nvPicPr>
          <p:cNvPr id="16" name="Picture 15"/>
          <p:cNvPicPr>
            <a:picLocks noChangeAspect="1"/>
          </p:cNvPicPr>
          <p:nvPr/>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905001" y="744619"/>
            <a:ext cx="1975569" cy="409154"/>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183" y="1467474"/>
            <a:ext cx="1373636" cy="1370856"/>
          </a:xfrm>
          <a:prstGeom prst="rect">
            <a:avLst/>
          </a:prstGeom>
          <a:ln w="25400">
            <a:solidFill>
              <a:srgbClr val="104C10"/>
            </a:solidFill>
          </a:ln>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4842" y="1467474"/>
            <a:ext cx="1373636" cy="1374832"/>
          </a:xfrm>
          <a:prstGeom prst="rect">
            <a:avLst/>
          </a:prstGeom>
          <a:ln w="25400">
            <a:solidFill>
              <a:srgbClr val="104C10"/>
            </a:solidFill>
          </a:ln>
        </p:spPr>
      </p:pic>
      <p:sp>
        <p:nvSpPr>
          <p:cNvPr id="19" name="TextBox 18"/>
          <p:cNvSpPr txBox="1"/>
          <p:nvPr/>
        </p:nvSpPr>
        <p:spPr>
          <a:xfrm>
            <a:off x="2552885" y="2838330"/>
            <a:ext cx="3257550" cy="400110"/>
          </a:xfrm>
          <a:prstGeom prst="rect">
            <a:avLst/>
          </a:prstGeom>
          <a:noFill/>
        </p:spPr>
        <p:txBody>
          <a:bodyPr wrap="square" rtlCol="0">
            <a:spAutoFit/>
          </a:bodyPr>
          <a:lstStyle/>
          <a:p>
            <a:pPr algn="ctr"/>
            <a:r>
              <a:rPr lang="en-US" sz="1000" dirty="0"/>
              <a:t>Stacey </a:t>
            </a:r>
            <a:r>
              <a:rPr lang="en-US" sz="1000" dirty="0" err="1"/>
              <a:t>Tomko</a:t>
            </a:r>
            <a:endParaRPr lang="en-US" sz="1000" dirty="0"/>
          </a:p>
          <a:p>
            <a:pPr algn="ctr"/>
            <a:r>
              <a:rPr lang="en-US" sz="1000" dirty="0"/>
              <a:t>VP of Marketing</a:t>
            </a:r>
          </a:p>
        </p:txBody>
      </p:sp>
      <p:pic>
        <p:nvPicPr>
          <p:cNvPr id="21" name="Picture 20"/>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905001" y="3865843"/>
            <a:ext cx="2079575" cy="493587"/>
          </a:xfrm>
          <a:prstGeom prst="rect">
            <a:avLst/>
          </a:prstGeom>
        </p:spPr>
      </p:pic>
      <p:cxnSp>
        <p:nvCxnSpPr>
          <p:cNvPr id="23" name="Straight Connector 22"/>
          <p:cNvCxnSpPr/>
          <p:nvPr/>
        </p:nvCxnSpPr>
        <p:spPr>
          <a:xfrm>
            <a:off x="123825" y="3552141"/>
            <a:ext cx="11734800" cy="0"/>
          </a:xfrm>
          <a:prstGeom prst="line">
            <a:avLst/>
          </a:prstGeom>
          <a:ln w="15875">
            <a:solidFill>
              <a:srgbClr val="AAE02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067425" y="676275"/>
            <a:ext cx="0" cy="5905500"/>
          </a:xfrm>
          <a:prstGeom prst="line">
            <a:avLst/>
          </a:prstGeom>
          <a:ln w="15875">
            <a:solidFill>
              <a:srgbClr val="AAE022"/>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94842" y="4610898"/>
            <a:ext cx="1373636" cy="1374060"/>
          </a:xfrm>
          <a:prstGeom prst="rect">
            <a:avLst/>
          </a:prstGeom>
          <a:ln w="25400">
            <a:solidFill>
              <a:srgbClr val="104C10"/>
            </a:solidFill>
          </a:ln>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18183" y="4612500"/>
            <a:ext cx="1373636" cy="1370856"/>
          </a:xfrm>
          <a:prstGeom prst="rect">
            <a:avLst/>
          </a:prstGeom>
          <a:ln w="25400">
            <a:solidFill>
              <a:srgbClr val="104C10"/>
            </a:solidFill>
          </a:ln>
        </p:spPr>
      </p:pic>
      <p:sp>
        <p:nvSpPr>
          <p:cNvPr id="26" name="TextBox 25"/>
          <p:cNvSpPr txBox="1"/>
          <p:nvPr/>
        </p:nvSpPr>
        <p:spPr>
          <a:xfrm>
            <a:off x="2546280" y="5983356"/>
            <a:ext cx="3257550" cy="400110"/>
          </a:xfrm>
          <a:prstGeom prst="rect">
            <a:avLst/>
          </a:prstGeom>
          <a:noFill/>
        </p:spPr>
        <p:txBody>
          <a:bodyPr wrap="square" rtlCol="0">
            <a:spAutoFit/>
          </a:bodyPr>
          <a:lstStyle/>
          <a:p>
            <a:pPr algn="ctr"/>
            <a:r>
              <a:rPr lang="en-US" sz="1000" dirty="0"/>
              <a:t>Elizabeth Hansen</a:t>
            </a:r>
          </a:p>
          <a:p>
            <a:pPr algn="ctr"/>
            <a:r>
              <a:rPr lang="en-US" sz="1000" dirty="0"/>
              <a:t>Senior Vice President</a:t>
            </a:r>
          </a:p>
        </p:txBody>
      </p:sp>
      <p:pic>
        <p:nvPicPr>
          <p:cNvPr id="27" name="Picture 26">
            <a:extLst/>
          </p:cNvPr>
          <p:cNvPicPr>
            <a:picLocks noChangeAspect="1"/>
          </p:cNvPicPr>
          <p:nvPr/>
        </p:nvPicPr>
        <p:blipFill>
          <a:blip r:embed="rId8"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804357" y="522508"/>
            <a:ext cx="843548" cy="879216"/>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00276" y="1547313"/>
            <a:ext cx="1373636" cy="1370856"/>
          </a:xfrm>
          <a:prstGeom prst="rect">
            <a:avLst/>
          </a:prstGeom>
          <a:ln w="25400">
            <a:solidFill>
              <a:srgbClr val="104C10"/>
            </a:solidFill>
          </a:ln>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13871" y="1547313"/>
            <a:ext cx="1373342" cy="1370856"/>
          </a:xfrm>
          <a:prstGeom prst="rect">
            <a:avLst/>
          </a:prstGeom>
          <a:ln w="25400">
            <a:solidFill>
              <a:srgbClr val="104C10"/>
            </a:solidFill>
          </a:ln>
        </p:spPr>
      </p:pic>
      <p:sp>
        <p:nvSpPr>
          <p:cNvPr id="30" name="TextBox 29"/>
          <p:cNvSpPr txBox="1"/>
          <p:nvPr/>
        </p:nvSpPr>
        <p:spPr>
          <a:xfrm>
            <a:off x="6521500" y="2890028"/>
            <a:ext cx="3257550" cy="400110"/>
          </a:xfrm>
          <a:prstGeom prst="rect">
            <a:avLst/>
          </a:prstGeom>
          <a:noFill/>
        </p:spPr>
        <p:txBody>
          <a:bodyPr wrap="square" rtlCol="0">
            <a:spAutoFit/>
          </a:bodyPr>
          <a:lstStyle/>
          <a:p>
            <a:pPr algn="ctr"/>
            <a:r>
              <a:rPr lang="en-US" sz="1000" dirty="0"/>
              <a:t>William Degnan</a:t>
            </a:r>
          </a:p>
          <a:p>
            <a:pPr algn="ctr"/>
            <a:r>
              <a:rPr lang="en-US" sz="1000" dirty="0"/>
              <a:t>VP of Claims</a:t>
            </a:r>
          </a:p>
        </p:txBody>
      </p:sp>
      <p:sp>
        <p:nvSpPr>
          <p:cNvPr id="31" name="TextBox 30"/>
          <p:cNvSpPr txBox="1"/>
          <p:nvPr/>
        </p:nvSpPr>
        <p:spPr>
          <a:xfrm>
            <a:off x="8804357" y="2898745"/>
            <a:ext cx="3257550" cy="400110"/>
          </a:xfrm>
          <a:prstGeom prst="rect">
            <a:avLst/>
          </a:prstGeom>
          <a:noFill/>
        </p:spPr>
        <p:txBody>
          <a:bodyPr wrap="square" rtlCol="0">
            <a:spAutoFit/>
          </a:bodyPr>
          <a:lstStyle/>
          <a:p>
            <a:pPr algn="ctr"/>
            <a:r>
              <a:rPr lang="en-US" sz="1000" dirty="0"/>
              <a:t>Keith Peer</a:t>
            </a:r>
          </a:p>
          <a:p>
            <a:pPr algn="ctr"/>
            <a:r>
              <a:rPr lang="en-US" sz="1000" dirty="0"/>
              <a:t>VP of Catastrophe Operations</a:t>
            </a:r>
          </a:p>
        </p:txBody>
      </p:sp>
      <p:pic>
        <p:nvPicPr>
          <p:cNvPr id="32" name="Picture 31">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8023133" y="3885789"/>
            <a:ext cx="2405996" cy="497792"/>
          </a:xfrm>
          <a:prstGeom prst="rect">
            <a:avLst/>
          </a:prstGeom>
        </p:spPr>
      </p:pic>
      <p:pic>
        <p:nvPicPr>
          <p:cNvPr id="14" name="Picture 1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401711" y="4650287"/>
            <a:ext cx="1372201" cy="1367061"/>
          </a:xfrm>
          <a:prstGeom prst="rect">
            <a:avLst/>
          </a:prstGeom>
          <a:ln w="25400">
            <a:solidFill>
              <a:srgbClr val="104C10"/>
            </a:solidFill>
          </a:ln>
        </p:spPr>
      </p:pic>
      <p:sp>
        <p:nvSpPr>
          <p:cNvPr id="34" name="TextBox 33"/>
          <p:cNvSpPr txBox="1"/>
          <p:nvPr/>
        </p:nvSpPr>
        <p:spPr>
          <a:xfrm>
            <a:off x="6458319" y="6021456"/>
            <a:ext cx="3257550" cy="400110"/>
          </a:xfrm>
          <a:prstGeom prst="rect">
            <a:avLst/>
          </a:prstGeom>
          <a:noFill/>
        </p:spPr>
        <p:txBody>
          <a:bodyPr wrap="square" rtlCol="0">
            <a:spAutoFit/>
          </a:bodyPr>
          <a:lstStyle/>
          <a:p>
            <a:pPr algn="ctr"/>
            <a:r>
              <a:rPr lang="en-US" sz="1000" dirty="0"/>
              <a:t>Patrick McCahill</a:t>
            </a:r>
          </a:p>
          <a:p>
            <a:pPr algn="ctr"/>
            <a:r>
              <a:rPr lang="en-US" sz="1000" dirty="0"/>
              <a:t>President</a:t>
            </a:r>
          </a:p>
        </p:txBody>
      </p:sp>
      <p:pic>
        <p:nvPicPr>
          <p:cNvPr id="15" name="Picture 1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13871" y="4650287"/>
            <a:ext cx="1373636" cy="1367061"/>
          </a:xfrm>
          <a:prstGeom prst="rect">
            <a:avLst/>
          </a:prstGeom>
          <a:ln w="25400">
            <a:solidFill>
              <a:srgbClr val="104C10"/>
            </a:solidFill>
          </a:ln>
        </p:spPr>
      </p:pic>
      <p:sp>
        <p:nvSpPr>
          <p:cNvPr id="36" name="TextBox 35"/>
          <p:cNvSpPr txBox="1"/>
          <p:nvPr/>
        </p:nvSpPr>
        <p:spPr>
          <a:xfrm>
            <a:off x="8804357" y="6021456"/>
            <a:ext cx="3257550" cy="400110"/>
          </a:xfrm>
          <a:prstGeom prst="rect">
            <a:avLst/>
          </a:prstGeom>
          <a:noFill/>
        </p:spPr>
        <p:txBody>
          <a:bodyPr wrap="square" rtlCol="0">
            <a:spAutoFit/>
          </a:bodyPr>
          <a:lstStyle/>
          <a:p>
            <a:pPr algn="ctr"/>
            <a:r>
              <a:rPr lang="en-US" sz="1000" dirty="0"/>
              <a:t>Andrea Mineo</a:t>
            </a:r>
          </a:p>
          <a:p>
            <a:pPr algn="ctr"/>
            <a:r>
              <a:rPr lang="en-US" sz="1000" dirty="0"/>
              <a:t>Director of Commercial Underwriting</a:t>
            </a:r>
          </a:p>
        </p:txBody>
      </p:sp>
    </p:spTree>
    <p:extLst>
      <p:ext uri="{BB962C8B-B14F-4D97-AF65-F5344CB8AC3E}">
        <p14:creationId xmlns:p14="http://schemas.microsoft.com/office/powerpoint/2010/main" val="458339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1"/>
          <p:cNvSpPr>
            <a:spLocks noGrp="1"/>
          </p:cNvSpPr>
          <p:nvPr>
            <p:ph type="title"/>
          </p:nvPr>
        </p:nvSpPr>
        <p:spPr>
          <a:xfrm>
            <a:off x="123825" y="78105"/>
            <a:ext cx="11865769" cy="835237"/>
          </a:xfrm>
        </p:spPr>
        <p:txBody>
          <a:bodyPr/>
          <a:lstStyle/>
          <a:p>
            <a:r>
              <a:rPr lang="en-US" dirty="0"/>
              <a:t>Universal Insurance Holdings (UVE): Subsidiaries</a:t>
            </a:r>
          </a:p>
        </p:txBody>
      </p:sp>
      <p:cxnSp>
        <p:nvCxnSpPr>
          <p:cNvPr id="23" name="Straight Connector 22"/>
          <p:cNvCxnSpPr/>
          <p:nvPr/>
        </p:nvCxnSpPr>
        <p:spPr>
          <a:xfrm>
            <a:off x="123825" y="3552141"/>
            <a:ext cx="11734800" cy="0"/>
          </a:xfrm>
          <a:prstGeom prst="line">
            <a:avLst/>
          </a:prstGeom>
          <a:ln w="15875">
            <a:solidFill>
              <a:srgbClr val="AAE02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067425" y="676275"/>
            <a:ext cx="0" cy="2875866"/>
          </a:xfrm>
          <a:prstGeom prst="line">
            <a:avLst/>
          </a:prstGeom>
          <a:ln w="15875">
            <a:solidFill>
              <a:srgbClr val="AAE022"/>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415852" y="3056174"/>
            <a:ext cx="3257550" cy="400110"/>
          </a:xfrm>
          <a:prstGeom prst="rect">
            <a:avLst/>
          </a:prstGeom>
          <a:noFill/>
        </p:spPr>
        <p:txBody>
          <a:bodyPr wrap="square" rtlCol="0">
            <a:spAutoFit/>
          </a:bodyPr>
          <a:lstStyle/>
          <a:p>
            <a:pPr algn="ctr"/>
            <a:r>
              <a:rPr lang="en-US" sz="1000" dirty="0"/>
              <a:t>Ray McCall</a:t>
            </a:r>
          </a:p>
          <a:p>
            <a:pPr algn="ctr"/>
            <a:r>
              <a:rPr lang="en-US" sz="1000" dirty="0"/>
              <a:t>Vice President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0932" y="1685319"/>
            <a:ext cx="1373636" cy="1370855"/>
          </a:xfrm>
          <a:prstGeom prst="rect">
            <a:avLst/>
          </a:prstGeom>
          <a:solidFill>
            <a:schemeClr val="bg1"/>
          </a:solidFill>
          <a:ln w="25400">
            <a:solidFill>
              <a:srgbClr val="104C10"/>
            </a:solidFill>
          </a:ln>
        </p:spPr>
      </p:pic>
      <p:pic>
        <p:nvPicPr>
          <p:cNvPr id="28" name="Picture 27"/>
          <p:cNvPicPr>
            <a:picLocks noChangeAspect="1"/>
          </p:cNvPicPr>
          <p:nvPr/>
        </p:nvPicPr>
        <p:blipFill>
          <a:blip r:embed="rId3"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330494" y="913342"/>
            <a:ext cx="2258153" cy="459680"/>
          </a:xfrm>
          <a:prstGeom prst="rect">
            <a:avLst/>
          </a:prstGeom>
        </p:spPr>
      </p:pic>
      <p:pic>
        <p:nvPicPr>
          <p:cNvPr id="6" name="Picture 5"/>
          <p:cNvPicPr>
            <a:picLocks noChangeAspect="1"/>
          </p:cNvPicPr>
          <p:nvPr/>
        </p:nvPicPr>
        <p:blipFill>
          <a:blip r:embed="rId4"/>
          <a:stretch>
            <a:fillRect/>
          </a:stretch>
        </p:blipFill>
        <p:spPr>
          <a:xfrm>
            <a:off x="1029587" y="827200"/>
            <a:ext cx="1859226" cy="571500"/>
          </a:xfrm>
          <a:prstGeom prst="rect">
            <a:avLst/>
          </a:prstGeom>
        </p:spPr>
      </p:pic>
      <p:sp>
        <p:nvSpPr>
          <p:cNvPr id="33" name="TextBox 32"/>
          <p:cNvSpPr txBox="1"/>
          <p:nvPr/>
        </p:nvSpPr>
        <p:spPr>
          <a:xfrm>
            <a:off x="1449776" y="3090083"/>
            <a:ext cx="3257550" cy="400110"/>
          </a:xfrm>
          <a:prstGeom prst="rect">
            <a:avLst/>
          </a:prstGeom>
          <a:noFill/>
        </p:spPr>
        <p:txBody>
          <a:bodyPr wrap="square" rtlCol="0">
            <a:spAutoFit/>
          </a:bodyPr>
          <a:lstStyle/>
          <a:p>
            <a:pPr algn="ctr"/>
            <a:r>
              <a:rPr lang="en-US" sz="1000" dirty="0"/>
              <a:t>Sean McCahill</a:t>
            </a:r>
          </a:p>
          <a:p>
            <a:pPr algn="ctr"/>
            <a:r>
              <a:rPr lang="en-US" sz="1000" dirty="0"/>
              <a:t>Vice President </a:t>
            </a:r>
            <a:r>
              <a:rPr lang="en-US" sz="1000" dirty="0" err="1"/>
              <a:t>UDirect</a:t>
            </a:r>
            <a:r>
              <a:rPr lang="en-US" sz="1000" dirty="0"/>
              <a:t> &amp; </a:t>
            </a:r>
            <a:r>
              <a:rPr lang="en-US" sz="1000" dirty="0" err="1"/>
              <a:t>Clovered</a:t>
            </a:r>
            <a:endParaRPr lang="en-US" sz="1000" dirty="0"/>
          </a:p>
        </p:txBody>
      </p:sp>
      <p:pic>
        <p:nvPicPr>
          <p:cNvPr id="35" name="Picture 34">
            <a:extLst/>
          </p:cNvPr>
          <p:cNvPicPr>
            <a:picLocks noChangeAspect="1"/>
          </p:cNvPicPr>
          <p:nvPr/>
        </p:nvPicPr>
        <p:blipFill>
          <a:blip r:embed="rId5"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582405" y="638699"/>
            <a:ext cx="1021427" cy="871781"/>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1086" y="1677088"/>
            <a:ext cx="1367082" cy="1379086"/>
          </a:xfrm>
          <a:prstGeom prst="rect">
            <a:avLst/>
          </a:prstGeom>
          <a:ln w="25400">
            <a:solidFill>
              <a:srgbClr val="104C10"/>
            </a:solidFill>
          </a:ln>
        </p:spPr>
      </p:pic>
      <p:sp>
        <p:nvSpPr>
          <p:cNvPr id="37" name="TextBox 36"/>
          <p:cNvSpPr txBox="1"/>
          <p:nvPr/>
        </p:nvSpPr>
        <p:spPr>
          <a:xfrm>
            <a:off x="339493" y="4530931"/>
            <a:ext cx="11434432" cy="1200329"/>
          </a:xfrm>
          <a:prstGeom prst="rect">
            <a:avLst/>
          </a:prstGeom>
          <a:noFill/>
        </p:spPr>
        <p:txBody>
          <a:bodyPr wrap="square" rtlCol="0">
            <a:spAutoFit/>
          </a:bodyPr>
          <a:lstStyle/>
          <a:p>
            <a:pPr algn="ctr"/>
            <a:r>
              <a:rPr lang="en-US" sz="3600" i="1" dirty="0">
                <a:solidFill>
                  <a:srgbClr val="104C10"/>
                </a:solidFill>
              </a:rPr>
              <a:t>And 778 Additional Associates Committed To The Growth And Success Of The Company!</a:t>
            </a:r>
          </a:p>
        </p:txBody>
      </p:sp>
    </p:spTree>
    <p:extLst>
      <p:ext uri="{BB962C8B-B14F-4D97-AF65-F5344CB8AC3E}">
        <p14:creationId xmlns:p14="http://schemas.microsoft.com/office/powerpoint/2010/main" val="2463142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23825" y="859937"/>
            <a:ext cx="2895822" cy="5753520"/>
          </a:xfrm>
          <a:prstGeom prst="rect">
            <a:avLst/>
          </a:prstGeom>
          <a:solidFill>
            <a:srgbClr val="AAE022">
              <a:alpha val="34000"/>
            </a:srgbClr>
          </a:solidFill>
          <a:ln w="254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chemeClr val="bg1"/>
              </a:solidFill>
            </a:endParaRPr>
          </a:p>
        </p:txBody>
      </p:sp>
      <p:sp>
        <p:nvSpPr>
          <p:cNvPr id="33" name="Title 1"/>
          <p:cNvSpPr>
            <a:spLocks noGrp="1"/>
          </p:cNvSpPr>
          <p:nvPr>
            <p:ph type="title"/>
          </p:nvPr>
        </p:nvSpPr>
        <p:spPr>
          <a:xfrm>
            <a:off x="123825" y="78105"/>
            <a:ext cx="11865769" cy="835237"/>
          </a:xfrm>
        </p:spPr>
        <p:txBody>
          <a:bodyPr/>
          <a:lstStyle/>
          <a:p>
            <a:r>
              <a:rPr lang="en-US" dirty="0"/>
              <a:t>Universal Insurance Holdings (UVE): Four Pillars of Success</a:t>
            </a:r>
          </a:p>
        </p:txBody>
      </p:sp>
      <p:cxnSp>
        <p:nvCxnSpPr>
          <p:cNvPr id="7" name="Straight Connector 6"/>
          <p:cNvCxnSpPr/>
          <p:nvPr/>
        </p:nvCxnSpPr>
        <p:spPr>
          <a:xfrm>
            <a:off x="3147237" y="2286007"/>
            <a:ext cx="8229600" cy="0"/>
          </a:xfrm>
          <a:prstGeom prst="line">
            <a:avLst/>
          </a:prstGeom>
          <a:ln w="31750">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289406" y="1361747"/>
            <a:ext cx="2507418" cy="461665"/>
          </a:xfrm>
          <a:prstGeom prst="rect">
            <a:avLst/>
          </a:prstGeom>
        </p:spPr>
        <p:txBody>
          <a:bodyPr wrap="none">
            <a:spAutoFit/>
          </a:bodyPr>
          <a:lstStyle/>
          <a:p>
            <a:pPr algn="ctr" defTabSz="812800"/>
            <a:r>
              <a:rPr lang="en-US" sz="2400" b="1" noProof="1">
                <a:solidFill>
                  <a:srgbClr val="104C10"/>
                </a:solidFill>
                <a:latin typeface="Arial" panose="020B0604020202020204" pitchFamily="34" charset="0"/>
                <a:cs typeface="Arial" panose="020B0604020202020204" pitchFamily="34" charset="0"/>
              </a:rPr>
              <a:t>Organic Growth</a:t>
            </a:r>
          </a:p>
        </p:txBody>
      </p:sp>
      <p:sp>
        <p:nvSpPr>
          <p:cNvPr id="19" name="Rectangle 18"/>
          <p:cNvSpPr/>
          <p:nvPr/>
        </p:nvSpPr>
        <p:spPr>
          <a:xfrm>
            <a:off x="372624" y="2848142"/>
            <a:ext cx="2398222" cy="461665"/>
          </a:xfrm>
          <a:prstGeom prst="rect">
            <a:avLst/>
          </a:prstGeom>
        </p:spPr>
        <p:txBody>
          <a:bodyPr wrap="none">
            <a:spAutoFit/>
          </a:bodyPr>
          <a:lstStyle/>
          <a:p>
            <a:pPr algn="ctr" defTabSz="812800"/>
            <a:r>
              <a:rPr lang="en-US" sz="2400" b="1" noProof="1">
                <a:solidFill>
                  <a:srgbClr val="104C10"/>
                </a:solidFill>
                <a:latin typeface="Arial" panose="020B0604020202020204" pitchFamily="34" charset="0"/>
                <a:cs typeface="Arial" panose="020B0604020202020204" pitchFamily="34" charset="0"/>
              </a:rPr>
              <a:t>Rate Adequacy</a:t>
            </a:r>
          </a:p>
        </p:txBody>
      </p:sp>
      <p:sp>
        <p:nvSpPr>
          <p:cNvPr id="20" name="Rectangle 19"/>
          <p:cNvSpPr/>
          <p:nvPr/>
        </p:nvSpPr>
        <p:spPr>
          <a:xfrm>
            <a:off x="974456" y="4297708"/>
            <a:ext cx="1194558" cy="461665"/>
          </a:xfrm>
          <a:prstGeom prst="rect">
            <a:avLst/>
          </a:prstGeom>
        </p:spPr>
        <p:txBody>
          <a:bodyPr wrap="none">
            <a:spAutoFit/>
          </a:bodyPr>
          <a:lstStyle/>
          <a:p>
            <a:pPr algn="ctr" defTabSz="812800"/>
            <a:r>
              <a:rPr lang="en-US" sz="2400" b="1" noProof="1">
                <a:solidFill>
                  <a:srgbClr val="104C10"/>
                </a:solidFill>
                <a:latin typeface="Arial" panose="020B0604020202020204" pitchFamily="34" charset="0"/>
                <a:cs typeface="Arial" panose="020B0604020202020204" pitchFamily="34" charset="0"/>
              </a:rPr>
              <a:t>Claims</a:t>
            </a:r>
          </a:p>
        </p:txBody>
      </p:sp>
      <p:sp>
        <p:nvSpPr>
          <p:cNvPr id="21" name="Rectangle 20"/>
          <p:cNvSpPr/>
          <p:nvPr/>
        </p:nvSpPr>
        <p:spPr>
          <a:xfrm>
            <a:off x="555271" y="5694734"/>
            <a:ext cx="2032929" cy="461665"/>
          </a:xfrm>
          <a:prstGeom prst="rect">
            <a:avLst/>
          </a:prstGeom>
        </p:spPr>
        <p:txBody>
          <a:bodyPr wrap="none">
            <a:spAutoFit/>
          </a:bodyPr>
          <a:lstStyle/>
          <a:p>
            <a:pPr algn="ctr" defTabSz="812800"/>
            <a:r>
              <a:rPr lang="en-US" sz="2400" b="1" noProof="1">
                <a:solidFill>
                  <a:srgbClr val="104C10"/>
                </a:solidFill>
                <a:latin typeface="Arial" panose="020B0604020202020204" pitchFamily="34" charset="0"/>
                <a:cs typeface="Arial" panose="020B0604020202020204" pitchFamily="34" charset="0"/>
              </a:rPr>
              <a:t>Reinsurance</a:t>
            </a:r>
          </a:p>
        </p:txBody>
      </p:sp>
      <p:sp>
        <p:nvSpPr>
          <p:cNvPr id="22" name="Rectangle 21">
            <a:extLst/>
          </p:cNvPr>
          <p:cNvSpPr>
            <a:spLocks noGrp="1" noChangeArrowheads="1"/>
          </p:cNvSpPr>
          <p:nvPr/>
        </p:nvSpPr>
        <p:spPr bwMode="auto">
          <a:xfrm>
            <a:off x="3185228" y="969566"/>
            <a:ext cx="7245151" cy="784362"/>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marL="342900" indent="-342900" algn="l" rtl="0" eaLnBrk="1" fontAlgn="base" hangingPunct="1">
              <a:spcBef>
                <a:spcPct val="20000"/>
              </a:spcBef>
              <a:spcAft>
                <a:spcPct val="0"/>
              </a:spcAft>
              <a:buClr>
                <a:srgbClr val="D4272E"/>
              </a:buClr>
              <a:buChar char="•"/>
              <a:defRPr sz="26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defRPr>
            </a:lvl2pPr>
            <a:lvl3pPr marL="1085850" indent="-228600" algn="l" rtl="0" eaLnBrk="1" fontAlgn="base" hangingPunct="1">
              <a:spcBef>
                <a:spcPct val="20000"/>
              </a:spcBef>
              <a:spcAft>
                <a:spcPct val="0"/>
              </a:spcAft>
              <a:buChar char="•"/>
              <a:defRPr sz="2200">
                <a:solidFill>
                  <a:schemeClr val="tx1"/>
                </a:solidFill>
                <a:latin typeface="+mn-lt"/>
              </a:defRPr>
            </a:lvl3pPr>
            <a:lvl4pPr marL="1428750" indent="-228600" algn="l" rtl="0" eaLnBrk="1" fontAlgn="base" hangingPunct="1">
              <a:spcBef>
                <a:spcPct val="20000"/>
              </a:spcBef>
              <a:spcAft>
                <a:spcPct val="0"/>
              </a:spcAft>
              <a:buChar char="–"/>
              <a:defRPr sz="2000">
                <a:solidFill>
                  <a:schemeClr val="tx1"/>
                </a:solidFill>
                <a:latin typeface="+mn-lt"/>
              </a:defRPr>
            </a:lvl4pPr>
            <a:lvl5pPr marL="1771650" indent="-228600" algn="l" rtl="0" eaLnBrk="1" fontAlgn="base" hangingPunct="1">
              <a:spcBef>
                <a:spcPct val="20000"/>
              </a:spcBef>
              <a:spcAft>
                <a:spcPct val="0"/>
              </a:spcAft>
              <a:buClr>
                <a:schemeClr val="tx1"/>
              </a:buClr>
              <a:buChar char="•"/>
              <a:defRPr>
                <a:solidFill>
                  <a:schemeClr val="tx1"/>
                </a:solidFill>
                <a:latin typeface="+mn-lt"/>
              </a:defRPr>
            </a:lvl5pPr>
            <a:lvl6pPr marL="2228850" indent="-228600" algn="l" rtl="0" eaLnBrk="1" fontAlgn="base" hangingPunct="1">
              <a:spcBef>
                <a:spcPct val="20000"/>
              </a:spcBef>
              <a:spcAft>
                <a:spcPct val="0"/>
              </a:spcAft>
              <a:buClr>
                <a:schemeClr val="tx1"/>
              </a:buClr>
              <a:buChar char="•"/>
              <a:defRPr>
                <a:solidFill>
                  <a:schemeClr val="tx1"/>
                </a:solidFill>
                <a:latin typeface="+mn-lt"/>
              </a:defRPr>
            </a:lvl6pPr>
            <a:lvl7pPr marL="2686050" indent="-228600" algn="l" rtl="0" eaLnBrk="1" fontAlgn="base" hangingPunct="1">
              <a:spcBef>
                <a:spcPct val="20000"/>
              </a:spcBef>
              <a:spcAft>
                <a:spcPct val="0"/>
              </a:spcAft>
              <a:buClr>
                <a:schemeClr val="tx1"/>
              </a:buClr>
              <a:buChar char="•"/>
              <a:defRPr>
                <a:solidFill>
                  <a:schemeClr val="tx1"/>
                </a:solidFill>
                <a:latin typeface="+mn-lt"/>
              </a:defRPr>
            </a:lvl7pPr>
            <a:lvl8pPr marL="3143250" indent="-228600" algn="l" rtl="0" eaLnBrk="1" fontAlgn="base" hangingPunct="1">
              <a:spcBef>
                <a:spcPct val="20000"/>
              </a:spcBef>
              <a:spcAft>
                <a:spcPct val="0"/>
              </a:spcAft>
              <a:buClr>
                <a:schemeClr val="tx1"/>
              </a:buClr>
              <a:buChar char="•"/>
              <a:defRPr>
                <a:solidFill>
                  <a:schemeClr val="tx1"/>
                </a:solidFill>
                <a:latin typeface="+mn-lt"/>
              </a:defRPr>
            </a:lvl8pPr>
            <a:lvl9pPr marL="3600450" indent="-228600" algn="l" rtl="0" eaLnBrk="1" fontAlgn="base" hangingPunct="1">
              <a:spcBef>
                <a:spcPct val="20000"/>
              </a:spcBef>
              <a:spcAft>
                <a:spcPct val="0"/>
              </a:spcAft>
              <a:buClr>
                <a:schemeClr val="tx1"/>
              </a:buClr>
              <a:buChar char="•"/>
              <a:defRPr>
                <a:solidFill>
                  <a:schemeClr val="tx1"/>
                </a:solidFill>
                <a:latin typeface="+mn-lt"/>
              </a:defRPr>
            </a:lvl9pPr>
          </a:lstStyle>
          <a:p>
            <a:pPr>
              <a:spcBef>
                <a:spcPts val="1200"/>
              </a:spcBef>
              <a:buClr>
                <a:schemeClr val="tx1"/>
              </a:buClr>
              <a:buFont typeface="Courier New" panose="02070309020205020404" pitchFamily="49" charset="0"/>
              <a:buChar char="o"/>
            </a:pPr>
            <a:r>
              <a:rPr lang="en-US" sz="1600" dirty="0">
                <a:solidFill>
                  <a:schemeClr val="tx1">
                    <a:lumMod val="75000"/>
                    <a:lumOff val="25000"/>
                  </a:schemeClr>
                </a:solidFill>
                <a:latin typeface="Arial" panose="020B0604020202020204" pitchFamily="34" charset="0"/>
                <a:cs typeface="Arial" panose="020B0604020202020204" pitchFamily="34" charset="0"/>
              </a:rPr>
              <a:t>Utilize independent agency force to grow in all 18 states</a:t>
            </a:r>
          </a:p>
          <a:p>
            <a:pPr>
              <a:spcBef>
                <a:spcPts val="1200"/>
              </a:spcBef>
              <a:buClr>
                <a:schemeClr val="tx1"/>
              </a:buClr>
              <a:buFont typeface="Courier New" panose="02070309020205020404" pitchFamily="49" charset="0"/>
              <a:buChar char="o"/>
            </a:pPr>
            <a:r>
              <a:rPr lang="en-US" sz="1600" dirty="0">
                <a:solidFill>
                  <a:schemeClr val="tx1">
                    <a:lumMod val="75000"/>
                    <a:lumOff val="25000"/>
                  </a:schemeClr>
                </a:solidFill>
                <a:latin typeface="Arial" panose="020B0604020202020204" pitchFamily="34" charset="0"/>
                <a:cs typeface="Arial" panose="020B0604020202020204" pitchFamily="34" charset="0"/>
              </a:rPr>
              <a:t>Targeted growth via internal agencies Universal Direct and </a:t>
            </a:r>
            <a:r>
              <a:rPr lang="en-US" sz="1600" dirty="0" err="1">
                <a:solidFill>
                  <a:schemeClr val="tx1">
                    <a:lumMod val="75000"/>
                    <a:lumOff val="25000"/>
                  </a:schemeClr>
                </a:solidFill>
                <a:latin typeface="Arial" panose="020B0604020202020204" pitchFamily="34" charset="0"/>
                <a:cs typeface="Arial" panose="020B0604020202020204" pitchFamily="34" charset="0"/>
              </a:rPr>
              <a:t>Clovered</a:t>
            </a:r>
            <a:r>
              <a:rPr lang="en-US" sz="1600" dirty="0">
                <a:solidFill>
                  <a:schemeClr val="tx1">
                    <a:lumMod val="75000"/>
                    <a:lumOff val="25000"/>
                  </a:schemeClr>
                </a:solidFill>
                <a:latin typeface="Arial" panose="020B0604020202020204" pitchFamily="34" charset="0"/>
                <a:cs typeface="Arial" panose="020B0604020202020204" pitchFamily="34" charset="0"/>
              </a:rPr>
              <a:t> </a:t>
            </a:r>
          </a:p>
          <a:p>
            <a:pPr>
              <a:spcBef>
                <a:spcPts val="1200"/>
              </a:spcBef>
              <a:buClr>
                <a:schemeClr val="tx1"/>
              </a:buClr>
              <a:buFont typeface="Courier New" panose="02070309020205020404" pitchFamily="49" charset="0"/>
              <a:buChar char="o"/>
            </a:pPr>
            <a:r>
              <a:rPr lang="en-US" sz="1600" dirty="0">
                <a:solidFill>
                  <a:schemeClr val="tx1">
                    <a:lumMod val="75000"/>
                    <a:lumOff val="25000"/>
                  </a:schemeClr>
                </a:solidFill>
                <a:latin typeface="Arial" panose="020B0604020202020204" pitchFamily="34" charset="0"/>
                <a:cs typeface="Arial" panose="020B0604020202020204" pitchFamily="34" charset="0"/>
              </a:rPr>
              <a:t>Continue to evaluate new states and products for growth and expansion</a:t>
            </a:r>
          </a:p>
        </p:txBody>
      </p:sp>
      <p:cxnSp>
        <p:nvCxnSpPr>
          <p:cNvPr id="26" name="Straight Connector 25"/>
          <p:cNvCxnSpPr/>
          <p:nvPr/>
        </p:nvCxnSpPr>
        <p:spPr>
          <a:xfrm>
            <a:off x="3147237" y="3756847"/>
            <a:ext cx="8229600" cy="0"/>
          </a:xfrm>
          <a:prstGeom prst="line">
            <a:avLst/>
          </a:prstGeom>
          <a:ln w="31750">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147237" y="5206418"/>
            <a:ext cx="8229600" cy="0"/>
          </a:xfrm>
          <a:prstGeom prst="line">
            <a:avLst/>
          </a:prstGeom>
          <a:ln w="31750">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70660" y="5217050"/>
            <a:ext cx="302341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57634" y="2317906"/>
            <a:ext cx="306833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70661" y="3767473"/>
            <a:ext cx="302341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Rectangle 23">
            <a:extLst/>
          </p:cNvPr>
          <p:cNvSpPr>
            <a:spLocks noGrp="1" noChangeArrowheads="1"/>
          </p:cNvSpPr>
          <p:nvPr/>
        </p:nvSpPr>
        <p:spPr bwMode="auto">
          <a:xfrm>
            <a:off x="3185228" y="2525445"/>
            <a:ext cx="8478037" cy="784362"/>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marL="342900" indent="-342900" algn="l" rtl="0" eaLnBrk="1" fontAlgn="base" hangingPunct="1">
              <a:spcBef>
                <a:spcPct val="20000"/>
              </a:spcBef>
              <a:spcAft>
                <a:spcPct val="0"/>
              </a:spcAft>
              <a:buClr>
                <a:srgbClr val="D4272E"/>
              </a:buClr>
              <a:buChar char="•"/>
              <a:defRPr sz="26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defRPr>
            </a:lvl2pPr>
            <a:lvl3pPr marL="1085850" indent="-228600" algn="l" rtl="0" eaLnBrk="1" fontAlgn="base" hangingPunct="1">
              <a:spcBef>
                <a:spcPct val="20000"/>
              </a:spcBef>
              <a:spcAft>
                <a:spcPct val="0"/>
              </a:spcAft>
              <a:buChar char="•"/>
              <a:defRPr sz="2200">
                <a:solidFill>
                  <a:schemeClr val="tx1"/>
                </a:solidFill>
                <a:latin typeface="+mn-lt"/>
              </a:defRPr>
            </a:lvl3pPr>
            <a:lvl4pPr marL="1428750" indent="-228600" algn="l" rtl="0" eaLnBrk="1" fontAlgn="base" hangingPunct="1">
              <a:spcBef>
                <a:spcPct val="20000"/>
              </a:spcBef>
              <a:spcAft>
                <a:spcPct val="0"/>
              </a:spcAft>
              <a:buChar char="–"/>
              <a:defRPr sz="2000">
                <a:solidFill>
                  <a:schemeClr val="tx1"/>
                </a:solidFill>
                <a:latin typeface="+mn-lt"/>
              </a:defRPr>
            </a:lvl4pPr>
            <a:lvl5pPr marL="1771650" indent="-228600" algn="l" rtl="0" eaLnBrk="1" fontAlgn="base" hangingPunct="1">
              <a:spcBef>
                <a:spcPct val="20000"/>
              </a:spcBef>
              <a:spcAft>
                <a:spcPct val="0"/>
              </a:spcAft>
              <a:buClr>
                <a:schemeClr val="tx1"/>
              </a:buClr>
              <a:buChar char="•"/>
              <a:defRPr>
                <a:solidFill>
                  <a:schemeClr val="tx1"/>
                </a:solidFill>
                <a:latin typeface="+mn-lt"/>
              </a:defRPr>
            </a:lvl5pPr>
            <a:lvl6pPr marL="2228850" indent="-228600" algn="l" rtl="0" eaLnBrk="1" fontAlgn="base" hangingPunct="1">
              <a:spcBef>
                <a:spcPct val="20000"/>
              </a:spcBef>
              <a:spcAft>
                <a:spcPct val="0"/>
              </a:spcAft>
              <a:buClr>
                <a:schemeClr val="tx1"/>
              </a:buClr>
              <a:buChar char="•"/>
              <a:defRPr>
                <a:solidFill>
                  <a:schemeClr val="tx1"/>
                </a:solidFill>
                <a:latin typeface="+mn-lt"/>
              </a:defRPr>
            </a:lvl6pPr>
            <a:lvl7pPr marL="2686050" indent="-228600" algn="l" rtl="0" eaLnBrk="1" fontAlgn="base" hangingPunct="1">
              <a:spcBef>
                <a:spcPct val="20000"/>
              </a:spcBef>
              <a:spcAft>
                <a:spcPct val="0"/>
              </a:spcAft>
              <a:buClr>
                <a:schemeClr val="tx1"/>
              </a:buClr>
              <a:buChar char="•"/>
              <a:defRPr>
                <a:solidFill>
                  <a:schemeClr val="tx1"/>
                </a:solidFill>
                <a:latin typeface="+mn-lt"/>
              </a:defRPr>
            </a:lvl7pPr>
            <a:lvl8pPr marL="3143250" indent="-228600" algn="l" rtl="0" eaLnBrk="1" fontAlgn="base" hangingPunct="1">
              <a:spcBef>
                <a:spcPct val="20000"/>
              </a:spcBef>
              <a:spcAft>
                <a:spcPct val="0"/>
              </a:spcAft>
              <a:buClr>
                <a:schemeClr val="tx1"/>
              </a:buClr>
              <a:buChar char="•"/>
              <a:defRPr>
                <a:solidFill>
                  <a:schemeClr val="tx1"/>
                </a:solidFill>
                <a:latin typeface="+mn-lt"/>
              </a:defRPr>
            </a:lvl8pPr>
            <a:lvl9pPr marL="3600450" indent="-228600" algn="l" rtl="0" eaLnBrk="1" fontAlgn="base" hangingPunct="1">
              <a:spcBef>
                <a:spcPct val="20000"/>
              </a:spcBef>
              <a:spcAft>
                <a:spcPct val="0"/>
              </a:spcAft>
              <a:buClr>
                <a:schemeClr val="tx1"/>
              </a:buClr>
              <a:buChar char="•"/>
              <a:defRPr>
                <a:solidFill>
                  <a:schemeClr val="tx1"/>
                </a:solidFill>
                <a:latin typeface="+mn-lt"/>
              </a:defRPr>
            </a:lvl9pPr>
          </a:lstStyle>
          <a:p>
            <a:pPr>
              <a:spcBef>
                <a:spcPts val="1200"/>
              </a:spcBef>
              <a:buClr>
                <a:schemeClr val="tx1"/>
              </a:buClr>
              <a:buFont typeface="Courier New" panose="02070309020205020404" pitchFamily="49" charset="0"/>
              <a:buChar char="o"/>
            </a:pPr>
            <a:r>
              <a:rPr lang="en-US" sz="1600" dirty="0">
                <a:solidFill>
                  <a:schemeClr val="tx1">
                    <a:lumMod val="75000"/>
                    <a:lumOff val="25000"/>
                  </a:schemeClr>
                </a:solidFill>
                <a:latin typeface="Arial" panose="020B0604020202020204" pitchFamily="34" charset="0"/>
                <a:cs typeface="Arial" panose="020B0604020202020204" pitchFamily="34" charset="0"/>
              </a:rPr>
              <a:t>Exposure management through proprietary profit models in addition to licensing AIR and RMS catastrophe models </a:t>
            </a:r>
          </a:p>
          <a:p>
            <a:pPr>
              <a:spcBef>
                <a:spcPts val="1200"/>
              </a:spcBef>
              <a:buClr>
                <a:schemeClr val="tx1"/>
              </a:buClr>
              <a:buFont typeface="Courier New" panose="02070309020205020404" pitchFamily="49" charset="0"/>
              <a:buChar char="o"/>
            </a:pPr>
            <a:r>
              <a:rPr lang="en-US" sz="1600" dirty="0">
                <a:solidFill>
                  <a:schemeClr val="tx1">
                    <a:lumMod val="75000"/>
                    <a:lumOff val="25000"/>
                  </a:schemeClr>
                </a:solidFill>
                <a:latin typeface="Arial" panose="020B0604020202020204" pitchFamily="34" charset="0"/>
                <a:cs typeface="Arial" panose="020B0604020202020204" pitchFamily="34" charset="0"/>
              </a:rPr>
              <a:t>Constant rate review cycles to ensure adequate pricing in every state</a:t>
            </a:r>
          </a:p>
        </p:txBody>
      </p:sp>
      <p:sp>
        <p:nvSpPr>
          <p:cNvPr id="25" name="Rectangle 24">
            <a:extLst/>
          </p:cNvPr>
          <p:cNvSpPr>
            <a:spLocks noGrp="1" noChangeArrowheads="1"/>
          </p:cNvSpPr>
          <p:nvPr/>
        </p:nvSpPr>
        <p:spPr bwMode="auto">
          <a:xfrm>
            <a:off x="3185228" y="4012407"/>
            <a:ext cx="8478037" cy="1091438"/>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marL="342900" indent="-342900" algn="l" rtl="0" eaLnBrk="1" fontAlgn="base" hangingPunct="1">
              <a:spcBef>
                <a:spcPct val="20000"/>
              </a:spcBef>
              <a:spcAft>
                <a:spcPct val="0"/>
              </a:spcAft>
              <a:buClr>
                <a:srgbClr val="D4272E"/>
              </a:buClr>
              <a:buChar char="•"/>
              <a:defRPr sz="26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defRPr>
            </a:lvl2pPr>
            <a:lvl3pPr marL="1085850" indent="-228600" algn="l" rtl="0" eaLnBrk="1" fontAlgn="base" hangingPunct="1">
              <a:spcBef>
                <a:spcPct val="20000"/>
              </a:spcBef>
              <a:spcAft>
                <a:spcPct val="0"/>
              </a:spcAft>
              <a:buChar char="•"/>
              <a:defRPr sz="2200">
                <a:solidFill>
                  <a:schemeClr val="tx1"/>
                </a:solidFill>
                <a:latin typeface="+mn-lt"/>
              </a:defRPr>
            </a:lvl3pPr>
            <a:lvl4pPr marL="1428750" indent="-228600" algn="l" rtl="0" eaLnBrk="1" fontAlgn="base" hangingPunct="1">
              <a:spcBef>
                <a:spcPct val="20000"/>
              </a:spcBef>
              <a:spcAft>
                <a:spcPct val="0"/>
              </a:spcAft>
              <a:buChar char="–"/>
              <a:defRPr sz="2000">
                <a:solidFill>
                  <a:schemeClr val="tx1"/>
                </a:solidFill>
                <a:latin typeface="+mn-lt"/>
              </a:defRPr>
            </a:lvl4pPr>
            <a:lvl5pPr marL="1771650" indent="-228600" algn="l" rtl="0" eaLnBrk="1" fontAlgn="base" hangingPunct="1">
              <a:spcBef>
                <a:spcPct val="20000"/>
              </a:spcBef>
              <a:spcAft>
                <a:spcPct val="0"/>
              </a:spcAft>
              <a:buClr>
                <a:schemeClr val="tx1"/>
              </a:buClr>
              <a:buChar char="•"/>
              <a:defRPr>
                <a:solidFill>
                  <a:schemeClr val="tx1"/>
                </a:solidFill>
                <a:latin typeface="+mn-lt"/>
              </a:defRPr>
            </a:lvl5pPr>
            <a:lvl6pPr marL="2228850" indent="-228600" algn="l" rtl="0" eaLnBrk="1" fontAlgn="base" hangingPunct="1">
              <a:spcBef>
                <a:spcPct val="20000"/>
              </a:spcBef>
              <a:spcAft>
                <a:spcPct val="0"/>
              </a:spcAft>
              <a:buClr>
                <a:schemeClr val="tx1"/>
              </a:buClr>
              <a:buChar char="•"/>
              <a:defRPr>
                <a:solidFill>
                  <a:schemeClr val="tx1"/>
                </a:solidFill>
                <a:latin typeface="+mn-lt"/>
              </a:defRPr>
            </a:lvl6pPr>
            <a:lvl7pPr marL="2686050" indent="-228600" algn="l" rtl="0" eaLnBrk="1" fontAlgn="base" hangingPunct="1">
              <a:spcBef>
                <a:spcPct val="20000"/>
              </a:spcBef>
              <a:spcAft>
                <a:spcPct val="0"/>
              </a:spcAft>
              <a:buClr>
                <a:schemeClr val="tx1"/>
              </a:buClr>
              <a:buChar char="•"/>
              <a:defRPr>
                <a:solidFill>
                  <a:schemeClr val="tx1"/>
                </a:solidFill>
                <a:latin typeface="+mn-lt"/>
              </a:defRPr>
            </a:lvl7pPr>
            <a:lvl8pPr marL="3143250" indent="-228600" algn="l" rtl="0" eaLnBrk="1" fontAlgn="base" hangingPunct="1">
              <a:spcBef>
                <a:spcPct val="20000"/>
              </a:spcBef>
              <a:spcAft>
                <a:spcPct val="0"/>
              </a:spcAft>
              <a:buClr>
                <a:schemeClr val="tx1"/>
              </a:buClr>
              <a:buChar char="•"/>
              <a:defRPr>
                <a:solidFill>
                  <a:schemeClr val="tx1"/>
                </a:solidFill>
                <a:latin typeface="+mn-lt"/>
              </a:defRPr>
            </a:lvl8pPr>
            <a:lvl9pPr marL="3600450" indent="-228600" algn="l" rtl="0" eaLnBrk="1" fontAlgn="base" hangingPunct="1">
              <a:spcBef>
                <a:spcPct val="20000"/>
              </a:spcBef>
              <a:spcAft>
                <a:spcPct val="0"/>
              </a:spcAft>
              <a:buClr>
                <a:schemeClr val="tx1"/>
              </a:buClr>
              <a:buChar char="•"/>
              <a:defRPr>
                <a:solidFill>
                  <a:schemeClr val="tx1"/>
                </a:solidFill>
                <a:latin typeface="+mn-lt"/>
              </a:defRPr>
            </a:lvl9pPr>
          </a:lstStyle>
          <a:p>
            <a:pPr>
              <a:spcBef>
                <a:spcPts val="1200"/>
              </a:spcBef>
              <a:buClr>
                <a:schemeClr val="tx1"/>
              </a:buClr>
              <a:buFont typeface="Courier New" panose="02070309020205020404" pitchFamily="49" charset="0"/>
              <a:buChar char="o"/>
            </a:pPr>
            <a:r>
              <a:rPr lang="en-US" sz="1600" dirty="0">
                <a:solidFill>
                  <a:schemeClr val="tx1">
                    <a:lumMod val="75000"/>
                    <a:lumOff val="25000"/>
                  </a:schemeClr>
                </a:solidFill>
                <a:latin typeface="Arial" panose="020B0604020202020204" pitchFamily="34" charset="0"/>
                <a:cs typeface="Arial" panose="020B0604020202020204" pitchFamily="34" charset="0"/>
              </a:rPr>
              <a:t>In-house claims department is organized by capability in order to efficiently accelerate close rates</a:t>
            </a:r>
          </a:p>
          <a:p>
            <a:pPr>
              <a:spcBef>
                <a:spcPts val="1200"/>
              </a:spcBef>
              <a:buClr>
                <a:schemeClr val="tx1"/>
              </a:buClr>
              <a:buFont typeface="Courier New" panose="02070309020205020404" pitchFamily="49" charset="0"/>
              <a:buChar char="o"/>
            </a:pPr>
            <a:r>
              <a:rPr lang="en-US" sz="1600" dirty="0">
                <a:solidFill>
                  <a:schemeClr val="tx1">
                    <a:lumMod val="75000"/>
                    <a:lumOff val="25000"/>
                  </a:schemeClr>
                </a:solidFill>
                <a:latin typeface="Arial" panose="020B0604020202020204" pitchFamily="34" charset="0"/>
                <a:cs typeface="Arial" panose="020B0604020202020204" pitchFamily="34" charset="0"/>
              </a:rPr>
              <a:t>Make customer service and continuous improvement a way-of-life</a:t>
            </a:r>
          </a:p>
        </p:txBody>
      </p:sp>
      <p:sp>
        <p:nvSpPr>
          <p:cNvPr id="28" name="Rectangle 27">
            <a:extLst/>
          </p:cNvPr>
          <p:cNvSpPr>
            <a:spLocks noGrp="1" noChangeArrowheads="1"/>
          </p:cNvSpPr>
          <p:nvPr/>
        </p:nvSpPr>
        <p:spPr bwMode="auto">
          <a:xfrm>
            <a:off x="3185228" y="5284756"/>
            <a:ext cx="8478037" cy="1091438"/>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marL="342900" indent="-342900" algn="l" rtl="0" eaLnBrk="1" fontAlgn="base" hangingPunct="1">
              <a:spcBef>
                <a:spcPct val="20000"/>
              </a:spcBef>
              <a:spcAft>
                <a:spcPct val="0"/>
              </a:spcAft>
              <a:buClr>
                <a:srgbClr val="D4272E"/>
              </a:buClr>
              <a:buChar char="•"/>
              <a:defRPr sz="26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defRPr>
            </a:lvl2pPr>
            <a:lvl3pPr marL="1085850" indent="-228600" algn="l" rtl="0" eaLnBrk="1" fontAlgn="base" hangingPunct="1">
              <a:spcBef>
                <a:spcPct val="20000"/>
              </a:spcBef>
              <a:spcAft>
                <a:spcPct val="0"/>
              </a:spcAft>
              <a:buChar char="•"/>
              <a:defRPr sz="2200">
                <a:solidFill>
                  <a:schemeClr val="tx1"/>
                </a:solidFill>
                <a:latin typeface="+mn-lt"/>
              </a:defRPr>
            </a:lvl3pPr>
            <a:lvl4pPr marL="1428750" indent="-228600" algn="l" rtl="0" eaLnBrk="1" fontAlgn="base" hangingPunct="1">
              <a:spcBef>
                <a:spcPct val="20000"/>
              </a:spcBef>
              <a:spcAft>
                <a:spcPct val="0"/>
              </a:spcAft>
              <a:buChar char="–"/>
              <a:defRPr sz="2000">
                <a:solidFill>
                  <a:schemeClr val="tx1"/>
                </a:solidFill>
                <a:latin typeface="+mn-lt"/>
              </a:defRPr>
            </a:lvl4pPr>
            <a:lvl5pPr marL="1771650" indent="-228600" algn="l" rtl="0" eaLnBrk="1" fontAlgn="base" hangingPunct="1">
              <a:spcBef>
                <a:spcPct val="20000"/>
              </a:spcBef>
              <a:spcAft>
                <a:spcPct val="0"/>
              </a:spcAft>
              <a:buClr>
                <a:schemeClr val="tx1"/>
              </a:buClr>
              <a:buChar char="•"/>
              <a:defRPr>
                <a:solidFill>
                  <a:schemeClr val="tx1"/>
                </a:solidFill>
                <a:latin typeface="+mn-lt"/>
              </a:defRPr>
            </a:lvl5pPr>
            <a:lvl6pPr marL="2228850" indent="-228600" algn="l" rtl="0" eaLnBrk="1" fontAlgn="base" hangingPunct="1">
              <a:spcBef>
                <a:spcPct val="20000"/>
              </a:spcBef>
              <a:spcAft>
                <a:spcPct val="0"/>
              </a:spcAft>
              <a:buClr>
                <a:schemeClr val="tx1"/>
              </a:buClr>
              <a:buChar char="•"/>
              <a:defRPr>
                <a:solidFill>
                  <a:schemeClr val="tx1"/>
                </a:solidFill>
                <a:latin typeface="+mn-lt"/>
              </a:defRPr>
            </a:lvl6pPr>
            <a:lvl7pPr marL="2686050" indent="-228600" algn="l" rtl="0" eaLnBrk="1" fontAlgn="base" hangingPunct="1">
              <a:spcBef>
                <a:spcPct val="20000"/>
              </a:spcBef>
              <a:spcAft>
                <a:spcPct val="0"/>
              </a:spcAft>
              <a:buClr>
                <a:schemeClr val="tx1"/>
              </a:buClr>
              <a:buChar char="•"/>
              <a:defRPr>
                <a:solidFill>
                  <a:schemeClr val="tx1"/>
                </a:solidFill>
                <a:latin typeface="+mn-lt"/>
              </a:defRPr>
            </a:lvl7pPr>
            <a:lvl8pPr marL="3143250" indent="-228600" algn="l" rtl="0" eaLnBrk="1" fontAlgn="base" hangingPunct="1">
              <a:spcBef>
                <a:spcPct val="20000"/>
              </a:spcBef>
              <a:spcAft>
                <a:spcPct val="0"/>
              </a:spcAft>
              <a:buClr>
                <a:schemeClr val="tx1"/>
              </a:buClr>
              <a:buChar char="•"/>
              <a:defRPr>
                <a:solidFill>
                  <a:schemeClr val="tx1"/>
                </a:solidFill>
                <a:latin typeface="+mn-lt"/>
              </a:defRPr>
            </a:lvl8pPr>
            <a:lvl9pPr marL="3600450" indent="-228600" algn="l" rtl="0" eaLnBrk="1" fontAlgn="base" hangingPunct="1">
              <a:spcBef>
                <a:spcPct val="20000"/>
              </a:spcBef>
              <a:spcAft>
                <a:spcPct val="0"/>
              </a:spcAft>
              <a:buClr>
                <a:schemeClr val="tx1"/>
              </a:buClr>
              <a:buChar char="•"/>
              <a:defRPr>
                <a:solidFill>
                  <a:schemeClr val="tx1"/>
                </a:solidFill>
                <a:latin typeface="+mn-lt"/>
              </a:defRPr>
            </a:lvl9pPr>
          </a:lstStyle>
          <a:p>
            <a:pPr>
              <a:spcBef>
                <a:spcPts val="1200"/>
              </a:spcBef>
              <a:buClr>
                <a:schemeClr val="tx1"/>
              </a:buClr>
              <a:buFont typeface="Courier New" panose="02070309020205020404" pitchFamily="49" charset="0"/>
              <a:buChar char="o"/>
            </a:pPr>
            <a:r>
              <a:rPr lang="en-US" sz="1600" dirty="0">
                <a:solidFill>
                  <a:schemeClr val="tx1">
                    <a:lumMod val="75000"/>
                    <a:lumOff val="25000"/>
                  </a:schemeClr>
                </a:solidFill>
                <a:latin typeface="Arial" panose="020B0604020202020204" pitchFamily="34" charset="0"/>
                <a:cs typeface="Arial" panose="020B0604020202020204" pitchFamily="34" charset="0"/>
              </a:rPr>
              <a:t>In-house reinsurance brokers, underwriters, and actuaries with insurance / reinsurance experience</a:t>
            </a:r>
          </a:p>
          <a:p>
            <a:pPr>
              <a:spcBef>
                <a:spcPts val="1200"/>
              </a:spcBef>
              <a:buClr>
                <a:schemeClr val="tx1"/>
              </a:buClr>
              <a:buFont typeface="Courier New" panose="02070309020205020404" pitchFamily="49" charset="0"/>
              <a:buChar char="o"/>
            </a:pPr>
            <a:r>
              <a:rPr lang="en-US" sz="1600" dirty="0">
                <a:solidFill>
                  <a:schemeClr val="tx1">
                    <a:lumMod val="75000"/>
                    <a:lumOff val="25000"/>
                  </a:schemeClr>
                </a:solidFill>
                <a:latin typeface="Arial" panose="020B0604020202020204" pitchFamily="34" charset="0"/>
                <a:cs typeface="Arial" panose="020B0604020202020204" pitchFamily="34" charset="0"/>
              </a:rPr>
              <a:t>Strong relationships with traditional reinsurance partners</a:t>
            </a:r>
          </a:p>
          <a:p>
            <a:pPr>
              <a:spcBef>
                <a:spcPts val="1200"/>
              </a:spcBef>
              <a:buClr>
                <a:schemeClr val="tx1"/>
              </a:buClr>
              <a:buFont typeface="Courier New" panose="02070309020205020404" pitchFamily="49" charset="0"/>
              <a:buChar char="o"/>
            </a:pPr>
            <a:r>
              <a:rPr lang="en-US" sz="1600" dirty="0">
                <a:solidFill>
                  <a:schemeClr val="tx1">
                    <a:lumMod val="75000"/>
                    <a:lumOff val="25000"/>
                  </a:schemeClr>
                </a:solidFill>
                <a:latin typeface="Arial" panose="020B0604020202020204" pitchFamily="34" charset="0"/>
                <a:cs typeface="Arial" panose="020B0604020202020204" pitchFamily="34" charset="0"/>
              </a:rPr>
              <a:t>A or better A.M Best rating for all reinsurance partners</a:t>
            </a:r>
          </a:p>
        </p:txBody>
      </p:sp>
    </p:spTree>
    <p:extLst>
      <p:ext uri="{BB962C8B-B14F-4D97-AF65-F5344CB8AC3E}">
        <p14:creationId xmlns:p14="http://schemas.microsoft.com/office/powerpoint/2010/main" val="22747997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9461" y="913342"/>
            <a:ext cx="4389120" cy="1463040"/>
          </a:xfrm>
          <a:prstGeom prst="rect">
            <a:avLst/>
          </a:prstGeom>
          <a:solidFill>
            <a:srgbClr val="104C10"/>
          </a:solidFill>
          <a:ln>
            <a:solidFill>
              <a:schemeClr val="bg1">
                <a:lumMod val="85000"/>
              </a:schemeClr>
            </a:solidFill>
          </a:ln>
          <a:effectLst>
            <a:outerShdw blurRad="50800" dist="38100" dir="2700000" algn="tl" rotWithShape="0">
              <a:prstClr val="black">
                <a:alpha val="40000"/>
              </a:prstClr>
            </a:outerShdw>
          </a:effectLst>
        </p:spPr>
        <p:txBody>
          <a:bodyPr wrap="square" lIns="365760" anchor="ctr" anchorCtr="0">
            <a:noAutofit/>
          </a:bodyPr>
          <a:lstStyle/>
          <a:p>
            <a:pPr>
              <a:spcBef>
                <a:spcPts val="1200"/>
              </a:spcBef>
            </a:pPr>
            <a:r>
              <a:rPr lang="en-US" dirty="0">
                <a:solidFill>
                  <a:schemeClr val="bg1"/>
                </a:solidFill>
              </a:rPr>
              <a:t>Focus on disciplined growth</a:t>
            </a:r>
          </a:p>
        </p:txBody>
      </p:sp>
      <p:sp>
        <p:nvSpPr>
          <p:cNvPr id="5" name="Rectangle 4"/>
          <p:cNvSpPr/>
          <p:nvPr/>
        </p:nvSpPr>
        <p:spPr>
          <a:xfrm>
            <a:off x="339461" y="4873166"/>
            <a:ext cx="4389120" cy="1565606"/>
          </a:xfrm>
          <a:prstGeom prst="rect">
            <a:avLst/>
          </a:prstGeom>
          <a:solidFill>
            <a:srgbClr val="104C10"/>
          </a:solidFill>
          <a:ln>
            <a:solidFill>
              <a:schemeClr val="bg1">
                <a:lumMod val="85000"/>
              </a:schemeClr>
            </a:solidFill>
          </a:ln>
          <a:effectLst>
            <a:outerShdw blurRad="50800" dist="38100" dir="2700000" algn="tl" rotWithShape="0">
              <a:prstClr val="black">
                <a:alpha val="40000"/>
              </a:prstClr>
            </a:outerShdw>
          </a:effectLst>
        </p:spPr>
        <p:txBody>
          <a:bodyPr wrap="square" lIns="365760" anchor="ctr" anchorCtr="0">
            <a:noAutofit/>
          </a:bodyPr>
          <a:lstStyle/>
          <a:p>
            <a:pPr>
              <a:spcBef>
                <a:spcPts val="1200"/>
              </a:spcBef>
            </a:pPr>
            <a:r>
              <a:rPr lang="en-US" dirty="0">
                <a:solidFill>
                  <a:schemeClr val="bg1"/>
                </a:solidFill>
              </a:rPr>
              <a:t>Maximize earnings stability</a:t>
            </a:r>
          </a:p>
        </p:txBody>
      </p:sp>
      <p:sp>
        <p:nvSpPr>
          <p:cNvPr id="6" name="Rectangle 5"/>
          <p:cNvSpPr/>
          <p:nvPr/>
        </p:nvSpPr>
        <p:spPr>
          <a:xfrm>
            <a:off x="339461" y="2907206"/>
            <a:ext cx="4389120" cy="1463040"/>
          </a:xfrm>
          <a:prstGeom prst="rect">
            <a:avLst/>
          </a:prstGeom>
          <a:solidFill>
            <a:srgbClr val="104C10"/>
          </a:solidFill>
          <a:ln>
            <a:solidFill>
              <a:schemeClr val="bg1">
                <a:lumMod val="85000"/>
              </a:schemeClr>
            </a:solidFill>
          </a:ln>
          <a:effectLst>
            <a:outerShdw blurRad="50800" dist="38100" dir="2700000" algn="tl" rotWithShape="0">
              <a:prstClr val="black">
                <a:alpha val="40000"/>
              </a:prstClr>
            </a:outerShdw>
          </a:effectLst>
        </p:spPr>
        <p:txBody>
          <a:bodyPr wrap="square" lIns="365760" anchor="ctr" anchorCtr="0">
            <a:noAutofit/>
          </a:bodyPr>
          <a:lstStyle/>
          <a:p>
            <a:pPr>
              <a:spcBef>
                <a:spcPts val="1200"/>
              </a:spcBef>
            </a:pPr>
            <a:r>
              <a:rPr lang="en-US" dirty="0">
                <a:solidFill>
                  <a:schemeClr val="bg1"/>
                </a:solidFill>
              </a:rPr>
              <a:t>Maintain strong balance sheet</a:t>
            </a:r>
          </a:p>
        </p:txBody>
      </p:sp>
      <p:sp>
        <p:nvSpPr>
          <p:cNvPr id="9" name="Rectangle 8"/>
          <p:cNvSpPr/>
          <p:nvPr/>
        </p:nvSpPr>
        <p:spPr>
          <a:xfrm>
            <a:off x="4728580" y="913342"/>
            <a:ext cx="7361211" cy="1463040"/>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txBody>
          <a:bodyPr wrap="square" anchor="ctr" anchorCtr="0">
            <a:noAutofit/>
          </a:bodyPr>
          <a:lstStyle/>
          <a:p>
            <a:pPr marL="171450" indent="-171450">
              <a:spcBef>
                <a:spcPts val="1200"/>
              </a:spcBef>
              <a:buFont typeface="Wingdings" panose="05000000000000000000" pitchFamily="2" charset="2"/>
              <a:buChar char="§"/>
            </a:pPr>
            <a:r>
              <a:rPr lang="en-US" sz="1400" dirty="0">
                <a:solidFill>
                  <a:schemeClr val="tx1">
                    <a:lumMod val="75000"/>
                    <a:lumOff val="25000"/>
                  </a:schemeClr>
                </a:solidFill>
              </a:rPr>
              <a:t>Total revenue up 11.4%; 1H19 up 17.2%.</a:t>
            </a:r>
          </a:p>
          <a:p>
            <a:pPr marL="171450" indent="-171450">
              <a:spcBef>
                <a:spcPts val="1200"/>
              </a:spcBef>
              <a:buFont typeface="Wingdings" panose="05000000000000000000" pitchFamily="2" charset="2"/>
              <a:buChar char="§"/>
            </a:pPr>
            <a:r>
              <a:rPr lang="en-US" sz="1400" dirty="0">
                <a:solidFill>
                  <a:schemeClr val="tx1">
                    <a:lumMod val="75000"/>
                    <a:lumOff val="25000"/>
                  </a:schemeClr>
                </a:solidFill>
              </a:rPr>
              <a:t>Other states (Non-Florida) direct premiums written up 28.7%; 1H19 up 29.9%.</a:t>
            </a:r>
          </a:p>
          <a:p>
            <a:pPr marL="171450" indent="-171450">
              <a:spcBef>
                <a:spcPts val="1200"/>
              </a:spcBef>
              <a:buFont typeface="Wingdings" panose="05000000000000000000" pitchFamily="2" charset="2"/>
              <a:buChar char="§"/>
            </a:pPr>
            <a:r>
              <a:rPr lang="en-US" sz="1400" dirty="0">
                <a:solidFill>
                  <a:schemeClr val="tx1">
                    <a:lumMod val="75000"/>
                    <a:lumOff val="25000"/>
                  </a:schemeClr>
                </a:solidFill>
              </a:rPr>
              <a:t>Diluted GAAP EPS of $1.08, non-GAAP adjusted EPS* of $1.05.</a:t>
            </a:r>
          </a:p>
          <a:p>
            <a:pPr marL="171450" indent="-171450">
              <a:spcBef>
                <a:spcPts val="1200"/>
              </a:spcBef>
              <a:buFont typeface="Wingdings" panose="05000000000000000000" pitchFamily="2" charset="2"/>
              <a:buChar char="§"/>
            </a:pPr>
            <a:r>
              <a:rPr lang="en-US" sz="1400" dirty="0">
                <a:solidFill>
                  <a:schemeClr val="tx1">
                    <a:lumMod val="75000"/>
                    <a:lumOff val="25000"/>
                  </a:schemeClr>
                </a:solidFill>
              </a:rPr>
              <a:t>1H19 Annualized return on average equity of 28.7%; 1H19 combined ratio of 87.1%.</a:t>
            </a:r>
          </a:p>
        </p:txBody>
      </p:sp>
      <p:sp>
        <p:nvSpPr>
          <p:cNvPr id="10" name="Rectangle 9"/>
          <p:cNvSpPr/>
          <p:nvPr/>
        </p:nvSpPr>
        <p:spPr>
          <a:xfrm>
            <a:off x="4728580" y="4873166"/>
            <a:ext cx="7361211" cy="1565606"/>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txBody>
          <a:bodyPr wrap="square" anchor="ctr" anchorCtr="0">
            <a:noAutofit/>
          </a:bodyPr>
          <a:lstStyle/>
          <a:p>
            <a:pPr marL="171450" indent="-171450">
              <a:spcBef>
                <a:spcPts val="1200"/>
              </a:spcBef>
              <a:buFont typeface="Wingdings" panose="05000000000000000000" pitchFamily="2" charset="2"/>
              <a:buChar char="§"/>
            </a:pPr>
            <a:r>
              <a:rPr lang="en-US" sz="1400" dirty="0">
                <a:solidFill>
                  <a:schemeClr val="tx1">
                    <a:lumMod val="75000"/>
                    <a:lumOff val="25000"/>
                  </a:schemeClr>
                </a:solidFill>
              </a:rPr>
              <a:t>Rate increases effective in Florida, Georgia, Massachusetts, Minnesota, and Pennsylvania.</a:t>
            </a:r>
          </a:p>
          <a:p>
            <a:pPr marL="171450" indent="-171450">
              <a:spcBef>
                <a:spcPts val="1200"/>
              </a:spcBef>
              <a:buFont typeface="Wingdings" panose="05000000000000000000" pitchFamily="2" charset="2"/>
              <a:buChar char="§"/>
            </a:pPr>
            <a:r>
              <a:rPr lang="en-US" sz="1400" dirty="0">
                <a:solidFill>
                  <a:schemeClr val="tx1">
                    <a:lumMod val="75000"/>
                    <a:lumOff val="25000"/>
                  </a:schemeClr>
                </a:solidFill>
              </a:rPr>
              <a:t>Expanding our addressable market with Universal Property becoming licensed in Wisconsin.</a:t>
            </a:r>
          </a:p>
          <a:p>
            <a:pPr marL="171450" indent="-171450">
              <a:spcBef>
                <a:spcPts val="1200"/>
              </a:spcBef>
              <a:buFont typeface="Wingdings" panose="05000000000000000000" pitchFamily="2" charset="2"/>
              <a:buChar char="§"/>
            </a:pPr>
            <a:r>
              <a:rPr lang="en-US" sz="1400" dirty="0">
                <a:solidFill>
                  <a:schemeClr val="tx1">
                    <a:lumMod val="75000"/>
                    <a:lumOff val="25000"/>
                  </a:schemeClr>
                </a:solidFill>
              </a:rPr>
              <a:t>Became licensed in more than 15 states and added five carrier appointments to our digital insurance distribution channel </a:t>
            </a:r>
            <a:r>
              <a:rPr lang="en-US" sz="1400" dirty="0" err="1">
                <a:solidFill>
                  <a:schemeClr val="tx1">
                    <a:lumMod val="75000"/>
                    <a:lumOff val="25000"/>
                  </a:schemeClr>
                </a:solidFill>
              </a:rPr>
              <a:t>Clovered</a:t>
            </a:r>
            <a:r>
              <a:rPr lang="en-US" sz="1400" baseline="30000" dirty="0" err="1">
                <a:solidFill>
                  <a:schemeClr val="tx1">
                    <a:lumMod val="75000"/>
                    <a:lumOff val="25000"/>
                  </a:schemeClr>
                </a:solidFill>
              </a:rPr>
              <a:t>SM</a:t>
            </a:r>
            <a:r>
              <a:rPr lang="en-US" sz="1400" dirty="0">
                <a:solidFill>
                  <a:schemeClr val="tx1">
                    <a:lumMod val="75000"/>
                    <a:lumOff val="25000"/>
                  </a:schemeClr>
                </a:solidFill>
              </a:rPr>
              <a:t>.</a:t>
            </a:r>
          </a:p>
        </p:txBody>
      </p:sp>
      <p:sp>
        <p:nvSpPr>
          <p:cNvPr id="11" name="Rectangle 10"/>
          <p:cNvSpPr/>
          <p:nvPr/>
        </p:nvSpPr>
        <p:spPr>
          <a:xfrm>
            <a:off x="4728580" y="2907206"/>
            <a:ext cx="7361211" cy="1463040"/>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txBody>
          <a:bodyPr wrap="square" anchor="ctr" anchorCtr="0">
            <a:noAutofit/>
          </a:bodyPr>
          <a:lstStyle/>
          <a:p>
            <a:pPr marL="171450" indent="-171450">
              <a:spcBef>
                <a:spcPts val="1200"/>
              </a:spcBef>
              <a:buFont typeface="Wingdings" panose="05000000000000000000" pitchFamily="2" charset="2"/>
              <a:buChar char="§"/>
            </a:pPr>
            <a:r>
              <a:rPr lang="en-US" sz="1400" dirty="0">
                <a:solidFill>
                  <a:schemeClr val="tx1">
                    <a:lumMod val="75000"/>
                    <a:lumOff val="25000"/>
                  </a:schemeClr>
                </a:solidFill>
              </a:rPr>
              <a:t>Our 2019-2020 reinsurance program successfully secured more catastrophe coverage than at any point in Company’s history.</a:t>
            </a:r>
          </a:p>
          <a:p>
            <a:pPr marL="171450" indent="-171450">
              <a:spcBef>
                <a:spcPts val="1200"/>
              </a:spcBef>
              <a:buFont typeface="Wingdings" panose="05000000000000000000" pitchFamily="2" charset="2"/>
              <a:buChar char="§"/>
            </a:pPr>
            <a:r>
              <a:rPr lang="en-US" sz="1400" dirty="0">
                <a:solidFill>
                  <a:schemeClr val="tx1">
                    <a:lumMod val="75000"/>
                    <a:lumOff val="25000"/>
                  </a:schemeClr>
                </a:solidFill>
              </a:rPr>
              <a:t>YoY Book value per share up 17.4%.</a:t>
            </a:r>
          </a:p>
          <a:p>
            <a:pPr marL="171450" indent="-171450">
              <a:spcBef>
                <a:spcPts val="1200"/>
              </a:spcBef>
              <a:buFont typeface="Wingdings" panose="05000000000000000000" pitchFamily="2" charset="2"/>
              <a:buChar char="§"/>
            </a:pPr>
            <a:r>
              <a:rPr lang="en-US" sz="1400" dirty="0">
                <a:solidFill>
                  <a:schemeClr val="tx1">
                    <a:lumMod val="75000"/>
                    <a:lumOff val="25000"/>
                  </a:schemeClr>
                </a:solidFill>
              </a:rPr>
              <a:t>YoY total unrestricted cash and invested assets up 6.2% to $1.1B.</a:t>
            </a:r>
          </a:p>
        </p:txBody>
      </p:sp>
      <p:sp>
        <p:nvSpPr>
          <p:cNvPr id="12" name="Oval 11"/>
          <p:cNvSpPr/>
          <p:nvPr/>
        </p:nvSpPr>
        <p:spPr>
          <a:xfrm>
            <a:off x="109502" y="1416262"/>
            <a:ext cx="457200" cy="457200"/>
          </a:xfrm>
          <a:prstGeom prst="ellipse">
            <a:avLst/>
          </a:prstGeom>
          <a:solidFill>
            <a:srgbClr val="AAE022"/>
          </a:solidFill>
          <a:ln>
            <a:solidFill>
              <a:schemeClr val="bg1">
                <a:lumMod val="9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rgbClr val="083708"/>
                </a:solidFill>
              </a:rPr>
              <a:t>1</a:t>
            </a:r>
          </a:p>
        </p:txBody>
      </p:sp>
      <p:sp>
        <p:nvSpPr>
          <p:cNvPr id="13" name="Oval 12"/>
          <p:cNvSpPr/>
          <p:nvPr/>
        </p:nvSpPr>
        <p:spPr>
          <a:xfrm>
            <a:off x="109502" y="3410126"/>
            <a:ext cx="457200" cy="457200"/>
          </a:xfrm>
          <a:prstGeom prst="ellipse">
            <a:avLst/>
          </a:prstGeom>
          <a:solidFill>
            <a:srgbClr val="AAE022"/>
          </a:solidFill>
          <a:ln>
            <a:solidFill>
              <a:schemeClr val="bg1">
                <a:lumMod val="9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rgbClr val="083708"/>
                </a:solidFill>
              </a:rPr>
              <a:t>2</a:t>
            </a:r>
          </a:p>
        </p:txBody>
      </p:sp>
      <p:sp>
        <p:nvSpPr>
          <p:cNvPr id="14" name="Oval 13"/>
          <p:cNvSpPr/>
          <p:nvPr/>
        </p:nvSpPr>
        <p:spPr>
          <a:xfrm>
            <a:off x="109502" y="5403989"/>
            <a:ext cx="457200" cy="457200"/>
          </a:xfrm>
          <a:prstGeom prst="ellipse">
            <a:avLst/>
          </a:prstGeom>
          <a:solidFill>
            <a:srgbClr val="AAE022"/>
          </a:solidFill>
          <a:ln>
            <a:solidFill>
              <a:schemeClr val="bg1">
                <a:lumMod val="9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rgbClr val="083708"/>
                </a:solidFill>
              </a:rPr>
              <a:t>3</a:t>
            </a:r>
          </a:p>
        </p:txBody>
      </p:sp>
      <p:sp>
        <p:nvSpPr>
          <p:cNvPr id="16" name="TextBox 15"/>
          <p:cNvSpPr txBox="1"/>
          <p:nvPr/>
        </p:nvSpPr>
        <p:spPr>
          <a:xfrm>
            <a:off x="238841" y="6514366"/>
            <a:ext cx="11013207" cy="338554"/>
          </a:xfrm>
          <a:prstGeom prst="rect">
            <a:avLst/>
          </a:prstGeom>
          <a:noFill/>
        </p:spPr>
        <p:txBody>
          <a:bodyPr wrap="square" rtlCol="0">
            <a:spAutoFit/>
          </a:bodyPr>
          <a:lstStyle/>
          <a:p>
            <a:r>
              <a:rPr lang="en-US" sz="800" dirty="0"/>
              <a:t>*Reconciliations of such non-GAAP financial measures in this presentation to the most comparable GAAP financial measures can be found in the Company’s earnings release for the second quarter of 2019, filed with the SEC as an exhibit to a Current Report on Form 8-K on July 31, 2019, and also available on the Company’s website at https://UniversalInsuranceHoldings.com under “Investors” with the subheading of “Earnings Releases.”</a:t>
            </a:r>
          </a:p>
        </p:txBody>
      </p:sp>
      <p:sp>
        <p:nvSpPr>
          <p:cNvPr id="15" name="Title 1"/>
          <p:cNvSpPr txBox="1">
            <a:spLocks/>
          </p:cNvSpPr>
          <p:nvPr/>
        </p:nvSpPr>
        <p:spPr>
          <a:xfrm>
            <a:off x="123825" y="78105"/>
            <a:ext cx="11865769" cy="835237"/>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2600" kern="1200">
                <a:solidFill>
                  <a:srgbClr val="083708"/>
                </a:solidFill>
                <a:latin typeface="Arial" panose="020B0604020202020204" pitchFamily="34" charset="0"/>
                <a:ea typeface="+mj-ea"/>
                <a:cs typeface="Arial" panose="020B0604020202020204" pitchFamily="34" charset="0"/>
              </a:defRPr>
            </a:lvl1pPr>
          </a:lstStyle>
          <a:p>
            <a:r>
              <a:rPr lang="en-US" dirty="0"/>
              <a:t>Universal Insurance Holdings (UVE): 2Q19 &amp; 1H19 Results</a:t>
            </a:r>
          </a:p>
        </p:txBody>
      </p:sp>
    </p:spTree>
    <p:extLst>
      <p:ext uri="{BB962C8B-B14F-4D97-AF65-F5344CB8AC3E}">
        <p14:creationId xmlns:p14="http://schemas.microsoft.com/office/powerpoint/2010/main" val="1314501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7" name="Chart 96"/>
          <p:cNvGraphicFramePr/>
          <p:nvPr>
            <p:extLst/>
          </p:nvPr>
        </p:nvGraphicFramePr>
        <p:xfrm>
          <a:off x="1310926" y="4931385"/>
          <a:ext cx="2130574" cy="199232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2" name="Chart 41"/>
          <p:cNvGraphicFramePr/>
          <p:nvPr>
            <p:extLst/>
          </p:nvPr>
        </p:nvGraphicFramePr>
        <p:xfrm>
          <a:off x="3301253" y="1291049"/>
          <a:ext cx="2130574" cy="189479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4" name="Chart 43"/>
          <p:cNvGraphicFramePr/>
          <p:nvPr>
            <p:extLst/>
          </p:nvPr>
        </p:nvGraphicFramePr>
        <p:xfrm>
          <a:off x="1275544" y="1291049"/>
          <a:ext cx="2130574" cy="1894799"/>
        </p:xfrm>
        <a:graphic>
          <a:graphicData uri="http://schemas.openxmlformats.org/drawingml/2006/chart">
            <c:chart xmlns:c="http://schemas.openxmlformats.org/drawingml/2006/chart" xmlns:r="http://schemas.openxmlformats.org/officeDocument/2006/relationships" r:id="rId4"/>
          </a:graphicData>
        </a:graphic>
      </p:graphicFrame>
      <p:cxnSp>
        <p:nvCxnSpPr>
          <p:cNvPr id="43" name="Straight Connector 42"/>
          <p:cNvCxnSpPr/>
          <p:nvPr/>
        </p:nvCxnSpPr>
        <p:spPr>
          <a:xfrm flipV="1">
            <a:off x="6184578" y="685352"/>
            <a:ext cx="0" cy="58521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753920" y="619894"/>
            <a:ext cx="5037996" cy="338554"/>
          </a:xfrm>
          <a:prstGeom prst="rect">
            <a:avLst/>
          </a:prstGeom>
          <a:noFill/>
        </p:spPr>
        <p:txBody>
          <a:bodyPr wrap="square" rtlCol="0">
            <a:spAutoFit/>
          </a:bodyPr>
          <a:lstStyle/>
          <a:p>
            <a:pPr algn="ctr"/>
            <a:r>
              <a:rPr lang="en-US" sz="1600" b="1" dirty="0">
                <a:solidFill>
                  <a:schemeClr val="tx1">
                    <a:lumMod val="75000"/>
                    <a:lumOff val="25000"/>
                  </a:schemeClr>
                </a:solidFill>
              </a:rPr>
              <a:t>Annualized Return on Average Equity (ROE)</a:t>
            </a:r>
          </a:p>
        </p:txBody>
      </p:sp>
      <p:cxnSp>
        <p:nvCxnSpPr>
          <p:cNvPr id="41" name="Straight Connector 40"/>
          <p:cNvCxnSpPr/>
          <p:nvPr/>
        </p:nvCxnSpPr>
        <p:spPr>
          <a:xfrm>
            <a:off x="333686" y="3619349"/>
            <a:ext cx="1147848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6931295" y="3712232"/>
            <a:ext cx="5037996" cy="338554"/>
          </a:xfrm>
          <a:prstGeom prst="rect">
            <a:avLst/>
          </a:prstGeom>
          <a:noFill/>
        </p:spPr>
        <p:txBody>
          <a:bodyPr wrap="square" rtlCol="0">
            <a:spAutoFit/>
          </a:bodyPr>
          <a:lstStyle/>
          <a:p>
            <a:pPr algn="ctr"/>
            <a:r>
              <a:rPr lang="en-US" sz="1600" b="1" dirty="0">
                <a:solidFill>
                  <a:schemeClr val="tx1">
                    <a:lumMod val="75000"/>
                    <a:lumOff val="25000"/>
                  </a:schemeClr>
                </a:solidFill>
              </a:rPr>
              <a:t>Book Value, end of period</a:t>
            </a:r>
          </a:p>
        </p:txBody>
      </p:sp>
      <p:graphicFrame>
        <p:nvGraphicFramePr>
          <p:cNvPr id="59" name="Chart 58"/>
          <p:cNvGraphicFramePr/>
          <p:nvPr>
            <p:extLst/>
          </p:nvPr>
        </p:nvGraphicFramePr>
        <p:xfrm>
          <a:off x="9325080" y="1153589"/>
          <a:ext cx="2130574" cy="199232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0" name="Chart 59"/>
          <p:cNvGraphicFramePr/>
          <p:nvPr>
            <p:extLst/>
          </p:nvPr>
        </p:nvGraphicFramePr>
        <p:xfrm>
          <a:off x="7326549" y="4540899"/>
          <a:ext cx="2130574" cy="1992321"/>
        </p:xfrm>
        <a:graphic>
          <a:graphicData uri="http://schemas.openxmlformats.org/drawingml/2006/chart">
            <c:chart xmlns:c="http://schemas.openxmlformats.org/drawingml/2006/chart" xmlns:r="http://schemas.openxmlformats.org/officeDocument/2006/relationships" r:id="rId6"/>
          </a:graphicData>
        </a:graphic>
      </p:graphicFrame>
      <p:sp>
        <p:nvSpPr>
          <p:cNvPr id="66" name="TextBox 65"/>
          <p:cNvSpPr txBox="1"/>
          <p:nvPr/>
        </p:nvSpPr>
        <p:spPr>
          <a:xfrm>
            <a:off x="7136972" y="4313730"/>
            <a:ext cx="2172930" cy="246221"/>
          </a:xfrm>
          <a:prstGeom prst="rect">
            <a:avLst/>
          </a:prstGeom>
          <a:noFill/>
        </p:spPr>
        <p:txBody>
          <a:bodyPr wrap="square" rtlCol="0">
            <a:spAutoFit/>
          </a:bodyPr>
          <a:lstStyle/>
          <a:p>
            <a:pPr algn="r"/>
            <a:r>
              <a:rPr lang="en-US" sz="1000" b="1" u="sng" dirty="0">
                <a:solidFill>
                  <a:schemeClr val="tx1">
                    <a:lumMod val="75000"/>
                    <a:lumOff val="25000"/>
                  </a:schemeClr>
                </a:solidFill>
              </a:rPr>
              <a:t>$ book value per share (BVPS)</a:t>
            </a:r>
          </a:p>
        </p:txBody>
      </p:sp>
      <p:sp>
        <p:nvSpPr>
          <p:cNvPr id="74" name="TextBox 73"/>
          <p:cNvSpPr txBox="1"/>
          <p:nvPr/>
        </p:nvSpPr>
        <p:spPr>
          <a:xfrm>
            <a:off x="9530998" y="4313730"/>
            <a:ext cx="1951834" cy="246221"/>
          </a:xfrm>
          <a:prstGeom prst="rect">
            <a:avLst/>
          </a:prstGeom>
          <a:noFill/>
        </p:spPr>
        <p:txBody>
          <a:bodyPr wrap="square" rtlCol="0">
            <a:spAutoFit/>
          </a:bodyPr>
          <a:lstStyle/>
          <a:p>
            <a:pPr algn="ctr"/>
            <a:r>
              <a:rPr lang="en-US" sz="1000" b="1" u="sng">
                <a:solidFill>
                  <a:schemeClr val="tx1">
                    <a:lumMod val="75000"/>
                    <a:lumOff val="25000"/>
                  </a:schemeClr>
                </a:solidFill>
              </a:rPr>
              <a:t>$ million book value**</a:t>
            </a:r>
            <a:endParaRPr lang="en-US" sz="1000" b="1" u="sng" dirty="0">
              <a:solidFill>
                <a:schemeClr val="tx1">
                  <a:lumMod val="75000"/>
                  <a:lumOff val="25000"/>
                </a:schemeClr>
              </a:solidFill>
            </a:endParaRPr>
          </a:p>
        </p:txBody>
      </p:sp>
      <p:sp>
        <p:nvSpPr>
          <p:cNvPr id="76" name="Oval 75"/>
          <p:cNvSpPr/>
          <p:nvPr/>
        </p:nvSpPr>
        <p:spPr>
          <a:xfrm>
            <a:off x="8608992" y="4995128"/>
            <a:ext cx="478304" cy="200037"/>
          </a:xfrm>
          <a:prstGeom prst="ellipse">
            <a:avLst/>
          </a:pr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tx1"/>
                </a:solidFill>
              </a:rPr>
              <a:t>+17.4%</a:t>
            </a:r>
          </a:p>
        </p:txBody>
      </p:sp>
      <p:graphicFrame>
        <p:nvGraphicFramePr>
          <p:cNvPr id="78" name="Chart 77"/>
          <p:cNvGraphicFramePr/>
          <p:nvPr>
            <p:extLst/>
          </p:nvPr>
        </p:nvGraphicFramePr>
        <p:xfrm>
          <a:off x="3301253" y="4743745"/>
          <a:ext cx="2130574" cy="1777085"/>
        </p:xfrm>
        <a:graphic>
          <a:graphicData uri="http://schemas.openxmlformats.org/drawingml/2006/chart">
            <c:chart xmlns:c="http://schemas.openxmlformats.org/drawingml/2006/chart" xmlns:r="http://schemas.openxmlformats.org/officeDocument/2006/relationships" r:id="rId7"/>
          </a:graphicData>
        </a:graphic>
      </p:graphicFrame>
      <p:sp>
        <p:nvSpPr>
          <p:cNvPr id="79" name="TextBox 78"/>
          <p:cNvSpPr txBox="1"/>
          <p:nvPr/>
        </p:nvSpPr>
        <p:spPr>
          <a:xfrm>
            <a:off x="1291849" y="3704678"/>
            <a:ext cx="4322084" cy="338554"/>
          </a:xfrm>
          <a:prstGeom prst="rect">
            <a:avLst/>
          </a:prstGeom>
          <a:noFill/>
        </p:spPr>
        <p:txBody>
          <a:bodyPr wrap="square" rtlCol="0">
            <a:spAutoFit/>
          </a:bodyPr>
          <a:lstStyle/>
          <a:p>
            <a:pPr algn="ctr"/>
            <a:r>
              <a:rPr lang="en-US" sz="1600" b="1" dirty="0">
                <a:solidFill>
                  <a:schemeClr val="tx1">
                    <a:lumMod val="75000"/>
                    <a:lumOff val="25000"/>
                  </a:schemeClr>
                </a:solidFill>
              </a:rPr>
              <a:t>Earnings per Diluted Share (EPS)</a:t>
            </a:r>
          </a:p>
        </p:txBody>
      </p:sp>
      <p:sp>
        <p:nvSpPr>
          <p:cNvPr id="80" name="Oval 79"/>
          <p:cNvSpPr/>
          <p:nvPr/>
        </p:nvSpPr>
        <p:spPr>
          <a:xfrm>
            <a:off x="4602962" y="5371378"/>
            <a:ext cx="478304" cy="200037"/>
          </a:xfrm>
          <a:prstGeom prst="ellipse">
            <a:avLst/>
          </a:pr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tx1"/>
                </a:solidFill>
              </a:rPr>
              <a:t>(21.8)%</a:t>
            </a:r>
          </a:p>
        </p:txBody>
      </p:sp>
      <p:sp>
        <p:nvSpPr>
          <p:cNvPr id="82" name="TextBox 81"/>
          <p:cNvSpPr txBox="1"/>
          <p:nvPr/>
        </p:nvSpPr>
        <p:spPr>
          <a:xfrm>
            <a:off x="352049" y="4033495"/>
            <a:ext cx="939800" cy="246221"/>
          </a:xfrm>
          <a:prstGeom prst="rect">
            <a:avLst/>
          </a:prstGeom>
          <a:noFill/>
        </p:spPr>
        <p:txBody>
          <a:bodyPr wrap="square" rtlCol="0">
            <a:spAutoFit/>
          </a:bodyPr>
          <a:lstStyle/>
          <a:p>
            <a:r>
              <a:rPr lang="en-US" sz="1000" dirty="0">
                <a:solidFill>
                  <a:schemeClr val="tx1">
                    <a:lumMod val="75000"/>
                    <a:lumOff val="25000"/>
                  </a:schemeClr>
                </a:solidFill>
              </a:rPr>
              <a:t>($ per share)</a:t>
            </a:r>
          </a:p>
        </p:txBody>
      </p:sp>
      <p:sp>
        <p:nvSpPr>
          <p:cNvPr id="87" name="TextBox 86"/>
          <p:cNvSpPr txBox="1"/>
          <p:nvPr/>
        </p:nvSpPr>
        <p:spPr>
          <a:xfrm>
            <a:off x="1143846" y="619894"/>
            <a:ext cx="4322084" cy="338554"/>
          </a:xfrm>
          <a:prstGeom prst="rect">
            <a:avLst/>
          </a:prstGeom>
          <a:noFill/>
        </p:spPr>
        <p:txBody>
          <a:bodyPr wrap="square" rtlCol="0">
            <a:spAutoFit/>
          </a:bodyPr>
          <a:lstStyle/>
          <a:p>
            <a:pPr algn="ctr"/>
            <a:r>
              <a:rPr lang="en-US" sz="1600" b="1" dirty="0">
                <a:solidFill>
                  <a:schemeClr val="tx1">
                    <a:lumMod val="75000"/>
                    <a:lumOff val="25000"/>
                  </a:schemeClr>
                </a:solidFill>
              </a:rPr>
              <a:t>Total Revenue</a:t>
            </a:r>
          </a:p>
        </p:txBody>
      </p:sp>
      <p:sp>
        <p:nvSpPr>
          <p:cNvPr id="88" name="TextBox 87"/>
          <p:cNvSpPr txBox="1"/>
          <p:nvPr/>
        </p:nvSpPr>
        <p:spPr>
          <a:xfrm>
            <a:off x="424145" y="1010582"/>
            <a:ext cx="939800" cy="246221"/>
          </a:xfrm>
          <a:prstGeom prst="rect">
            <a:avLst/>
          </a:prstGeom>
          <a:noFill/>
        </p:spPr>
        <p:txBody>
          <a:bodyPr wrap="square" rtlCol="0">
            <a:spAutoFit/>
          </a:bodyPr>
          <a:lstStyle/>
          <a:p>
            <a:r>
              <a:rPr lang="en-US" sz="1000" dirty="0">
                <a:solidFill>
                  <a:schemeClr val="tx1">
                    <a:lumMod val="75000"/>
                    <a:lumOff val="25000"/>
                  </a:schemeClr>
                </a:solidFill>
              </a:rPr>
              <a:t>($million)</a:t>
            </a:r>
          </a:p>
        </p:txBody>
      </p:sp>
      <p:sp>
        <p:nvSpPr>
          <p:cNvPr id="89" name="Oval 88"/>
          <p:cNvSpPr/>
          <p:nvPr/>
        </p:nvSpPr>
        <p:spPr>
          <a:xfrm>
            <a:off x="4542320" y="1598533"/>
            <a:ext cx="478304" cy="200037"/>
          </a:xfrm>
          <a:prstGeom prst="ellipse">
            <a:avLst/>
          </a:pr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tx1"/>
                </a:solidFill>
              </a:rPr>
              <a:t>+17.2%</a:t>
            </a:r>
          </a:p>
        </p:txBody>
      </p:sp>
      <p:sp>
        <p:nvSpPr>
          <p:cNvPr id="90" name="Oval 89"/>
          <p:cNvSpPr/>
          <p:nvPr/>
        </p:nvSpPr>
        <p:spPr>
          <a:xfrm>
            <a:off x="2547516" y="1711948"/>
            <a:ext cx="478304" cy="200037"/>
          </a:xfrm>
          <a:prstGeom prst="ellipse">
            <a:avLst/>
          </a:pr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tx1"/>
                </a:solidFill>
              </a:rPr>
              <a:t>+11.4%</a:t>
            </a:r>
          </a:p>
        </p:txBody>
      </p:sp>
      <p:graphicFrame>
        <p:nvGraphicFramePr>
          <p:cNvPr id="95" name="Table 94">
            <a:extLst/>
          </p:cNvPr>
          <p:cNvGraphicFramePr>
            <a:graphicFrameLocks noGrp="1"/>
          </p:cNvGraphicFramePr>
          <p:nvPr>
            <p:extLst/>
          </p:nvPr>
        </p:nvGraphicFramePr>
        <p:xfrm>
          <a:off x="527915" y="4459472"/>
          <a:ext cx="4663440" cy="182880"/>
        </p:xfrm>
        <a:graphic>
          <a:graphicData uri="http://schemas.openxmlformats.org/drawingml/2006/table">
            <a:tbl>
              <a:tblPr firstCol="1" bandRow="1">
                <a:tableStyleId>{073A0DAA-6AF3-43AB-8588-CEC1D06C72B9}</a:tableStyleId>
              </a:tblPr>
              <a:tblGrid>
                <a:gridCol w="1097280">
                  <a:extLst>
                    <a:ext uri="{9D8B030D-6E8A-4147-A177-3AD203B41FA5}">
                      <a16:colId xmlns:a16="http://schemas.microsoft.com/office/drawing/2014/main" val="20000"/>
                    </a:ext>
                  </a:extLst>
                </a:gridCol>
                <a:gridCol w="777240">
                  <a:extLst>
                    <a:ext uri="{9D8B030D-6E8A-4147-A177-3AD203B41FA5}">
                      <a16:colId xmlns:a16="http://schemas.microsoft.com/office/drawing/2014/main" val="20001"/>
                    </a:ext>
                  </a:extLst>
                </a:gridCol>
                <a:gridCol w="777240">
                  <a:extLst>
                    <a:ext uri="{9D8B030D-6E8A-4147-A177-3AD203B41FA5}">
                      <a16:colId xmlns:a16="http://schemas.microsoft.com/office/drawing/2014/main" val="20002"/>
                    </a:ext>
                  </a:extLst>
                </a:gridCol>
                <a:gridCol w="457200">
                  <a:extLst>
                    <a:ext uri="{9D8B030D-6E8A-4147-A177-3AD203B41FA5}">
                      <a16:colId xmlns:a16="http://schemas.microsoft.com/office/drawing/2014/main" val="20003"/>
                    </a:ext>
                  </a:extLst>
                </a:gridCol>
                <a:gridCol w="777240">
                  <a:extLst>
                    <a:ext uri="{9D8B030D-6E8A-4147-A177-3AD203B41FA5}">
                      <a16:colId xmlns:a16="http://schemas.microsoft.com/office/drawing/2014/main" val="20004"/>
                    </a:ext>
                  </a:extLst>
                </a:gridCol>
                <a:gridCol w="777240">
                  <a:extLst>
                    <a:ext uri="{9D8B030D-6E8A-4147-A177-3AD203B41FA5}">
                      <a16:colId xmlns:a16="http://schemas.microsoft.com/office/drawing/2014/main" val="20005"/>
                    </a:ext>
                  </a:extLst>
                </a:gridCol>
              </a:tblGrid>
              <a:tr h="182880">
                <a:tc>
                  <a:txBody>
                    <a:bodyPr/>
                    <a:lstStyle/>
                    <a:p>
                      <a:pPr marL="0" algn="ctr" defTabSz="914400" rtl="0" eaLnBrk="1" fontAlgn="ctr" latinLnBrk="0" hangingPunct="1"/>
                      <a:r>
                        <a:rPr lang="en-US" sz="800" b="1" i="0" u="none" strike="noStrike" kern="1200" dirty="0">
                          <a:solidFill>
                            <a:schemeClr val="bg1">
                              <a:lumMod val="65000"/>
                            </a:schemeClr>
                          </a:solidFill>
                          <a:latin typeface="Arial" pitchFamily="34" charset="0"/>
                          <a:ea typeface="+mn-ea"/>
                          <a:cs typeface="Arial" pitchFamily="34" charset="0"/>
                        </a:rPr>
                        <a:t>GAAP EPS</a:t>
                      </a:r>
                    </a:p>
                  </a:txBody>
                  <a:tcPr marL="45720" marR="45720" marT="27432" marB="27432" anchor="ctr">
                    <a:noFill/>
                  </a:tcPr>
                </a:tc>
                <a:tc>
                  <a:txBody>
                    <a:bodyPr/>
                    <a:lstStyle/>
                    <a:p>
                      <a:pPr algn="ctr" fontAlgn="b"/>
                      <a:r>
                        <a:rPr lang="en-US" sz="800" b="1" i="0" u="none" strike="noStrike" dirty="0">
                          <a:solidFill>
                            <a:schemeClr val="bg1">
                              <a:lumMod val="65000"/>
                            </a:schemeClr>
                          </a:solidFill>
                          <a:effectLst/>
                          <a:latin typeface="Arial" panose="020B0604020202020204" pitchFamily="34" charset="0"/>
                          <a:cs typeface="Arial" panose="020B0604020202020204" pitchFamily="34" charset="0"/>
                        </a:rPr>
                        <a:t>1.29</a:t>
                      </a:r>
                    </a:p>
                  </a:txBody>
                  <a:tcPr marL="0" marT="0" marB="0" anchor="ctr">
                    <a:noFill/>
                  </a:tcPr>
                </a:tc>
                <a:tc>
                  <a:txBody>
                    <a:bodyPr/>
                    <a:lstStyle/>
                    <a:p>
                      <a:pPr algn="ctr" fontAlgn="b"/>
                      <a:r>
                        <a:rPr lang="en-US" sz="800" b="1" i="0" u="none" strike="noStrike" dirty="0">
                          <a:solidFill>
                            <a:schemeClr val="bg1">
                              <a:lumMod val="65000"/>
                            </a:schemeClr>
                          </a:solidFill>
                          <a:effectLst/>
                          <a:latin typeface="Arial" panose="020B0604020202020204" pitchFamily="34" charset="0"/>
                          <a:cs typeface="Arial" panose="020B0604020202020204" pitchFamily="34" charset="0"/>
                        </a:rPr>
                        <a:t>1.08</a:t>
                      </a:r>
                    </a:p>
                  </a:txBody>
                  <a:tcPr marL="0" marR="0" marT="0" marB="0" anchor="ctr">
                    <a:noFill/>
                  </a:tcPr>
                </a:tc>
                <a:tc>
                  <a:txBody>
                    <a:bodyPr/>
                    <a:lstStyle/>
                    <a:p>
                      <a:pPr algn="ctr" fontAlgn="b"/>
                      <a:endParaRPr lang="en-US" sz="800" b="1" i="0" u="none" strike="noStrike" dirty="0">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noFill/>
                  </a:tcPr>
                </a:tc>
                <a:tc>
                  <a:txBody>
                    <a:bodyPr/>
                    <a:lstStyle/>
                    <a:p>
                      <a:pPr algn="ctr" fontAlgn="b"/>
                      <a:r>
                        <a:rPr lang="en-US" sz="800" b="1" i="0" u="none" strike="noStrike" dirty="0">
                          <a:solidFill>
                            <a:schemeClr val="bg1">
                              <a:lumMod val="65000"/>
                            </a:schemeClr>
                          </a:solidFill>
                          <a:effectLst/>
                          <a:latin typeface="Arial" panose="020B0604020202020204" pitchFamily="34" charset="0"/>
                          <a:cs typeface="Arial" panose="020B0604020202020204" pitchFamily="34" charset="0"/>
                        </a:rPr>
                        <a:t>2.42</a:t>
                      </a:r>
                    </a:p>
                  </a:txBody>
                  <a:tcPr marL="0" marR="0" marT="0" marB="0" anchor="ctr">
                    <a:noFill/>
                  </a:tcPr>
                </a:tc>
                <a:tc>
                  <a:txBody>
                    <a:bodyPr/>
                    <a:lstStyle/>
                    <a:p>
                      <a:pPr algn="ctr" fontAlgn="b"/>
                      <a:r>
                        <a:rPr lang="en-US" sz="800" b="1" i="0" u="none" strike="noStrike" dirty="0">
                          <a:solidFill>
                            <a:schemeClr val="bg1">
                              <a:lumMod val="65000"/>
                            </a:schemeClr>
                          </a:solidFill>
                          <a:effectLst/>
                          <a:latin typeface="Arial" panose="020B0604020202020204" pitchFamily="34" charset="0"/>
                          <a:cs typeface="Arial" panose="020B0604020202020204" pitchFamily="34" charset="0"/>
                        </a:rPr>
                        <a:t>2.22</a:t>
                      </a:r>
                    </a:p>
                  </a:txBody>
                  <a:tcPr marL="0" marR="0" marT="0" marB="0" anchor="ctr">
                    <a:noFill/>
                  </a:tcPr>
                </a:tc>
                <a:extLst>
                  <a:ext uri="{0D108BD9-81ED-4DB2-BD59-A6C34878D82A}">
                    <a16:rowId xmlns:a16="http://schemas.microsoft.com/office/drawing/2014/main" val="3937938400"/>
                  </a:ext>
                </a:extLst>
              </a:tr>
            </a:tbl>
          </a:graphicData>
        </a:graphic>
      </p:graphicFrame>
      <p:sp>
        <p:nvSpPr>
          <p:cNvPr id="83" name="TextBox 82"/>
          <p:cNvSpPr txBox="1"/>
          <p:nvPr/>
        </p:nvSpPr>
        <p:spPr>
          <a:xfrm>
            <a:off x="424145" y="5138629"/>
            <a:ext cx="1198816" cy="338554"/>
          </a:xfrm>
          <a:prstGeom prst="rect">
            <a:avLst/>
          </a:prstGeom>
          <a:noFill/>
        </p:spPr>
        <p:txBody>
          <a:bodyPr wrap="square" rtlCol="0">
            <a:spAutoFit/>
          </a:bodyPr>
          <a:lstStyle/>
          <a:p>
            <a:pPr algn="r"/>
            <a:r>
              <a:rPr lang="en-US" sz="800" b="1" dirty="0"/>
              <a:t>Non-GAAP Adjusted  EPS*</a:t>
            </a:r>
          </a:p>
        </p:txBody>
      </p:sp>
      <p:sp>
        <p:nvSpPr>
          <p:cNvPr id="86" name="TextBox 85"/>
          <p:cNvSpPr txBox="1"/>
          <p:nvPr/>
        </p:nvSpPr>
        <p:spPr>
          <a:xfrm>
            <a:off x="371654" y="1554125"/>
            <a:ext cx="1251307" cy="215444"/>
          </a:xfrm>
          <a:prstGeom prst="rect">
            <a:avLst/>
          </a:prstGeom>
          <a:noFill/>
        </p:spPr>
        <p:txBody>
          <a:bodyPr wrap="square" rtlCol="0">
            <a:spAutoFit/>
          </a:bodyPr>
          <a:lstStyle/>
          <a:p>
            <a:pPr algn="r"/>
            <a:r>
              <a:rPr lang="en-US" sz="800" b="1" dirty="0"/>
              <a:t>Total Revenue</a:t>
            </a:r>
          </a:p>
        </p:txBody>
      </p:sp>
      <p:sp>
        <p:nvSpPr>
          <p:cNvPr id="91" name="TextBox 90"/>
          <p:cNvSpPr txBox="1"/>
          <p:nvPr/>
        </p:nvSpPr>
        <p:spPr>
          <a:xfrm>
            <a:off x="527915" y="2206511"/>
            <a:ext cx="1095046" cy="338554"/>
          </a:xfrm>
          <a:prstGeom prst="rect">
            <a:avLst/>
          </a:prstGeom>
          <a:noFill/>
        </p:spPr>
        <p:txBody>
          <a:bodyPr wrap="square" rtlCol="0">
            <a:spAutoFit/>
          </a:bodyPr>
          <a:lstStyle/>
          <a:p>
            <a:pPr algn="r"/>
            <a:r>
              <a:rPr lang="en-US" sz="800" b="1" dirty="0"/>
              <a:t>Pre-tax Income margin</a:t>
            </a:r>
          </a:p>
        </p:txBody>
      </p:sp>
      <p:graphicFrame>
        <p:nvGraphicFramePr>
          <p:cNvPr id="38" name="Chart 37"/>
          <p:cNvGraphicFramePr/>
          <p:nvPr>
            <p:extLst/>
          </p:nvPr>
        </p:nvGraphicFramePr>
        <p:xfrm>
          <a:off x="7320412" y="1428911"/>
          <a:ext cx="2130574" cy="1992321"/>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40" name="Chart 39"/>
          <p:cNvGraphicFramePr/>
          <p:nvPr>
            <p:extLst/>
          </p:nvPr>
        </p:nvGraphicFramePr>
        <p:xfrm>
          <a:off x="9360406" y="4540899"/>
          <a:ext cx="2130574" cy="1992321"/>
        </p:xfrm>
        <a:graphic>
          <a:graphicData uri="http://schemas.openxmlformats.org/drawingml/2006/chart">
            <c:chart xmlns:c="http://schemas.openxmlformats.org/drawingml/2006/chart" xmlns:r="http://schemas.openxmlformats.org/officeDocument/2006/relationships" r:id="rId9"/>
          </a:graphicData>
        </a:graphic>
      </p:graphicFrame>
      <p:sp>
        <p:nvSpPr>
          <p:cNvPr id="94" name="TextBox 93"/>
          <p:cNvSpPr txBox="1"/>
          <p:nvPr/>
        </p:nvSpPr>
        <p:spPr>
          <a:xfrm>
            <a:off x="6174799" y="1666633"/>
            <a:ext cx="1472490" cy="215444"/>
          </a:xfrm>
          <a:prstGeom prst="rect">
            <a:avLst/>
          </a:prstGeom>
          <a:noFill/>
        </p:spPr>
        <p:txBody>
          <a:bodyPr wrap="square" rtlCol="0">
            <a:spAutoFit/>
          </a:bodyPr>
          <a:lstStyle/>
          <a:p>
            <a:pPr algn="r"/>
            <a:r>
              <a:rPr lang="en-US" sz="800" b="1" dirty="0"/>
              <a:t>Return on Average Equity</a:t>
            </a:r>
          </a:p>
        </p:txBody>
      </p:sp>
      <p:sp>
        <p:nvSpPr>
          <p:cNvPr id="77" name="Oval 76"/>
          <p:cNvSpPr/>
          <p:nvPr/>
        </p:nvSpPr>
        <p:spPr>
          <a:xfrm>
            <a:off x="10598893" y="4826418"/>
            <a:ext cx="478304" cy="200037"/>
          </a:xfrm>
          <a:prstGeom prst="ellipse">
            <a:avLst/>
          </a:pr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tx1"/>
                </a:solidFill>
              </a:rPr>
              <a:t>+15.0%</a:t>
            </a:r>
          </a:p>
        </p:txBody>
      </p:sp>
      <p:graphicFrame>
        <p:nvGraphicFramePr>
          <p:cNvPr id="36" name="Table 35">
            <a:extLst>
              <a:ext uri="{FF2B5EF4-FFF2-40B4-BE49-F238E27FC236}">
                <a16:creationId xmlns:a16="http://schemas.microsoft.com/office/drawing/2014/main" id="{779BE151-237D-4356-AF93-33B9EC399768}"/>
              </a:ext>
            </a:extLst>
          </p:cNvPr>
          <p:cNvGraphicFramePr>
            <a:graphicFrameLocks noGrp="1"/>
          </p:cNvGraphicFramePr>
          <p:nvPr>
            <p:extLst/>
          </p:nvPr>
        </p:nvGraphicFramePr>
        <p:xfrm>
          <a:off x="91620" y="3185848"/>
          <a:ext cx="5120640" cy="353568"/>
        </p:xfrm>
        <a:graphic>
          <a:graphicData uri="http://schemas.openxmlformats.org/drawingml/2006/table">
            <a:tbl>
              <a:tblPr firstCol="1" bandRow="1">
                <a:tableStyleId>{073A0DAA-6AF3-43AB-8588-CEC1D06C72B9}</a:tableStyleId>
              </a:tblPr>
              <a:tblGrid>
                <a:gridCol w="1554480">
                  <a:extLst>
                    <a:ext uri="{9D8B030D-6E8A-4147-A177-3AD203B41FA5}">
                      <a16:colId xmlns:a16="http://schemas.microsoft.com/office/drawing/2014/main" val="20000"/>
                    </a:ext>
                  </a:extLst>
                </a:gridCol>
                <a:gridCol w="777240">
                  <a:extLst>
                    <a:ext uri="{9D8B030D-6E8A-4147-A177-3AD203B41FA5}">
                      <a16:colId xmlns:a16="http://schemas.microsoft.com/office/drawing/2014/main" val="20001"/>
                    </a:ext>
                  </a:extLst>
                </a:gridCol>
                <a:gridCol w="777240">
                  <a:extLst>
                    <a:ext uri="{9D8B030D-6E8A-4147-A177-3AD203B41FA5}">
                      <a16:colId xmlns:a16="http://schemas.microsoft.com/office/drawing/2014/main" val="20002"/>
                    </a:ext>
                  </a:extLst>
                </a:gridCol>
                <a:gridCol w="457200">
                  <a:extLst>
                    <a:ext uri="{9D8B030D-6E8A-4147-A177-3AD203B41FA5}">
                      <a16:colId xmlns:a16="http://schemas.microsoft.com/office/drawing/2014/main" val="20003"/>
                    </a:ext>
                  </a:extLst>
                </a:gridCol>
                <a:gridCol w="777240">
                  <a:extLst>
                    <a:ext uri="{9D8B030D-6E8A-4147-A177-3AD203B41FA5}">
                      <a16:colId xmlns:a16="http://schemas.microsoft.com/office/drawing/2014/main" val="20004"/>
                    </a:ext>
                  </a:extLst>
                </a:gridCol>
                <a:gridCol w="777240">
                  <a:extLst>
                    <a:ext uri="{9D8B030D-6E8A-4147-A177-3AD203B41FA5}">
                      <a16:colId xmlns:a16="http://schemas.microsoft.com/office/drawing/2014/main" val="20005"/>
                    </a:ext>
                  </a:extLst>
                </a:gridCol>
              </a:tblGrid>
              <a:tr h="91440">
                <a:tc>
                  <a:txBody>
                    <a:bodyPr/>
                    <a:lstStyle/>
                    <a:p>
                      <a:pPr marL="0" algn="l" defTabSz="914400" rtl="0" eaLnBrk="1" fontAlgn="ctr" latinLnBrk="0" hangingPunct="1"/>
                      <a:r>
                        <a:rPr lang="en-US" sz="800" b="1" i="0" u="none" strike="noStrike" kern="1200" dirty="0">
                          <a:solidFill>
                            <a:schemeClr val="bg1"/>
                          </a:solidFill>
                          <a:latin typeface="Arial" pitchFamily="34" charset="0"/>
                          <a:ea typeface="+mn-ea"/>
                          <a:cs typeface="Arial" pitchFamily="34" charset="0"/>
                        </a:rPr>
                        <a:t>Income before income tax</a:t>
                      </a:r>
                    </a:p>
                  </a:txBody>
                  <a:tcPr marL="45720" marR="45720" marT="27432" marB="27432" anchor="ctr">
                    <a:solidFill>
                      <a:schemeClr val="tx1">
                        <a:lumMod val="75000"/>
                        <a:lumOff val="25000"/>
                      </a:schemeClr>
                    </a:solidFill>
                  </a:tcPr>
                </a:tc>
                <a:tc>
                  <a:txBody>
                    <a:bodyPr/>
                    <a:lstStyle/>
                    <a:p>
                      <a:pPr algn="ctr" fontAlgn="b"/>
                      <a:r>
                        <a:rPr lang="en-US" sz="900" b="0" i="0" u="none" strike="noStrike" dirty="0">
                          <a:solidFill>
                            <a:srgbClr val="000000"/>
                          </a:solidFill>
                          <a:effectLst/>
                          <a:latin typeface="Arial" panose="020B0604020202020204" pitchFamily="34" charset="0"/>
                          <a:cs typeface="Arial" panose="020B0604020202020204" pitchFamily="34" charset="0"/>
                        </a:rPr>
                        <a:t>61.2</a:t>
                      </a:r>
                    </a:p>
                  </a:txBody>
                  <a:tcPr marL="0" marT="0" marB="0" anchor="ctr">
                    <a:solidFill>
                      <a:srgbClr val="EAEAEA"/>
                    </a:solidFill>
                  </a:tcPr>
                </a:tc>
                <a:tc>
                  <a:txBody>
                    <a:bodyPr/>
                    <a:lstStyle/>
                    <a:p>
                      <a:pPr algn="ctr" fontAlgn="b"/>
                      <a:r>
                        <a:rPr lang="en-US" sz="900" b="0" i="0" u="none" strike="noStrike" dirty="0">
                          <a:solidFill>
                            <a:srgbClr val="000000"/>
                          </a:solidFill>
                          <a:effectLst/>
                          <a:latin typeface="Arial" panose="020B0604020202020204" pitchFamily="34" charset="0"/>
                          <a:cs typeface="Arial" panose="020B0604020202020204" pitchFamily="34" charset="0"/>
                        </a:rPr>
                        <a:t>50.9</a:t>
                      </a:r>
                    </a:p>
                  </a:txBody>
                  <a:tcPr marL="0" marR="0" marT="0" marB="0" anchor="ctr">
                    <a:solidFill>
                      <a:srgbClr val="EAEAEA"/>
                    </a:solidFill>
                  </a:tcPr>
                </a:tc>
                <a:tc>
                  <a:txBody>
                    <a:bodyPr/>
                    <a:lstStyle/>
                    <a:p>
                      <a:pPr algn="ctr"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ctr" fontAlgn="b"/>
                      <a:r>
                        <a:rPr lang="en-US" sz="900" b="0" i="0" u="none" strike="noStrike" dirty="0">
                          <a:solidFill>
                            <a:srgbClr val="000000"/>
                          </a:solidFill>
                          <a:effectLst/>
                          <a:latin typeface="Arial" panose="020B0604020202020204" pitchFamily="34" charset="0"/>
                          <a:cs typeface="Arial" panose="020B0604020202020204" pitchFamily="34" charset="0"/>
                        </a:rPr>
                        <a:t>112.9</a:t>
                      </a:r>
                    </a:p>
                  </a:txBody>
                  <a:tcPr marL="0" marR="0" marT="0" marB="0" anchor="ctr">
                    <a:solidFill>
                      <a:srgbClr val="EAEAEA"/>
                    </a:solidFill>
                  </a:tcPr>
                </a:tc>
                <a:tc>
                  <a:txBody>
                    <a:bodyPr/>
                    <a:lstStyle/>
                    <a:p>
                      <a:pPr algn="ctr" fontAlgn="b"/>
                      <a:r>
                        <a:rPr lang="en-US" sz="900" b="0" i="0" u="none" strike="noStrike" dirty="0">
                          <a:solidFill>
                            <a:srgbClr val="000000"/>
                          </a:solidFill>
                          <a:effectLst/>
                          <a:latin typeface="Arial" panose="020B0604020202020204" pitchFamily="34" charset="0"/>
                          <a:cs typeface="Arial" panose="020B0604020202020204" pitchFamily="34" charset="0"/>
                        </a:rPr>
                        <a:t>104.7</a:t>
                      </a:r>
                    </a:p>
                  </a:txBody>
                  <a:tcPr marL="0" marR="0" marT="0" marB="0" anchor="ctr">
                    <a:solidFill>
                      <a:srgbClr val="EAEAEA"/>
                    </a:solidFill>
                  </a:tcPr>
                </a:tc>
                <a:extLst>
                  <a:ext uri="{0D108BD9-81ED-4DB2-BD59-A6C34878D82A}">
                    <a16:rowId xmlns:a16="http://schemas.microsoft.com/office/drawing/2014/main" val="3585946048"/>
                  </a:ext>
                </a:extLst>
              </a:tr>
              <a:tr h="91440">
                <a:tc>
                  <a:txBody>
                    <a:bodyPr/>
                    <a:lstStyle/>
                    <a:p>
                      <a:pPr marL="0" algn="l" defTabSz="914400" rtl="0" eaLnBrk="1" fontAlgn="ctr" latinLnBrk="0" hangingPunct="1"/>
                      <a:r>
                        <a:rPr lang="en-US" sz="800" b="1" i="0" u="none" strike="noStrike" kern="1200" dirty="0">
                          <a:solidFill>
                            <a:schemeClr val="bg1"/>
                          </a:solidFill>
                          <a:latin typeface="Arial" pitchFamily="34" charset="0"/>
                          <a:ea typeface="+mn-ea"/>
                          <a:cs typeface="Arial" pitchFamily="34" charset="0"/>
                        </a:rPr>
                        <a:t>Adjusted operating</a:t>
                      </a:r>
                      <a:r>
                        <a:rPr lang="en-US" sz="800" b="1" i="0" u="none" strike="noStrike" kern="1200" baseline="0" dirty="0">
                          <a:solidFill>
                            <a:schemeClr val="bg1"/>
                          </a:solidFill>
                          <a:latin typeface="Arial" pitchFamily="34" charset="0"/>
                          <a:ea typeface="+mn-ea"/>
                          <a:cs typeface="Arial" pitchFamily="34" charset="0"/>
                        </a:rPr>
                        <a:t> income*</a:t>
                      </a:r>
                      <a:endParaRPr lang="en-US" sz="800" b="1" i="0" u="none" strike="noStrike" kern="1200" dirty="0">
                        <a:solidFill>
                          <a:schemeClr val="bg1"/>
                        </a:solidFill>
                        <a:latin typeface="Arial" pitchFamily="34" charset="0"/>
                        <a:ea typeface="+mn-ea"/>
                        <a:cs typeface="Arial" pitchFamily="34" charset="0"/>
                      </a:endParaRPr>
                    </a:p>
                  </a:txBody>
                  <a:tcPr marL="45720" marR="45720" marT="27432" marB="27432" anchor="ctr">
                    <a:solidFill>
                      <a:schemeClr val="tx1">
                        <a:lumMod val="75000"/>
                        <a:lumOff val="25000"/>
                      </a:schemeClr>
                    </a:solidFill>
                  </a:tcPr>
                </a:tc>
                <a:tc>
                  <a:txBody>
                    <a:bodyPr/>
                    <a:lstStyle/>
                    <a:p>
                      <a:pPr algn="ctr" fontAlgn="b"/>
                      <a:r>
                        <a:rPr lang="en-US" sz="900" b="0" i="0" u="none" strike="noStrike" dirty="0">
                          <a:solidFill>
                            <a:srgbClr val="000000"/>
                          </a:solidFill>
                          <a:effectLst/>
                          <a:latin typeface="Arial" panose="020B0604020202020204" pitchFamily="34" charset="0"/>
                          <a:cs typeface="Arial" panose="020B0604020202020204" pitchFamily="34" charset="0"/>
                        </a:rPr>
                        <a:t>63.2</a:t>
                      </a:r>
                    </a:p>
                  </a:txBody>
                  <a:tcPr marL="0" marT="0" marB="0" anchor="ctr">
                    <a:solidFill>
                      <a:schemeClr val="bg1">
                        <a:lumMod val="75000"/>
                      </a:schemeClr>
                    </a:solidFill>
                  </a:tcPr>
                </a:tc>
                <a:tc>
                  <a:txBody>
                    <a:bodyPr/>
                    <a:lstStyle/>
                    <a:p>
                      <a:pPr algn="ctr" fontAlgn="b"/>
                      <a:r>
                        <a:rPr lang="en-US" sz="900" b="0" i="0" u="none" strike="noStrike" dirty="0">
                          <a:solidFill>
                            <a:srgbClr val="000000"/>
                          </a:solidFill>
                          <a:effectLst/>
                          <a:latin typeface="Arial" panose="020B0604020202020204" pitchFamily="34" charset="0"/>
                          <a:cs typeface="Arial" panose="020B0604020202020204" pitchFamily="34" charset="0"/>
                        </a:rPr>
                        <a:t>49.7</a:t>
                      </a:r>
                    </a:p>
                  </a:txBody>
                  <a:tcPr marL="0" marR="0" marT="0" marB="0" anchor="ctr">
                    <a:solidFill>
                      <a:schemeClr val="bg1">
                        <a:lumMod val="75000"/>
                      </a:schemeClr>
                    </a:solidFill>
                  </a:tcPr>
                </a:tc>
                <a:tc>
                  <a:txBody>
                    <a:bodyPr/>
                    <a:lstStyle/>
                    <a:p>
                      <a:pPr algn="ctr"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solidFill>
                      <a:schemeClr val="bg1"/>
                    </a:solidFill>
                  </a:tcPr>
                </a:tc>
                <a:tc>
                  <a:txBody>
                    <a:bodyPr/>
                    <a:lstStyle/>
                    <a:p>
                      <a:pPr algn="ctr" fontAlgn="b"/>
                      <a:r>
                        <a:rPr lang="en-US" sz="900" b="0" i="0" u="none" strike="noStrike" dirty="0">
                          <a:solidFill>
                            <a:srgbClr val="000000"/>
                          </a:solidFill>
                          <a:effectLst/>
                          <a:latin typeface="Arial" panose="020B0604020202020204" pitchFamily="34" charset="0"/>
                          <a:cs typeface="Arial" panose="020B0604020202020204" pitchFamily="34" charset="0"/>
                        </a:rPr>
                        <a:t>122.7</a:t>
                      </a:r>
                    </a:p>
                  </a:txBody>
                  <a:tcPr marL="0" marR="0" marT="0" marB="0" anchor="ctr">
                    <a:solidFill>
                      <a:schemeClr val="bg1">
                        <a:lumMod val="75000"/>
                      </a:schemeClr>
                    </a:solidFill>
                  </a:tcPr>
                </a:tc>
                <a:tc>
                  <a:txBody>
                    <a:bodyPr/>
                    <a:lstStyle/>
                    <a:p>
                      <a:pPr algn="ctr" fontAlgn="b"/>
                      <a:r>
                        <a:rPr lang="en-US" sz="900" b="0" i="0" u="none" strike="noStrike" dirty="0">
                          <a:solidFill>
                            <a:srgbClr val="000000"/>
                          </a:solidFill>
                          <a:effectLst/>
                          <a:latin typeface="Arial" panose="020B0604020202020204" pitchFamily="34" charset="0"/>
                          <a:cs typeface="Arial" panose="020B0604020202020204" pitchFamily="34" charset="0"/>
                        </a:rPr>
                        <a:t>97.0</a:t>
                      </a:r>
                    </a:p>
                  </a:txBody>
                  <a:tcPr marL="0" marR="0" marT="0" marB="0" anchor="ctr">
                    <a:solidFill>
                      <a:schemeClr val="bg1">
                        <a:lumMod val="75000"/>
                      </a:schemeClr>
                    </a:solidFill>
                  </a:tcPr>
                </a:tc>
                <a:extLst>
                  <a:ext uri="{0D108BD9-81ED-4DB2-BD59-A6C34878D82A}">
                    <a16:rowId xmlns:a16="http://schemas.microsoft.com/office/drawing/2014/main" val="3937938400"/>
                  </a:ext>
                </a:extLst>
              </a:tr>
            </a:tbl>
          </a:graphicData>
        </a:graphic>
      </p:graphicFrame>
      <p:sp>
        <p:nvSpPr>
          <p:cNvPr id="37" name="Oval 36"/>
          <p:cNvSpPr/>
          <p:nvPr/>
        </p:nvSpPr>
        <p:spPr>
          <a:xfrm>
            <a:off x="10577224" y="1792490"/>
            <a:ext cx="475488" cy="201168"/>
          </a:xfrm>
          <a:prstGeom prst="ellipse">
            <a:avLst/>
          </a:pr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tx1"/>
                </a:solidFill>
              </a:rPr>
              <a:t>(7.4)pts</a:t>
            </a:r>
          </a:p>
        </p:txBody>
      </p:sp>
      <p:sp>
        <p:nvSpPr>
          <p:cNvPr id="45" name="Oval 44"/>
          <p:cNvSpPr/>
          <p:nvPr/>
        </p:nvSpPr>
        <p:spPr>
          <a:xfrm>
            <a:off x="2538595" y="5423755"/>
            <a:ext cx="478304" cy="200037"/>
          </a:xfrm>
          <a:prstGeom prst="ellipse">
            <a:avLst/>
          </a:prstGeom>
          <a:solidFill>
            <a:schemeClr val="bg1"/>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tx1"/>
                </a:solidFill>
              </a:rPr>
              <a:t>(21.1)%</a:t>
            </a:r>
          </a:p>
        </p:txBody>
      </p:sp>
      <p:sp>
        <p:nvSpPr>
          <p:cNvPr id="46" name="TextBox 45"/>
          <p:cNvSpPr txBox="1"/>
          <p:nvPr/>
        </p:nvSpPr>
        <p:spPr>
          <a:xfrm>
            <a:off x="238841" y="6438865"/>
            <a:ext cx="11013207" cy="461665"/>
          </a:xfrm>
          <a:prstGeom prst="rect">
            <a:avLst/>
          </a:prstGeom>
          <a:noFill/>
        </p:spPr>
        <p:txBody>
          <a:bodyPr wrap="square" rtlCol="0">
            <a:spAutoFit/>
          </a:bodyPr>
          <a:lstStyle/>
          <a:p>
            <a:r>
              <a:rPr lang="en-US" sz="800" dirty="0"/>
              <a:t>*Reconciliations of such non-GAAP financial measures in this presentation to the most comparable GAAP financial measures can be found in the Company’s earnings release for the second quarter of 2019, filed with the SEC as an exhibit to a Current Report on Form 8-K on July 31, 2019, and also available on the Company’s website at https://UniversalInsuranceHoldings.com under “Investors” with the subheading of “Earnings Releases.”</a:t>
            </a:r>
          </a:p>
          <a:p>
            <a:r>
              <a:rPr lang="en-US" sz="800" dirty="0"/>
              <a:t>**Excludes preferred stock</a:t>
            </a:r>
          </a:p>
        </p:txBody>
      </p:sp>
      <p:sp>
        <p:nvSpPr>
          <p:cNvPr id="47" name="TextBox 46"/>
          <p:cNvSpPr txBox="1"/>
          <p:nvPr/>
        </p:nvSpPr>
        <p:spPr>
          <a:xfrm>
            <a:off x="1200083" y="877253"/>
            <a:ext cx="3982161" cy="338554"/>
          </a:xfrm>
          <a:prstGeom prst="rect">
            <a:avLst/>
          </a:prstGeom>
          <a:noFill/>
        </p:spPr>
        <p:txBody>
          <a:bodyPr wrap="square" rtlCol="0">
            <a:spAutoFit/>
          </a:bodyPr>
          <a:lstStyle/>
          <a:p>
            <a:pPr algn="ctr"/>
            <a:r>
              <a:rPr lang="en-US" sz="800" dirty="0">
                <a:solidFill>
                  <a:schemeClr val="tx1">
                    <a:lumMod val="75000"/>
                    <a:lumOff val="25000"/>
                  </a:schemeClr>
                </a:solidFill>
              </a:rPr>
              <a:t>Premium volume, pricing, and investment portfolio driving growth, partially offset by realized losses related to underperforming equity securities</a:t>
            </a:r>
          </a:p>
        </p:txBody>
      </p:sp>
      <p:sp>
        <p:nvSpPr>
          <p:cNvPr id="50" name="TextBox 49"/>
          <p:cNvSpPr txBox="1"/>
          <p:nvPr/>
        </p:nvSpPr>
        <p:spPr>
          <a:xfrm>
            <a:off x="1096656" y="4027758"/>
            <a:ext cx="4794756" cy="338554"/>
          </a:xfrm>
          <a:prstGeom prst="rect">
            <a:avLst/>
          </a:prstGeom>
          <a:noFill/>
        </p:spPr>
        <p:txBody>
          <a:bodyPr wrap="square" rtlCol="0">
            <a:spAutoFit/>
          </a:bodyPr>
          <a:lstStyle/>
          <a:p>
            <a:pPr algn="ctr"/>
            <a:r>
              <a:rPr lang="en-US" sz="800" dirty="0">
                <a:solidFill>
                  <a:schemeClr val="tx1">
                    <a:lumMod val="75000"/>
                    <a:lumOff val="25000"/>
                  </a:schemeClr>
                </a:solidFill>
                <a:ea typeface="Calibri" panose="020F0502020204030204" pitchFamily="34" charset="0"/>
              </a:rPr>
              <a:t>Geographically diversified growth, increased estimated losses, a reduced benefit from our claims adjusting business, non-recurring acquisition cost benefit in 2Q18, and higher effective tax rate</a:t>
            </a:r>
            <a:endParaRPr lang="en-US" sz="800" dirty="0">
              <a:solidFill>
                <a:schemeClr val="tx1">
                  <a:lumMod val="75000"/>
                  <a:lumOff val="25000"/>
                </a:schemeClr>
              </a:solidFill>
            </a:endParaRPr>
          </a:p>
        </p:txBody>
      </p:sp>
      <p:sp>
        <p:nvSpPr>
          <p:cNvPr id="49" name="Oval 48"/>
          <p:cNvSpPr/>
          <p:nvPr/>
        </p:nvSpPr>
        <p:spPr>
          <a:xfrm>
            <a:off x="8572327" y="2163170"/>
            <a:ext cx="529727" cy="204090"/>
          </a:xfrm>
          <a:prstGeom prst="ellipse">
            <a:avLst/>
          </a:pr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tx1"/>
                </a:solidFill>
              </a:rPr>
              <a:t>(10.9)pts</a:t>
            </a:r>
          </a:p>
        </p:txBody>
      </p:sp>
      <p:sp>
        <p:nvSpPr>
          <p:cNvPr id="48" name="Title 1"/>
          <p:cNvSpPr txBox="1">
            <a:spLocks/>
          </p:cNvSpPr>
          <p:nvPr/>
        </p:nvSpPr>
        <p:spPr>
          <a:xfrm>
            <a:off x="123825" y="78105"/>
            <a:ext cx="11865769" cy="835237"/>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2600" kern="1200">
                <a:solidFill>
                  <a:srgbClr val="083708"/>
                </a:solidFill>
                <a:latin typeface="Arial" panose="020B0604020202020204" pitchFamily="34" charset="0"/>
                <a:ea typeface="+mj-ea"/>
                <a:cs typeface="Arial" panose="020B0604020202020204" pitchFamily="34" charset="0"/>
              </a:defRPr>
            </a:lvl1pPr>
          </a:lstStyle>
          <a:p>
            <a:r>
              <a:rPr lang="en-US" dirty="0"/>
              <a:t>Universal Insurance Holdings (UVE): 2Q19 &amp; 1H19 Results</a:t>
            </a:r>
          </a:p>
        </p:txBody>
      </p:sp>
    </p:spTree>
    <p:extLst>
      <p:ext uri="{BB962C8B-B14F-4D97-AF65-F5344CB8AC3E}">
        <p14:creationId xmlns:p14="http://schemas.microsoft.com/office/powerpoint/2010/main" val="204811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rrow: Quad 2"/>
          <p:cNvSpPr/>
          <p:nvPr/>
        </p:nvSpPr>
        <p:spPr>
          <a:xfrm>
            <a:off x="2943499" y="1007049"/>
            <a:ext cx="5957630" cy="5418667"/>
          </a:xfrm>
          <a:prstGeom prst="quadArrow">
            <a:avLst>
              <a:gd name="adj1" fmla="val 2000"/>
              <a:gd name="adj2" fmla="val 4000"/>
              <a:gd name="adj3" fmla="val 5000"/>
            </a:avLst>
          </a:prstGeom>
          <a:solidFill>
            <a:srgbClr val="AAE022"/>
          </a:solidFill>
          <a:ln w="19050" cap="flat" cmpd="sng" algn="ctr">
            <a:solidFill>
              <a:prstClr val="white"/>
            </a:solidFill>
            <a:prstDash val="solid"/>
            <a:miter lim="800000"/>
            <a:headEnd/>
            <a:tailEnd/>
          </a:ln>
          <a:effectLst>
            <a:outerShdw blurRad="50800" dist="38100" dir="2700000" algn="tl" rotWithShape="0">
              <a:prstClr val="black">
                <a:alpha val="40000"/>
              </a:prstClr>
            </a:outerShdw>
          </a:effectLst>
        </p:spPr>
        <p:style>
          <a:lnRef idx="0">
            <a:scrgbClr r="0" g="0" b="0"/>
          </a:lnRef>
          <a:fillRef idx="1">
            <a:scrgbClr r="0" g="0" b="0"/>
          </a:fillRef>
          <a:effectRef idx="0">
            <a:scrgbClr r="0" g="0" b="0"/>
          </a:effectRef>
          <a:fontRef idx="minor">
            <a:schemeClr val="dk1">
              <a:hueOff val="0"/>
              <a:satOff val="0"/>
              <a:lumOff val="0"/>
              <a:alphaOff val="0"/>
            </a:schemeClr>
          </a:fontRef>
        </p:style>
      </p:sp>
      <p:grpSp>
        <p:nvGrpSpPr>
          <p:cNvPr id="4" name="Group 3"/>
          <p:cNvGrpSpPr/>
          <p:nvPr/>
        </p:nvGrpSpPr>
        <p:grpSpPr>
          <a:xfrm>
            <a:off x="3359329" y="1116879"/>
            <a:ext cx="2286005" cy="2377429"/>
            <a:chOff x="1647610" y="247232"/>
            <a:chExt cx="2286005" cy="2377429"/>
          </a:xfrm>
        </p:grpSpPr>
        <p:sp>
          <p:nvSpPr>
            <p:cNvPr id="5" name="Rectangle: Rounded Corners 4"/>
            <p:cNvSpPr/>
            <p:nvPr/>
          </p:nvSpPr>
          <p:spPr>
            <a:xfrm>
              <a:off x="1647610" y="247232"/>
              <a:ext cx="2286005" cy="2377429"/>
            </a:xfrm>
            <a:prstGeom prst="roundRect">
              <a:avLst/>
            </a:prstGeom>
            <a:solidFill>
              <a:srgbClr val="104C10"/>
            </a:solidFill>
            <a:ln w="19050">
              <a:solidFill>
                <a:schemeClr val="bg1"/>
              </a:solidFill>
              <a:miter lim="800000"/>
              <a:headEnd/>
              <a:tailEnd/>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lt1"/>
            </a:fontRef>
          </p:style>
        </p:sp>
        <p:sp>
          <p:nvSpPr>
            <p:cNvPr id="6" name="Rectangle: Rounded Corners 4"/>
            <p:cNvSpPr txBox="1"/>
            <p:nvPr/>
          </p:nvSpPr>
          <p:spPr>
            <a:xfrm>
              <a:off x="1759204" y="358826"/>
              <a:ext cx="2062817" cy="215424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0626" tIns="40626" rIns="40626" bIns="40626" numCol="1" spcCol="1270" anchor="ctr" anchorCtr="0">
              <a:noAutofit/>
            </a:bodyPr>
            <a:lstStyle/>
            <a:p>
              <a:pPr marL="0" lvl="0" indent="0" algn="ctr" defTabSz="812800" rtl="0" eaLnBrk="1" latinLnBrk="0" hangingPunct="1">
                <a:lnSpc>
                  <a:spcPct val="90000"/>
                </a:lnSpc>
                <a:spcBef>
                  <a:spcPct val="0"/>
                </a:spcBef>
                <a:spcAft>
                  <a:spcPct val="35000"/>
                </a:spcAft>
                <a:buNone/>
              </a:pPr>
              <a:r>
                <a:rPr lang="en-US" sz="2000" b="1" kern="1200" dirty="0">
                  <a:solidFill>
                    <a:schemeClr val="bg1"/>
                  </a:solidFill>
                  <a:latin typeface="Arial" panose="020B0604020202020204" pitchFamily="34" charset="0"/>
                  <a:ea typeface="+mn-ea"/>
                  <a:cs typeface="Arial" panose="020B0604020202020204" pitchFamily="34" charset="0"/>
                </a:rPr>
                <a:t>Communication</a:t>
              </a:r>
            </a:p>
          </p:txBody>
        </p:sp>
      </p:grpSp>
      <p:grpSp>
        <p:nvGrpSpPr>
          <p:cNvPr id="7" name="Group 6"/>
          <p:cNvGrpSpPr/>
          <p:nvPr/>
        </p:nvGrpSpPr>
        <p:grpSpPr>
          <a:xfrm>
            <a:off x="6233157" y="1116879"/>
            <a:ext cx="2286005" cy="2377429"/>
            <a:chOff x="4194383" y="247232"/>
            <a:chExt cx="2286005" cy="2377429"/>
          </a:xfrm>
        </p:grpSpPr>
        <p:sp>
          <p:nvSpPr>
            <p:cNvPr id="8" name="Rectangle: Rounded Corners 7"/>
            <p:cNvSpPr/>
            <p:nvPr/>
          </p:nvSpPr>
          <p:spPr>
            <a:xfrm>
              <a:off x="4194383" y="247232"/>
              <a:ext cx="2286005" cy="2377429"/>
            </a:xfrm>
            <a:prstGeom prst="roundRect">
              <a:avLst/>
            </a:prstGeom>
            <a:solidFill>
              <a:srgbClr val="104C10"/>
            </a:solidFill>
            <a:ln w="19050" cap="flat" cmpd="sng" algn="ctr">
              <a:solidFill>
                <a:prstClr val="white"/>
              </a:solidFill>
              <a:prstDash val="solid"/>
              <a:miter lim="800000"/>
              <a:headEnd/>
              <a:tailEnd/>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lt1"/>
            </a:fontRef>
          </p:style>
        </p:sp>
        <p:sp>
          <p:nvSpPr>
            <p:cNvPr id="9" name="Rectangle: Rounded Corners 4"/>
            <p:cNvSpPr txBox="1"/>
            <p:nvPr/>
          </p:nvSpPr>
          <p:spPr>
            <a:xfrm>
              <a:off x="4305977" y="358826"/>
              <a:ext cx="2062817" cy="215424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0626" tIns="40626" rIns="40626" bIns="40626" numCol="1" spcCol="1270" anchor="ctr" anchorCtr="0">
              <a:noAutofit/>
            </a:bodyPr>
            <a:lstStyle/>
            <a:p>
              <a:pPr marL="0" lvl="0" indent="0" algn="ctr" defTabSz="812800" rtl="0" eaLnBrk="1" latinLnBrk="0" hangingPunct="1">
                <a:lnSpc>
                  <a:spcPct val="90000"/>
                </a:lnSpc>
                <a:spcBef>
                  <a:spcPct val="0"/>
                </a:spcBef>
                <a:spcAft>
                  <a:spcPct val="35000"/>
                </a:spcAft>
                <a:buNone/>
              </a:pPr>
              <a:r>
                <a:rPr lang="en-US" sz="2000" b="1" kern="1200" dirty="0">
                  <a:solidFill>
                    <a:prstClr val="white"/>
                  </a:solidFill>
                  <a:latin typeface="Arial" panose="020B0604020202020204" pitchFamily="34" charset="0"/>
                  <a:ea typeface="+mn-ea"/>
                  <a:cs typeface="Arial" panose="020B0604020202020204" pitchFamily="34" charset="0"/>
                </a:rPr>
                <a:t>People</a:t>
              </a:r>
            </a:p>
          </p:txBody>
        </p:sp>
      </p:grpSp>
      <p:grpSp>
        <p:nvGrpSpPr>
          <p:cNvPr id="10" name="Group 9"/>
          <p:cNvGrpSpPr/>
          <p:nvPr/>
        </p:nvGrpSpPr>
        <p:grpSpPr>
          <a:xfrm>
            <a:off x="3359328" y="3894914"/>
            <a:ext cx="2286005" cy="2377429"/>
            <a:chOff x="1647610" y="2794005"/>
            <a:chExt cx="2286005" cy="2377429"/>
          </a:xfrm>
        </p:grpSpPr>
        <p:sp>
          <p:nvSpPr>
            <p:cNvPr id="11" name="Rectangle: Rounded Corners 10"/>
            <p:cNvSpPr/>
            <p:nvPr/>
          </p:nvSpPr>
          <p:spPr>
            <a:xfrm>
              <a:off x="1647610" y="2794005"/>
              <a:ext cx="2286005" cy="2377429"/>
            </a:xfrm>
            <a:prstGeom prst="roundRect">
              <a:avLst/>
            </a:prstGeom>
            <a:solidFill>
              <a:srgbClr val="104C10"/>
            </a:solidFill>
            <a:ln w="19050" cap="flat" cmpd="sng" algn="ctr">
              <a:solidFill>
                <a:prstClr val="white"/>
              </a:solidFill>
              <a:prstDash val="solid"/>
              <a:miter lim="800000"/>
              <a:headEnd/>
              <a:tailEnd/>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lt1"/>
            </a:fontRef>
          </p:style>
        </p:sp>
        <p:sp>
          <p:nvSpPr>
            <p:cNvPr id="12" name="Rectangle: Rounded Corners 4"/>
            <p:cNvSpPr txBox="1"/>
            <p:nvPr/>
          </p:nvSpPr>
          <p:spPr>
            <a:xfrm>
              <a:off x="1759204" y="2905599"/>
              <a:ext cx="2062817" cy="215424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0626" tIns="40626" rIns="40626" bIns="40626" numCol="1" spcCol="1270" anchor="ctr" anchorCtr="0">
              <a:noAutofit/>
            </a:bodyPr>
            <a:lstStyle/>
            <a:p>
              <a:pPr marL="0" lvl="0" indent="0" algn="ctr" defTabSz="812800" rtl="0" eaLnBrk="1" latinLnBrk="0" hangingPunct="1">
                <a:lnSpc>
                  <a:spcPct val="90000"/>
                </a:lnSpc>
                <a:spcBef>
                  <a:spcPct val="0"/>
                </a:spcBef>
                <a:spcAft>
                  <a:spcPct val="35000"/>
                </a:spcAft>
                <a:buNone/>
              </a:pPr>
              <a:r>
                <a:rPr lang="en-US" sz="2000" b="1" kern="1200" dirty="0">
                  <a:solidFill>
                    <a:prstClr val="white"/>
                  </a:solidFill>
                  <a:latin typeface="Arial" panose="020B0604020202020204" pitchFamily="34" charset="0"/>
                  <a:ea typeface="+mn-ea"/>
                  <a:cs typeface="Arial" panose="020B0604020202020204" pitchFamily="34" charset="0"/>
                </a:rPr>
                <a:t>Culture</a:t>
              </a:r>
            </a:p>
          </p:txBody>
        </p:sp>
      </p:grpSp>
      <p:grpSp>
        <p:nvGrpSpPr>
          <p:cNvPr id="13" name="Group 12"/>
          <p:cNvGrpSpPr/>
          <p:nvPr/>
        </p:nvGrpSpPr>
        <p:grpSpPr>
          <a:xfrm>
            <a:off x="6233157" y="3894914"/>
            <a:ext cx="2286005" cy="2377429"/>
            <a:chOff x="4194383" y="247232"/>
            <a:chExt cx="2286005" cy="2377429"/>
          </a:xfrm>
        </p:grpSpPr>
        <p:sp>
          <p:nvSpPr>
            <p:cNvPr id="14" name="Rectangle: Rounded Corners 13"/>
            <p:cNvSpPr/>
            <p:nvPr/>
          </p:nvSpPr>
          <p:spPr>
            <a:xfrm>
              <a:off x="4194383" y="247232"/>
              <a:ext cx="2286005" cy="2377429"/>
            </a:xfrm>
            <a:prstGeom prst="roundRect">
              <a:avLst/>
            </a:prstGeom>
            <a:solidFill>
              <a:srgbClr val="104C10"/>
            </a:solidFill>
            <a:ln w="19050" cap="flat" cmpd="sng" algn="ctr">
              <a:solidFill>
                <a:prstClr val="white"/>
              </a:solidFill>
              <a:prstDash val="solid"/>
              <a:miter lim="800000"/>
              <a:headEnd/>
              <a:tailEnd/>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lt1"/>
            </a:fontRef>
          </p:style>
        </p:sp>
        <p:sp>
          <p:nvSpPr>
            <p:cNvPr id="15" name="Rectangle: Rounded Corners 4"/>
            <p:cNvSpPr txBox="1"/>
            <p:nvPr/>
          </p:nvSpPr>
          <p:spPr>
            <a:xfrm>
              <a:off x="4305977" y="358826"/>
              <a:ext cx="2062817" cy="215424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0626" tIns="40626" rIns="40626" bIns="40626" numCol="1" spcCol="1270" anchor="ctr" anchorCtr="0">
              <a:noAutofit/>
            </a:bodyPr>
            <a:lstStyle/>
            <a:p>
              <a:pPr marL="0" lvl="0" indent="0" algn="ctr" defTabSz="812800" rtl="0" eaLnBrk="1" latinLnBrk="0" hangingPunct="1">
                <a:lnSpc>
                  <a:spcPct val="90000"/>
                </a:lnSpc>
                <a:spcBef>
                  <a:spcPct val="0"/>
                </a:spcBef>
                <a:spcAft>
                  <a:spcPct val="35000"/>
                </a:spcAft>
                <a:buNone/>
              </a:pPr>
              <a:r>
                <a:rPr lang="en-US" sz="2000" b="1" dirty="0">
                  <a:solidFill>
                    <a:prstClr val="white"/>
                  </a:solidFill>
                  <a:latin typeface="Arial" panose="020B0604020202020204" pitchFamily="34" charset="0"/>
                  <a:cs typeface="Arial" panose="020B0604020202020204" pitchFamily="34" charset="0"/>
                </a:rPr>
                <a:t>Coaching</a:t>
              </a:r>
              <a:endParaRPr lang="en-US" sz="2000" b="1" kern="1200" dirty="0">
                <a:solidFill>
                  <a:prstClr val="white"/>
                </a:solidFill>
                <a:latin typeface="Arial" panose="020B0604020202020204" pitchFamily="34" charset="0"/>
                <a:ea typeface="+mn-ea"/>
                <a:cs typeface="Arial" panose="020B0604020202020204" pitchFamily="34" charset="0"/>
              </a:endParaRPr>
            </a:p>
          </p:txBody>
        </p:sp>
      </p:grpSp>
      <p:sp>
        <p:nvSpPr>
          <p:cNvPr id="16" name="Title 1"/>
          <p:cNvSpPr>
            <a:spLocks noGrp="1"/>
          </p:cNvSpPr>
          <p:nvPr>
            <p:ph type="title"/>
          </p:nvPr>
        </p:nvSpPr>
        <p:spPr>
          <a:xfrm>
            <a:off x="123825" y="78105"/>
            <a:ext cx="11865769" cy="835237"/>
          </a:xfrm>
        </p:spPr>
        <p:txBody>
          <a:bodyPr/>
          <a:lstStyle/>
          <a:p>
            <a:r>
              <a:rPr lang="en-US" dirty="0"/>
              <a:t>Universal Insurance Holdings (UVE): What’s Important</a:t>
            </a:r>
          </a:p>
        </p:txBody>
      </p:sp>
    </p:spTree>
    <p:extLst>
      <p:ext uri="{BB962C8B-B14F-4D97-AF65-F5344CB8AC3E}">
        <p14:creationId xmlns:p14="http://schemas.microsoft.com/office/powerpoint/2010/main" val="3486332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24368" y="4120925"/>
            <a:ext cx="11130014" cy="2227623"/>
          </a:xfrm>
          <a:prstGeom prst="rect">
            <a:avLst/>
          </a:prstGeom>
          <a:solidFill>
            <a:schemeClr val="bg1">
              <a:lumMod val="9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chemeClr val="bg1"/>
              </a:solidFill>
            </a:endParaRPr>
          </a:p>
        </p:txBody>
      </p:sp>
      <p:pic>
        <p:nvPicPr>
          <p:cNvPr id="7" name="Picture 6"/>
          <p:cNvPicPr>
            <a:picLocks noChangeAspect="1"/>
          </p:cNvPicPr>
          <p:nvPr/>
        </p:nvPicPr>
        <p:blipFill rotWithShape="1">
          <a:blip r:embed="rId2">
            <a:alphaModFix/>
            <a:extLst>
              <a:ext uri="{28A0092B-C50C-407E-A947-70E740481C1C}">
                <a14:useLocalDpi xmlns:a14="http://schemas.microsoft.com/office/drawing/2010/main" val="0"/>
              </a:ext>
            </a:extLst>
          </a:blip>
          <a:srcRect l="16945" r="4339"/>
          <a:stretch/>
        </p:blipFill>
        <p:spPr>
          <a:xfrm rot="10800000">
            <a:off x="424369" y="1183932"/>
            <a:ext cx="3614915" cy="2936993"/>
          </a:xfrm>
          <a:prstGeom prst="rect">
            <a:avLst/>
          </a:prstGeom>
          <a:ln w="38100">
            <a:noFill/>
          </a:ln>
          <a:effectLst/>
        </p:spPr>
      </p:pic>
      <p:pic>
        <p:nvPicPr>
          <p:cNvPr id="6" name="Picture 5"/>
          <p:cNvPicPr>
            <a:picLocks noChangeAspect="1"/>
          </p:cNvPicPr>
          <p:nvPr/>
        </p:nvPicPr>
        <p:blipFill rotWithShape="1">
          <a:blip r:embed="rId3">
            <a:alphaModFix/>
            <a:extLst>
              <a:ext uri="{28A0092B-C50C-407E-A947-70E740481C1C}">
                <a14:useLocalDpi xmlns:a14="http://schemas.microsoft.com/office/drawing/2010/main" val="0"/>
              </a:ext>
            </a:extLst>
          </a:blip>
          <a:srcRect l="15968" r="7024"/>
          <a:stretch/>
        </p:blipFill>
        <p:spPr>
          <a:xfrm rot="10800000">
            <a:off x="4181921" y="1183934"/>
            <a:ext cx="3614914" cy="2936994"/>
          </a:xfrm>
          <a:prstGeom prst="rect">
            <a:avLst/>
          </a:prstGeom>
          <a:ln w="38100">
            <a:noFill/>
          </a:ln>
          <a:effectLst/>
        </p:spPr>
      </p:pic>
      <p:pic>
        <p:nvPicPr>
          <p:cNvPr id="10" name="Picture 9"/>
          <p:cNvPicPr>
            <a:picLocks noChangeAspect="1"/>
          </p:cNvPicPr>
          <p:nvPr/>
        </p:nvPicPr>
        <p:blipFill rotWithShape="1">
          <a:blip r:embed="rId4">
            <a:alphaModFix/>
            <a:extLst>
              <a:ext uri="{28A0092B-C50C-407E-A947-70E740481C1C}">
                <a14:useLocalDpi xmlns:a14="http://schemas.microsoft.com/office/drawing/2010/main" val="0"/>
              </a:ext>
            </a:extLst>
          </a:blip>
          <a:srcRect l="8609" r="15335"/>
          <a:stretch/>
        </p:blipFill>
        <p:spPr>
          <a:xfrm rot="10800000">
            <a:off x="7939471" y="1183933"/>
            <a:ext cx="3614912" cy="2936994"/>
          </a:xfrm>
          <a:prstGeom prst="rect">
            <a:avLst/>
          </a:prstGeom>
          <a:ln w="38100">
            <a:noFill/>
          </a:ln>
          <a:effectLst/>
        </p:spPr>
      </p:pic>
      <p:sp>
        <p:nvSpPr>
          <p:cNvPr id="18" name="Title 1"/>
          <p:cNvSpPr>
            <a:spLocks noGrp="1"/>
          </p:cNvSpPr>
          <p:nvPr>
            <p:ph type="title"/>
          </p:nvPr>
        </p:nvSpPr>
        <p:spPr>
          <a:xfrm>
            <a:off x="123825" y="78105"/>
            <a:ext cx="11865769" cy="835237"/>
          </a:xfrm>
        </p:spPr>
        <p:txBody>
          <a:bodyPr/>
          <a:lstStyle/>
          <a:p>
            <a:r>
              <a:rPr lang="en-US" dirty="0"/>
              <a:t>Universal Insurance Holdings (UVE): Campus Vision</a:t>
            </a:r>
          </a:p>
        </p:txBody>
      </p:sp>
      <p:sp>
        <p:nvSpPr>
          <p:cNvPr id="8" name="Rectangle 7"/>
          <p:cNvSpPr/>
          <p:nvPr/>
        </p:nvSpPr>
        <p:spPr>
          <a:xfrm>
            <a:off x="424369" y="853823"/>
            <a:ext cx="11130014" cy="341628"/>
          </a:xfrm>
          <a:prstGeom prst="rect">
            <a:avLst/>
          </a:prstGeom>
          <a:solidFill>
            <a:schemeClr val="bg1">
              <a:lumMod val="9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chemeClr val="bg1"/>
              </a:solidFill>
            </a:endParaRPr>
          </a:p>
        </p:txBody>
      </p:sp>
      <p:cxnSp>
        <p:nvCxnSpPr>
          <p:cNvPr id="3" name="Straight Connector 2"/>
          <p:cNvCxnSpPr/>
          <p:nvPr/>
        </p:nvCxnSpPr>
        <p:spPr>
          <a:xfrm>
            <a:off x="4112249" y="751093"/>
            <a:ext cx="0" cy="5693251"/>
          </a:xfrm>
          <a:prstGeom prst="line">
            <a:avLst/>
          </a:prstGeom>
          <a:ln w="136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866511" y="845113"/>
            <a:ext cx="0" cy="5651481"/>
          </a:xfrm>
          <a:prstGeom prst="line">
            <a:avLst/>
          </a:prstGeom>
          <a:ln w="13652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677" y="818379"/>
            <a:ext cx="3924301" cy="400110"/>
          </a:xfrm>
          <a:prstGeom prst="rect">
            <a:avLst/>
          </a:prstGeom>
          <a:noFill/>
        </p:spPr>
        <p:txBody>
          <a:bodyPr wrap="square" rtlCol="0">
            <a:spAutoFit/>
          </a:bodyPr>
          <a:lstStyle/>
          <a:p>
            <a:pPr algn="ctr"/>
            <a:r>
              <a:rPr lang="en-US" sz="2000" dirty="0">
                <a:solidFill>
                  <a:schemeClr val="tx1">
                    <a:lumMod val="75000"/>
                    <a:lumOff val="25000"/>
                  </a:schemeClr>
                </a:solidFill>
              </a:rPr>
              <a:t>Corporate Headquarters</a:t>
            </a:r>
          </a:p>
        </p:txBody>
      </p:sp>
      <p:sp>
        <p:nvSpPr>
          <p:cNvPr id="14" name="TextBox 13"/>
          <p:cNvSpPr txBox="1"/>
          <p:nvPr/>
        </p:nvSpPr>
        <p:spPr>
          <a:xfrm>
            <a:off x="4051286" y="818379"/>
            <a:ext cx="3924301" cy="400110"/>
          </a:xfrm>
          <a:prstGeom prst="rect">
            <a:avLst/>
          </a:prstGeom>
          <a:noFill/>
        </p:spPr>
        <p:txBody>
          <a:bodyPr wrap="square" rtlCol="0">
            <a:spAutoFit/>
          </a:bodyPr>
          <a:lstStyle>
            <a:defPPr>
              <a:defRPr lang="en-US"/>
            </a:defPPr>
            <a:lvl1pPr algn="ctr">
              <a:defRPr sz="2000">
                <a:solidFill>
                  <a:schemeClr val="tx1">
                    <a:lumMod val="75000"/>
                    <a:lumOff val="25000"/>
                  </a:schemeClr>
                </a:solidFill>
              </a:defRPr>
            </a:lvl1pPr>
          </a:lstStyle>
          <a:p>
            <a:r>
              <a:rPr lang="en-US" dirty="0"/>
              <a:t>Headquarters South</a:t>
            </a:r>
          </a:p>
        </p:txBody>
      </p:sp>
      <p:sp>
        <p:nvSpPr>
          <p:cNvPr id="15" name="TextBox 14"/>
          <p:cNvSpPr txBox="1"/>
          <p:nvPr/>
        </p:nvSpPr>
        <p:spPr>
          <a:xfrm>
            <a:off x="7700658" y="818380"/>
            <a:ext cx="3924301" cy="400110"/>
          </a:xfrm>
          <a:prstGeom prst="rect">
            <a:avLst/>
          </a:prstGeom>
          <a:noFill/>
        </p:spPr>
        <p:txBody>
          <a:bodyPr wrap="square" rtlCol="0">
            <a:spAutoFit/>
          </a:bodyPr>
          <a:lstStyle/>
          <a:p>
            <a:pPr algn="ctr"/>
            <a:r>
              <a:rPr lang="en-US" sz="2000" dirty="0">
                <a:solidFill>
                  <a:schemeClr val="tx1">
                    <a:lumMod val="75000"/>
                    <a:lumOff val="25000"/>
                  </a:schemeClr>
                </a:solidFill>
              </a:rPr>
              <a:t>Headquarters</a:t>
            </a:r>
            <a:r>
              <a:rPr lang="en-US" sz="2000" dirty="0">
                <a:solidFill>
                  <a:srgbClr val="104C10"/>
                </a:solidFill>
              </a:rPr>
              <a:t> </a:t>
            </a:r>
            <a:r>
              <a:rPr lang="en-US" sz="2000" dirty="0">
                <a:solidFill>
                  <a:schemeClr val="tx1">
                    <a:lumMod val="75000"/>
                    <a:lumOff val="25000"/>
                  </a:schemeClr>
                </a:solidFill>
              </a:rPr>
              <a:t>North</a:t>
            </a:r>
          </a:p>
        </p:txBody>
      </p:sp>
      <p:sp>
        <p:nvSpPr>
          <p:cNvPr id="17" name="Rectangle 16">
            <a:extLst/>
          </p:cNvPr>
          <p:cNvSpPr>
            <a:spLocks noGrp="1" noChangeArrowheads="1"/>
          </p:cNvSpPr>
          <p:nvPr/>
        </p:nvSpPr>
        <p:spPr bwMode="auto">
          <a:xfrm>
            <a:off x="416708" y="4298207"/>
            <a:ext cx="3607813" cy="2227624"/>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marL="342900" indent="-342900" algn="l" rtl="0" eaLnBrk="1" fontAlgn="base" hangingPunct="1">
              <a:spcBef>
                <a:spcPct val="20000"/>
              </a:spcBef>
              <a:spcAft>
                <a:spcPct val="0"/>
              </a:spcAft>
              <a:buClr>
                <a:srgbClr val="D4272E"/>
              </a:buClr>
              <a:buChar char="•"/>
              <a:defRPr sz="26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defRPr>
            </a:lvl2pPr>
            <a:lvl3pPr marL="1085850" indent="-228600" algn="l" rtl="0" eaLnBrk="1" fontAlgn="base" hangingPunct="1">
              <a:spcBef>
                <a:spcPct val="20000"/>
              </a:spcBef>
              <a:spcAft>
                <a:spcPct val="0"/>
              </a:spcAft>
              <a:buChar char="•"/>
              <a:defRPr sz="2200">
                <a:solidFill>
                  <a:schemeClr val="tx1"/>
                </a:solidFill>
                <a:latin typeface="+mn-lt"/>
              </a:defRPr>
            </a:lvl3pPr>
            <a:lvl4pPr marL="1428750" indent="-228600" algn="l" rtl="0" eaLnBrk="1" fontAlgn="base" hangingPunct="1">
              <a:spcBef>
                <a:spcPct val="20000"/>
              </a:spcBef>
              <a:spcAft>
                <a:spcPct val="0"/>
              </a:spcAft>
              <a:buChar char="–"/>
              <a:defRPr sz="2000">
                <a:solidFill>
                  <a:schemeClr val="tx1"/>
                </a:solidFill>
                <a:latin typeface="+mn-lt"/>
              </a:defRPr>
            </a:lvl4pPr>
            <a:lvl5pPr marL="1771650" indent="-228600" algn="l" rtl="0" eaLnBrk="1" fontAlgn="base" hangingPunct="1">
              <a:spcBef>
                <a:spcPct val="20000"/>
              </a:spcBef>
              <a:spcAft>
                <a:spcPct val="0"/>
              </a:spcAft>
              <a:buClr>
                <a:schemeClr val="tx1"/>
              </a:buClr>
              <a:buChar char="•"/>
              <a:defRPr>
                <a:solidFill>
                  <a:schemeClr val="tx1"/>
                </a:solidFill>
                <a:latin typeface="+mn-lt"/>
              </a:defRPr>
            </a:lvl5pPr>
            <a:lvl6pPr marL="2228850" indent="-228600" algn="l" rtl="0" eaLnBrk="1" fontAlgn="base" hangingPunct="1">
              <a:spcBef>
                <a:spcPct val="20000"/>
              </a:spcBef>
              <a:spcAft>
                <a:spcPct val="0"/>
              </a:spcAft>
              <a:buClr>
                <a:schemeClr val="tx1"/>
              </a:buClr>
              <a:buChar char="•"/>
              <a:defRPr>
                <a:solidFill>
                  <a:schemeClr val="tx1"/>
                </a:solidFill>
                <a:latin typeface="+mn-lt"/>
              </a:defRPr>
            </a:lvl6pPr>
            <a:lvl7pPr marL="2686050" indent="-228600" algn="l" rtl="0" eaLnBrk="1" fontAlgn="base" hangingPunct="1">
              <a:spcBef>
                <a:spcPct val="20000"/>
              </a:spcBef>
              <a:spcAft>
                <a:spcPct val="0"/>
              </a:spcAft>
              <a:buClr>
                <a:schemeClr val="tx1"/>
              </a:buClr>
              <a:buChar char="•"/>
              <a:defRPr>
                <a:solidFill>
                  <a:schemeClr val="tx1"/>
                </a:solidFill>
                <a:latin typeface="+mn-lt"/>
              </a:defRPr>
            </a:lvl7pPr>
            <a:lvl8pPr marL="3143250" indent="-228600" algn="l" rtl="0" eaLnBrk="1" fontAlgn="base" hangingPunct="1">
              <a:spcBef>
                <a:spcPct val="20000"/>
              </a:spcBef>
              <a:spcAft>
                <a:spcPct val="0"/>
              </a:spcAft>
              <a:buClr>
                <a:schemeClr val="tx1"/>
              </a:buClr>
              <a:buChar char="•"/>
              <a:defRPr>
                <a:solidFill>
                  <a:schemeClr val="tx1"/>
                </a:solidFill>
                <a:latin typeface="+mn-lt"/>
              </a:defRPr>
            </a:lvl8pPr>
            <a:lvl9pPr marL="3600450" indent="-228600" algn="l" rtl="0" eaLnBrk="1" fontAlgn="base" hangingPunct="1">
              <a:spcBef>
                <a:spcPct val="20000"/>
              </a:spcBef>
              <a:spcAft>
                <a:spcPct val="0"/>
              </a:spcAft>
              <a:buClr>
                <a:schemeClr val="tx1"/>
              </a:buClr>
              <a:buChar char="•"/>
              <a:defRPr>
                <a:solidFill>
                  <a:schemeClr val="tx1"/>
                </a:solidFill>
                <a:latin typeface="+mn-lt"/>
              </a:defRPr>
            </a:lvl9pPr>
          </a:lstStyle>
          <a:p>
            <a:pPr>
              <a:spcBef>
                <a:spcPts val="1200"/>
              </a:spcBef>
              <a:buClr>
                <a:schemeClr val="tx1"/>
              </a:buClr>
              <a:buFont typeface="Courier New" panose="02070309020205020404" pitchFamily="49" charset="0"/>
              <a:buChar char="o"/>
            </a:pPr>
            <a:r>
              <a:rPr lang="en-US" sz="1600" dirty="0">
                <a:solidFill>
                  <a:schemeClr val="tx1">
                    <a:lumMod val="75000"/>
                    <a:lumOff val="25000"/>
                  </a:schemeClr>
                </a:solidFill>
                <a:latin typeface="Arial" panose="020B0604020202020204" pitchFamily="34" charset="0"/>
                <a:cs typeface="Arial" panose="020B0604020202020204" pitchFamily="34" charset="0"/>
              </a:rPr>
              <a:t>Executive Management</a:t>
            </a:r>
          </a:p>
          <a:p>
            <a:pPr>
              <a:spcBef>
                <a:spcPts val="1200"/>
              </a:spcBef>
              <a:buClr>
                <a:schemeClr val="tx1"/>
              </a:buClr>
              <a:buFont typeface="Courier New" panose="02070309020205020404" pitchFamily="49" charset="0"/>
              <a:buChar char="o"/>
            </a:pPr>
            <a:r>
              <a:rPr lang="en-US" sz="1600" dirty="0">
                <a:solidFill>
                  <a:schemeClr val="tx1">
                    <a:lumMod val="75000"/>
                    <a:lumOff val="25000"/>
                  </a:schemeClr>
                </a:solidFill>
                <a:latin typeface="Arial" panose="020B0604020202020204" pitchFamily="34" charset="0"/>
                <a:cs typeface="Arial" panose="020B0604020202020204" pitchFamily="34" charset="0"/>
              </a:rPr>
              <a:t>Claims</a:t>
            </a:r>
          </a:p>
          <a:p>
            <a:pPr>
              <a:spcBef>
                <a:spcPts val="1200"/>
              </a:spcBef>
              <a:buClr>
                <a:schemeClr val="tx1"/>
              </a:buClr>
              <a:buFont typeface="Courier New" panose="02070309020205020404" pitchFamily="49" charset="0"/>
              <a:buChar char="o"/>
            </a:pPr>
            <a:r>
              <a:rPr lang="en-US" sz="1600" dirty="0">
                <a:solidFill>
                  <a:schemeClr val="tx1">
                    <a:lumMod val="75000"/>
                    <a:lumOff val="25000"/>
                  </a:schemeClr>
                </a:solidFill>
                <a:latin typeface="Arial" panose="020B0604020202020204" pitchFamily="34" charset="0"/>
                <a:cs typeface="Arial" panose="020B0604020202020204" pitchFamily="34" charset="0"/>
              </a:rPr>
              <a:t>Finance</a:t>
            </a:r>
          </a:p>
          <a:p>
            <a:pPr>
              <a:spcBef>
                <a:spcPts val="1200"/>
              </a:spcBef>
              <a:buClr>
                <a:schemeClr val="tx1"/>
              </a:buClr>
              <a:buFont typeface="Courier New" panose="02070309020205020404" pitchFamily="49" charset="0"/>
              <a:buChar char="o"/>
            </a:pPr>
            <a:r>
              <a:rPr lang="en-US" sz="1600" dirty="0">
                <a:solidFill>
                  <a:schemeClr val="tx1">
                    <a:lumMod val="75000"/>
                    <a:lumOff val="25000"/>
                  </a:schemeClr>
                </a:solidFill>
                <a:latin typeface="Arial" panose="020B0604020202020204" pitchFamily="34" charset="0"/>
                <a:cs typeface="Arial" panose="020B0604020202020204" pitchFamily="34" charset="0"/>
              </a:rPr>
              <a:t>Human Resources</a:t>
            </a:r>
          </a:p>
          <a:p>
            <a:pPr>
              <a:spcBef>
                <a:spcPts val="1200"/>
              </a:spcBef>
              <a:buClr>
                <a:schemeClr val="tx1"/>
              </a:buClr>
              <a:buFont typeface="Courier New" panose="02070309020205020404" pitchFamily="49" charset="0"/>
              <a:buChar char="o"/>
            </a:pPr>
            <a:endParaRPr lang="en-US" sz="1600" dirty="0">
              <a:solidFill>
                <a:schemeClr val="tx1">
                  <a:lumMod val="75000"/>
                  <a:lumOff val="25000"/>
                </a:schemeClr>
              </a:solidFill>
              <a:latin typeface="Arial" panose="020B0604020202020204" pitchFamily="34" charset="0"/>
              <a:cs typeface="Arial" panose="020B0604020202020204" pitchFamily="34" charset="0"/>
            </a:endParaRPr>
          </a:p>
          <a:p>
            <a:pPr>
              <a:spcBef>
                <a:spcPts val="1200"/>
              </a:spcBef>
              <a:buClr>
                <a:schemeClr val="tx1"/>
              </a:buClr>
              <a:buFont typeface="Courier New" panose="02070309020205020404" pitchFamily="49" charset="0"/>
              <a:buChar char="o"/>
            </a:pPr>
            <a:endParaRPr lang="en-US" sz="16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9" name="Rectangle 18">
            <a:extLst/>
          </p:cNvPr>
          <p:cNvSpPr>
            <a:spLocks noGrp="1" noChangeArrowheads="1"/>
          </p:cNvSpPr>
          <p:nvPr/>
        </p:nvSpPr>
        <p:spPr bwMode="auto">
          <a:xfrm>
            <a:off x="4270252" y="4298207"/>
            <a:ext cx="3607813" cy="2227624"/>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marL="342900" indent="-342900" algn="l" rtl="0" eaLnBrk="1" fontAlgn="base" hangingPunct="1">
              <a:spcBef>
                <a:spcPct val="20000"/>
              </a:spcBef>
              <a:spcAft>
                <a:spcPct val="0"/>
              </a:spcAft>
              <a:buClr>
                <a:srgbClr val="D4272E"/>
              </a:buClr>
              <a:buChar char="•"/>
              <a:defRPr sz="26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defRPr>
            </a:lvl2pPr>
            <a:lvl3pPr marL="1085850" indent="-228600" algn="l" rtl="0" eaLnBrk="1" fontAlgn="base" hangingPunct="1">
              <a:spcBef>
                <a:spcPct val="20000"/>
              </a:spcBef>
              <a:spcAft>
                <a:spcPct val="0"/>
              </a:spcAft>
              <a:buChar char="•"/>
              <a:defRPr sz="2200">
                <a:solidFill>
                  <a:schemeClr val="tx1"/>
                </a:solidFill>
                <a:latin typeface="+mn-lt"/>
              </a:defRPr>
            </a:lvl3pPr>
            <a:lvl4pPr marL="1428750" indent="-228600" algn="l" rtl="0" eaLnBrk="1" fontAlgn="base" hangingPunct="1">
              <a:spcBef>
                <a:spcPct val="20000"/>
              </a:spcBef>
              <a:spcAft>
                <a:spcPct val="0"/>
              </a:spcAft>
              <a:buChar char="–"/>
              <a:defRPr sz="2000">
                <a:solidFill>
                  <a:schemeClr val="tx1"/>
                </a:solidFill>
                <a:latin typeface="+mn-lt"/>
              </a:defRPr>
            </a:lvl4pPr>
            <a:lvl5pPr marL="1771650" indent="-228600" algn="l" rtl="0" eaLnBrk="1" fontAlgn="base" hangingPunct="1">
              <a:spcBef>
                <a:spcPct val="20000"/>
              </a:spcBef>
              <a:spcAft>
                <a:spcPct val="0"/>
              </a:spcAft>
              <a:buClr>
                <a:schemeClr val="tx1"/>
              </a:buClr>
              <a:buChar char="•"/>
              <a:defRPr>
                <a:solidFill>
                  <a:schemeClr val="tx1"/>
                </a:solidFill>
                <a:latin typeface="+mn-lt"/>
              </a:defRPr>
            </a:lvl5pPr>
            <a:lvl6pPr marL="2228850" indent="-228600" algn="l" rtl="0" eaLnBrk="1" fontAlgn="base" hangingPunct="1">
              <a:spcBef>
                <a:spcPct val="20000"/>
              </a:spcBef>
              <a:spcAft>
                <a:spcPct val="0"/>
              </a:spcAft>
              <a:buClr>
                <a:schemeClr val="tx1"/>
              </a:buClr>
              <a:buChar char="•"/>
              <a:defRPr>
                <a:solidFill>
                  <a:schemeClr val="tx1"/>
                </a:solidFill>
                <a:latin typeface="+mn-lt"/>
              </a:defRPr>
            </a:lvl6pPr>
            <a:lvl7pPr marL="2686050" indent="-228600" algn="l" rtl="0" eaLnBrk="1" fontAlgn="base" hangingPunct="1">
              <a:spcBef>
                <a:spcPct val="20000"/>
              </a:spcBef>
              <a:spcAft>
                <a:spcPct val="0"/>
              </a:spcAft>
              <a:buClr>
                <a:schemeClr val="tx1"/>
              </a:buClr>
              <a:buChar char="•"/>
              <a:defRPr>
                <a:solidFill>
                  <a:schemeClr val="tx1"/>
                </a:solidFill>
                <a:latin typeface="+mn-lt"/>
              </a:defRPr>
            </a:lvl7pPr>
            <a:lvl8pPr marL="3143250" indent="-228600" algn="l" rtl="0" eaLnBrk="1" fontAlgn="base" hangingPunct="1">
              <a:spcBef>
                <a:spcPct val="20000"/>
              </a:spcBef>
              <a:spcAft>
                <a:spcPct val="0"/>
              </a:spcAft>
              <a:buClr>
                <a:schemeClr val="tx1"/>
              </a:buClr>
              <a:buChar char="•"/>
              <a:defRPr>
                <a:solidFill>
                  <a:schemeClr val="tx1"/>
                </a:solidFill>
                <a:latin typeface="+mn-lt"/>
              </a:defRPr>
            </a:lvl8pPr>
            <a:lvl9pPr marL="3600450" indent="-228600" algn="l" rtl="0" eaLnBrk="1" fontAlgn="base" hangingPunct="1">
              <a:spcBef>
                <a:spcPct val="20000"/>
              </a:spcBef>
              <a:spcAft>
                <a:spcPct val="0"/>
              </a:spcAft>
              <a:buClr>
                <a:schemeClr val="tx1"/>
              </a:buClr>
              <a:buChar char="•"/>
              <a:defRPr>
                <a:solidFill>
                  <a:schemeClr val="tx1"/>
                </a:solidFill>
                <a:latin typeface="+mn-lt"/>
              </a:defRPr>
            </a:lvl9pPr>
          </a:lstStyle>
          <a:p>
            <a:pPr>
              <a:spcBef>
                <a:spcPts val="1200"/>
              </a:spcBef>
              <a:buClr>
                <a:schemeClr val="tx1"/>
              </a:buClr>
              <a:buFont typeface="Courier New" panose="02070309020205020404" pitchFamily="49" charset="0"/>
              <a:buChar char="o"/>
            </a:pPr>
            <a:r>
              <a:rPr lang="en-US" sz="1600" dirty="0">
                <a:solidFill>
                  <a:schemeClr val="tx1">
                    <a:lumMod val="75000"/>
                    <a:lumOff val="25000"/>
                  </a:schemeClr>
                </a:solidFill>
                <a:latin typeface="Arial" panose="020B0604020202020204" pitchFamily="34" charset="0"/>
                <a:cs typeface="Arial" panose="020B0604020202020204" pitchFamily="34" charset="0"/>
              </a:rPr>
              <a:t>Catastrophe Operations</a:t>
            </a:r>
          </a:p>
          <a:p>
            <a:pPr>
              <a:spcBef>
                <a:spcPts val="1200"/>
              </a:spcBef>
              <a:buClr>
                <a:schemeClr val="tx1"/>
              </a:buClr>
              <a:buFont typeface="Courier New" panose="02070309020205020404" pitchFamily="49" charset="0"/>
              <a:buChar char="o"/>
            </a:pPr>
            <a:r>
              <a:rPr lang="en-US" sz="1600" dirty="0">
                <a:solidFill>
                  <a:schemeClr val="tx1">
                    <a:lumMod val="75000"/>
                    <a:lumOff val="25000"/>
                  </a:schemeClr>
                </a:solidFill>
                <a:latin typeface="Arial" panose="020B0604020202020204" pitchFamily="34" charset="0"/>
                <a:cs typeface="Arial" panose="020B0604020202020204" pitchFamily="34" charset="0"/>
              </a:rPr>
              <a:t>Cafeteria</a:t>
            </a:r>
          </a:p>
          <a:p>
            <a:pPr>
              <a:spcBef>
                <a:spcPts val="1200"/>
              </a:spcBef>
              <a:buClr>
                <a:schemeClr val="tx1"/>
              </a:buClr>
              <a:buFont typeface="Courier New" panose="02070309020205020404" pitchFamily="49" charset="0"/>
              <a:buChar char="o"/>
            </a:pPr>
            <a:endParaRPr lang="en-US" sz="1600" dirty="0">
              <a:solidFill>
                <a:schemeClr val="tx1">
                  <a:lumMod val="75000"/>
                  <a:lumOff val="25000"/>
                </a:schemeClr>
              </a:solidFill>
              <a:latin typeface="Arial" panose="020B0604020202020204" pitchFamily="34" charset="0"/>
              <a:cs typeface="Arial" panose="020B0604020202020204" pitchFamily="34" charset="0"/>
            </a:endParaRPr>
          </a:p>
          <a:p>
            <a:pPr>
              <a:spcBef>
                <a:spcPts val="1200"/>
              </a:spcBef>
              <a:buClr>
                <a:schemeClr val="tx1"/>
              </a:buClr>
              <a:buFont typeface="Courier New" panose="02070309020205020404" pitchFamily="49" charset="0"/>
              <a:buChar char="o"/>
            </a:pPr>
            <a:endParaRPr lang="en-US" sz="16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0" name="Rectangle 19">
            <a:extLst/>
          </p:cNvPr>
          <p:cNvSpPr>
            <a:spLocks noGrp="1" noChangeArrowheads="1"/>
          </p:cNvSpPr>
          <p:nvPr/>
        </p:nvSpPr>
        <p:spPr bwMode="auto">
          <a:xfrm>
            <a:off x="7980115" y="4304413"/>
            <a:ext cx="3607813" cy="2227624"/>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marL="342900" indent="-342900" algn="l" rtl="0" eaLnBrk="1" fontAlgn="base" hangingPunct="1">
              <a:spcBef>
                <a:spcPct val="20000"/>
              </a:spcBef>
              <a:spcAft>
                <a:spcPct val="0"/>
              </a:spcAft>
              <a:buClr>
                <a:srgbClr val="D4272E"/>
              </a:buClr>
              <a:buChar char="•"/>
              <a:defRPr sz="26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defRPr>
            </a:lvl2pPr>
            <a:lvl3pPr marL="1085850" indent="-228600" algn="l" rtl="0" eaLnBrk="1" fontAlgn="base" hangingPunct="1">
              <a:spcBef>
                <a:spcPct val="20000"/>
              </a:spcBef>
              <a:spcAft>
                <a:spcPct val="0"/>
              </a:spcAft>
              <a:buChar char="•"/>
              <a:defRPr sz="2200">
                <a:solidFill>
                  <a:schemeClr val="tx1"/>
                </a:solidFill>
                <a:latin typeface="+mn-lt"/>
              </a:defRPr>
            </a:lvl3pPr>
            <a:lvl4pPr marL="1428750" indent="-228600" algn="l" rtl="0" eaLnBrk="1" fontAlgn="base" hangingPunct="1">
              <a:spcBef>
                <a:spcPct val="20000"/>
              </a:spcBef>
              <a:spcAft>
                <a:spcPct val="0"/>
              </a:spcAft>
              <a:buChar char="–"/>
              <a:defRPr sz="2000">
                <a:solidFill>
                  <a:schemeClr val="tx1"/>
                </a:solidFill>
                <a:latin typeface="+mn-lt"/>
              </a:defRPr>
            </a:lvl4pPr>
            <a:lvl5pPr marL="1771650" indent="-228600" algn="l" rtl="0" eaLnBrk="1" fontAlgn="base" hangingPunct="1">
              <a:spcBef>
                <a:spcPct val="20000"/>
              </a:spcBef>
              <a:spcAft>
                <a:spcPct val="0"/>
              </a:spcAft>
              <a:buClr>
                <a:schemeClr val="tx1"/>
              </a:buClr>
              <a:buChar char="•"/>
              <a:defRPr>
                <a:solidFill>
                  <a:schemeClr val="tx1"/>
                </a:solidFill>
                <a:latin typeface="+mn-lt"/>
              </a:defRPr>
            </a:lvl5pPr>
            <a:lvl6pPr marL="2228850" indent="-228600" algn="l" rtl="0" eaLnBrk="1" fontAlgn="base" hangingPunct="1">
              <a:spcBef>
                <a:spcPct val="20000"/>
              </a:spcBef>
              <a:spcAft>
                <a:spcPct val="0"/>
              </a:spcAft>
              <a:buClr>
                <a:schemeClr val="tx1"/>
              </a:buClr>
              <a:buChar char="•"/>
              <a:defRPr>
                <a:solidFill>
                  <a:schemeClr val="tx1"/>
                </a:solidFill>
                <a:latin typeface="+mn-lt"/>
              </a:defRPr>
            </a:lvl6pPr>
            <a:lvl7pPr marL="2686050" indent="-228600" algn="l" rtl="0" eaLnBrk="1" fontAlgn="base" hangingPunct="1">
              <a:spcBef>
                <a:spcPct val="20000"/>
              </a:spcBef>
              <a:spcAft>
                <a:spcPct val="0"/>
              </a:spcAft>
              <a:buClr>
                <a:schemeClr val="tx1"/>
              </a:buClr>
              <a:buChar char="•"/>
              <a:defRPr>
                <a:solidFill>
                  <a:schemeClr val="tx1"/>
                </a:solidFill>
                <a:latin typeface="+mn-lt"/>
              </a:defRPr>
            </a:lvl7pPr>
            <a:lvl8pPr marL="3143250" indent="-228600" algn="l" rtl="0" eaLnBrk="1" fontAlgn="base" hangingPunct="1">
              <a:spcBef>
                <a:spcPct val="20000"/>
              </a:spcBef>
              <a:spcAft>
                <a:spcPct val="0"/>
              </a:spcAft>
              <a:buClr>
                <a:schemeClr val="tx1"/>
              </a:buClr>
              <a:buChar char="•"/>
              <a:defRPr>
                <a:solidFill>
                  <a:schemeClr val="tx1"/>
                </a:solidFill>
                <a:latin typeface="+mn-lt"/>
              </a:defRPr>
            </a:lvl8pPr>
            <a:lvl9pPr marL="3600450" indent="-228600" algn="l" rtl="0" eaLnBrk="1" fontAlgn="base" hangingPunct="1">
              <a:spcBef>
                <a:spcPct val="20000"/>
              </a:spcBef>
              <a:spcAft>
                <a:spcPct val="0"/>
              </a:spcAft>
              <a:buClr>
                <a:schemeClr val="tx1"/>
              </a:buClr>
              <a:buChar char="•"/>
              <a:defRPr>
                <a:solidFill>
                  <a:schemeClr val="tx1"/>
                </a:solidFill>
                <a:latin typeface="+mn-lt"/>
              </a:defRPr>
            </a:lvl9pPr>
          </a:lstStyle>
          <a:p>
            <a:pPr>
              <a:spcBef>
                <a:spcPts val="1200"/>
              </a:spcBef>
              <a:buClr>
                <a:schemeClr val="tx1"/>
              </a:buClr>
              <a:buFont typeface="Courier New" panose="02070309020205020404" pitchFamily="49" charset="0"/>
              <a:buChar char="o"/>
            </a:pPr>
            <a:r>
              <a:rPr lang="en-US" sz="1600" dirty="0">
                <a:solidFill>
                  <a:schemeClr val="tx1">
                    <a:lumMod val="75000"/>
                    <a:lumOff val="25000"/>
                  </a:schemeClr>
                </a:solidFill>
                <a:latin typeface="Arial" panose="020B0604020202020204" pitchFamily="34" charset="0"/>
                <a:cs typeface="Arial" panose="020B0604020202020204" pitchFamily="34" charset="0"/>
              </a:rPr>
              <a:t>Underwriting</a:t>
            </a:r>
          </a:p>
          <a:p>
            <a:pPr>
              <a:spcBef>
                <a:spcPts val="1200"/>
              </a:spcBef>
              <a:buClr>
                <a:schemeClr val="tx1"/>
              </a:buClr>
              <a:buFont typeface="Courier New" panose="02070309020205020404" pitchFamily="49" charset="0"/>
              <a:buChar char="o"/>
            </a:pPr>
            <a:r>
              <a:rPr lang="en-US" sz="1600" dirty="0">
                <a:solidFill>
                  <a:schemeClr val="tx1">
                    <a:lumMod val="75000"/>
                    <a:lumOff val="25000"/>
                  </a:schemeClr>
                </a:solidFill>
                <a:latin typeface="Arial" panose="020B0604020202020204" pitchFamily="34" charset="0"/>
                <a:cs typeface="Arial" panose="020B0604020202020204" pitchFamily="34" charset="0"/>
              </a:rPr>
              <a:t>American Platinum</a:t>
            </a:r>
          </a:p>
          <a:p>
            <a:pPr>
              <a:spcBef>
                <a:spcPts val="1200"/>
              </a:spcBef>
              <a:buClr>
                <a:schemeClr val="tx1"/>
              </a:buClr>
              <a:buFont typeface="Courier New" panose="02070309020205020404" pitchFamily="49" charset="0"/>
              <a:buChar char="o"/>
            </a:pPr>
            <a:r>
              <a:rPr lang="en-US" sz="1600" dirty="0">
                <a:solidFill>
                  <a:schemeClr val="tx1">
                    <a:lumMod val="75000"/>
                    <a:lumOff val="25000"/>
                  </a:schemeClr>
                </a:solidFill>
                <a:latin typeface="Arial" panose="020B0604020202020204" pitchFamily="34" charset="0"/>
                <a:cs typeface="Arial" panose="020B0604020202020204" pitchFamily="34" charset="0"/>
              </a:rPr>
              <a:t>Regulatory Compliance</a:t>
            </a:r>
          </a:p>
          <a:p>
            <a:pPr>
              <a:spcBef>
                <a:spcPts val="1200"/>
              </a:spcBef>
              <a:buClr>
                <a:schemeClr val="tx1"/>
              </a:buClr>
              <a:buFont typeface="Courier New" panose="02070309020205020404" pitchFamily="49" charset="0"/>
              <a:buChar char="o"/>
            </a:pPr>
            <a:r>
              <a:rPr lang="en-US" sz="1600" dirty="0">
                <a:solidFill>
                  <a:schemeClr val="tx1">
                    <a:lumMod val="75000"/>
                    <a:lumOff val="25000"/>
                  </a:schemeClr>
                </a:solidFill>
                <a:latin typeface="Arial" panose="020B0604020202020204" pitchFamily="34" charset="0"/>
                <a:cs typeface="Arial" panose="020B0604020202020204" pitchFamily="34" charset="0"/>
              </a:rPr>
              <a:t>Learning &amp; Development</a:t>
            </a:r>
          </a:p>
          <a:p>
            <a:pPr>
              <a:spcBef>
                <a:spcPts val="1200"/>
              </a:spcBef>
              <a:buClr>
                <a:schemeClr val="tx1"/>
              </a:buClr>
              <a:buFont typeface="Courier New" panose="02070309020205020404" pitchFamily="49" charset="0"/>
              <a:buChar char="o"/>
            </a:pPr>
            <a:endParaRPr lang="en-US" sz="1600" dirty="0">
              <a:solidFill>
                <a:schemeClr val="tx1">
                  <a:lumMod val="75000"/>
                  <a:lumOff val="25000"/>
                </a:schemeClr>
              </a:solidFill>
              <a:latin typeface="Arial" panose="020B0604020202020204" pitchFamily="34" charset="0"/>
              <a:cs typeface="Arial" panose="020B0604020202020204" pitchFamily="34" charset="0"/>
            </a:endParaRPr>
          </a:p>
          <a:p>
            <a:pPr>
              <a:spcBef>
                <a:spcPts val="1200"/>
              </a:spcBef>
              <a:buClr>
                <a:schemeClr val="tx1"/>
              </a:buClr>
              <a:buFont typeface="Courier New" panose="02070309020205020404" pitchFamily="49" charset="0"/>
              <a:buChar char="o"/>
            </a:pPr>
            <a:endParaRPr lang="en-US" sz="16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0669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398253" y="4120925"/>
            <a:ext cx="11130014" cy="2227623"/>
          </a:xfrm>
          <a:prstGeom prst="rect">
            <a:avLst/>
          </a:prstGeom>
          <a:solidFill>
            <a:schemeClr val="bg1">
              <a:lumMod val="9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chemeClr val="bg1"/>
              </a:solidFill>
            </a:endParaRPr>
          </a:p>
        </p:txBody>
      </p:sp>
      <p:sp>
        <p:nvSpPr>
          <p:cNvPr id="18" name="Title 1"/>
          <p:cNvSpPr>
            <a:spLocks noGrp="1"/>
          </p:cNvSpPr>
          <p:nvPr>
            <p:ph type="title"/>
          </p:nvPr>
        </p:nvSpPr>
        <p:spPr>
          <a:xfrm>
            <a:off x="123825" y="78105"/>
            <a:ext cx="11865769" cy="835237"/>
          </a:xfrm>
        </p:spPr>
        <p:txBody>
          <a:bodyPr/>
          <a:lstStyle/>
          <a:p>
            <a:r>
              <a:rPr lang="en-US" dirty="0"/>
              <a:t>Universal Insurance Holdings (UVE): Campus Vision</a:t>
            </a:r>
          </a:p>
        </p:txBody>
      </p:sp>
      <p:sp>
        <p:nvSpPr>
          <p:cNvPr id="8" name="Rectangle 7"/>
          <p:cNvSpPr/>
          <p:nvPr/>
        </p:nvSpPr>
        <p:spPr>
          <a:xfrm>
            <a:off x="398254" y="853823"/>
            <a:ext cx="11130014" cy="341628"/>
          </a:xfrm>
          <a:prstGeom prst="rect">
            <a:avLst/>
          </a:prstGeom>
          <a:solidFill>
            <a:schemeClr val="bg1">
              <a:lumMod val="9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chemeClr val="bg1"/>
              </a:solidFill>
            </a:endParaRPr>
          </a:p>
        </p:txBody>
      </p:sp>
      <p:cxnSp>
        <p:nvCxnSpPr>
          <p:cNvPr id="3" name="Straight Connector 2"/>
          <p:cNvCxnSpPr/>
          <p:nvPr/>
        </p:nvCxnSpPr>
        <p:spPr>
          <a:xfrm>
            <a:off x="4075614" y="733675"/>
            <a:ext cx="0" cy="5693251"/>
          </a:xfrm>
          <a:prstGeom prst="line">
            <a:avLst/>
          </a:prstGeom>
          <a:ln w="136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030637" y="845113"/>
            <a:ext cx="0" cy="5651481"/>
          </a:xfrm>
          <a:prstGeom prst="line">
            <a:avLst/>
          </a:prstGeom>
          <a:ln w="13652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49562" y="818379"/>
            <a:ext cx="3924301" cy="400110"/>
          </a:xfrm>
          <a:prstGeom prst="rect">
            <a:avLst/>
          </a:prstGeom>
          <a:noFill/>
        </p:spPr>
        <p:txBody>
          <a:bodyPr wrap="square" rtlCol="0">
            <a:spAutoFit/>
          </a:bodyPr>
          <a:lstStyle/>
          <a:p>
            <a:pPr algn="ctr"/>
            <a:r>
              <a:rPr lang="en-US" sz="2000" dirty="0">
                <a:solidFill>
                  <a:schemeClr val="tx1">
                    <a:lumMod val="75000"/>
                    <a:lumOff val="25000"/>
                  </a:schemeClr>
                </a:solidFill>
              </a:rPr>
              <a:t>Prospect</a:t>
            </a:r>
          </a:p>
        </p:txBody>
      </p:sp>
      <p:sp>
        <p:nvSpPr>
          <p:cNvPr id="14" name="TextBox 13"/>
          <p:cNvSpPr txBox="1"/>
          <p:nvPr/>
        </p:nvSpPr>
        <p:spPr>
          <a:xfrm>
            <a:off x="4025171" y="818379"/>
            <a:ext cx="3924301" cy="400110"/>
          </a:xfrm>
          <a:prstGeom prst="rect">
            <a:avLst/>
          </a:prstGeom>
          <a:noFill/>
        </p:spPr>
        <p:txBody>
          <a:bodyPr wrap="square" rtlCol="0">
            <a:spAutoFit/>
          </a:bodyPr>
          <a:lstStyle>
            <a:defPPr>
              <a:defRPr lang="en-US"/>
            </a:defPPr>
            <a:lvl1pPr algn="ctr">
              <a:defRPr sz="2000">
                <a:solidFill>
                  <a:schemeClr val="tx1">
                    <a:lumMod val="75000"/>
                    <a:lumOff val="25000"/>
                  </a:schemeClr>
                </a:solidFill>
              </a:defRPr>
            </a:lvl1pPr>
          </a:lstStyle>
          <a:p>
            <a:r>
              <a:rPr lang="en-US" dirty="0"/>
              <a:t>Altamonte Springs</a:t>
            </a:r>
          </a:p>
        </p:txBody>
      </p:sp>
      <p:sp>
        <p:nvSpPr>
          <p:cNvPr id="15" name="TextBox 14"/>
          <p:cNvSpPr txBox="1"/>
          <p:nvPr/>
        </p:nvSpPr>
        <p:spPr>
          <a:xfrm>
            <a:off x="7674543" y="818380"/>
            <a:ext cx="3924301" cy="400110"/>
          </a:xfrm>
          <a:prstGeom prst="rect">
            <a:avLst/>
          </a:prstGeom>
          <a:noFill/>
        </p:spPr>
        <p:txBody>
          <a:bodyPr wrap="square" rtlCol="0">
            <a:spAutoFit/>
          </a:bodyPr>
          <a:lstStyle/>
          <a:p>
            <a:pPr algn="ctr"/>
            <a:r>
              <a:rPr lang="en-US" sz="2000" dirty="0">
                <a:solidFill>
                  <a:schemeClr val="tx1">
                    <a:lumMod val="75000"/>
                    <a:lumOff val="25000"/>
                  </a:schemeClr>
                </a:solidFill>
              </a:rPr>
              <a:t>Minnesota</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8164" y="1183929"/>
            <a:ext cx="3426172" cy="293699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398253" y="1195450"/>
            <a:ext cx="3611562" cy="2925473"/>
          </a:xfrm>
          <a:prstGeom prst="rect">
            <a:avLst/>
          </a:prstGeom>
        </p:spPr>
      </p:pic>
      <p:sp>
        <p:nvSpPr>
          <p:cNvPr id="12" name="Rectangle 11">
            <a:extLst/>
          </p:cNvPr>
          <p:cNvSpPr>
            <a:spLocks noGrp="1" noChangeArrowheads="1"/>
          </p:cNvSpPr>
          <p:nvPr/>
        </p:nvSpPr>
        <p:spPr bwMode="auto">
          <a:xfrm>
            <a:off x="416708" y="4298207"/>
            <a:ext cx="3607813" cy="2227624"/>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marL="342900" indent="-342900" algn="l" rtl="0" eaLnBrk="1" fontAlgn="base" hangingPunct="1">
              <a:spcBef>
                <a:spcPct val="20000"/>
              </a:spcBef>
              <a:spcAft>
                <a:spcPct val="0"/>
              </a:spcAft>
              <a:buClr>
                <a:srgbClr val="D4272E"/>
              </a:buClr>
              <a:buChar char="•"/>
              <a:defRPr sz="26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defRPr>
            </a:lvl2pPr>
            <a:lvl3pPr marL="1085850" indent="-228600" algn="l" rtl="0" eaLnBrk="1" fontAlgn="base" hangingPunct="1">
              <a:spcBef>
                <a:spcPct val="20000"/>
              </a:spcBef>
              <a:spcAft>
                <a:spcPct val="0"/>
              </a:spcAft>
              <a:buChar char="•"/>
              <a:defRPr sz="2200">
                <a:solidFill>
                  <a:schemeClr val="tx1"/>
                </a:solidFill>
                <a:latin typeface="+mn-lt"/>
              </a:defRPr>
            </a:lvl3pPr>
            <a:lvl4pPr marL="1428750" indent="-228600" algn="l" rtl="0" eaLnBrk="1" fontAlgn="base" hangingPunct="1">
              <a:spcBef>
                <a:spcPct val="20000"/>
              </a:spcBef>
              <a:spcAft>
                <a:spcPct val="0"/>
              </a:spcAft>
              <a:buChar char="–"/>
              <a:defRPr sz="2000">
                <a:solidFill>
                  <a:schemeClr val="tx1"/>
                </a:solidFill>
                <a:latin typeface="+mn-lt"/>
              </a:defRPr>
            </a:lvl4pPr>
            <a:lvl5pPr marL="1771650" indent="-228600" algn="l" rtl="0" eaLnBrk="1" fontAlgn="base" hangingPunct="1">
              <a:spcBef>
                <a:spcPct val="20000"/>
              </a:spcBef>
              <a:spcAft>
                <a:spcPct val="0"/>
              </a:spcAft>
              <a:buClr>
                <a:schemeClr val="tx1"/>
              </a:buClr>
              <a:buChar char="•"/>
              <a:defRPr>
                <a:solidFill>
                  <a:schemeClr val="tx1"/>
                </a:solidFill>
                <a:latin typeface="+mn-lt"/>
              </a:defRPr>
            </a:lvl5pPr>
            <a:lvl6pPr marL="2228850" indent="-228600" algn="l" rtl="0" eaLnBrk="1" fontAlgn="base" hangingPunct="1">
              <a:spcBef>
                <a:spcPct val="20000"/>
              </a:spcBef>
              <a:spcAft>
                <a:spcPct val="0"/>
              </a:spcAft>
              <a:buClr>
                <a:schemeClr val="tx1"/>
              </a:buClr>
              <a:buChar char="•"/>
              <a:defRPr>
                <a:solidFill>
                  <a:schemeClr val="tx1"/>
                </a:solidFill>
                <a:latin typeface="+mn-lt"/>
              </a:defRPr>
            </a:lvl6pPr>
            <a:lvl7pPr marL="2686050" indent="-228600" algn="l" rtl="0" eaLnBrk="1" fontAlgn="base" hangingPunct="1">
              <a:spcBef>
                <a:spcPct val="20000"/>
              </a:spcBef>
              <a:spcAft>
                <a:spcPct val="0"/>
              </a:spcAft>
              <a:buClr>
                <a:schemeClr val="tx1"/>
              </a:buClr>
              <a:buChar char="•"/>
              <a:defRPr>
                <a:solidFill>
                  <a:schemeClr val="tx1"/>
                </a:solidFill>
                <a:latin typeface="+mn-lt"/>
              </a:defRPr>
            </a:lvl7pPr>
            <a:lvl8pPr marL="3143250" indent="-228600" algn="l" rtl="0" eaLnBrk="1" fontAlgn="base" hangingPunct="1">
              <a:spcBef>
                <a:spcPct val="20000"/>
              </a:spcBef>
              <a:spcAft>
                <a:spcPct val="0"/>
              </a:spcAft>
              <a:buClr>
                <a:schemeClr val="tx1"/>
              </a:buClr>
              <a:buChar char="•"/>
              <a:defRPr>
                <a:solidFill>
                  <a:schemeClr val="tx1"/>
                </a:solidFill>
                <a:latin typeface="+mn-lt"/>
              </a:defRPr>
            </a:lvl8pPr>
            <a:lvl9pPr marL="3600450" indent="-228600" algn="l" rtl="0" eaLnBrk="1" fontAlgn="base" hangingPunct="1">
              <a:spcBef>
                <a:spcPct val="20000"/>
              </a:spcBef>
              <a:spcAft>
                <a:spcPct val="0"/>
              </a:spcAft>
              <a:buClr>
                <a:schemeClr val="tx1"/>
              </a:buClr>
              <a:buChar char="•"/>
              <a:defRPr>
                <a:solidFill>
                  <a:schemeClr val="tx1"/>
                </a:solidFill>
                <a:latin typeface="+mn-lt"/>
              </a:defRPr>
            </a:lvl9pPr>
          </a:lstStyle>
          <a:p>
            <a:pPr>
              <a:spcBef>
                <a:spcPts val="1200"/>
              </a:spcBef>
              <a:buClr>
                <a:schemeClr val="tx1"/>
              </a:buClr>
              <a:buFont typeface="Courier New" panose="02070309020205020404" pitchFamily="49" charset="0"/>
              <a:buChar char="o"/>
            </a:pPr>
            <a:r>
              <a:rPr lang="en-US" sz="1600" dirty="0">
                <a:solidFill>
                  <a:schemeClr val="tx1">
                    <a:lumMod val="75000"/>
                    <a:lumOff val="25000"/>
                  </a:schemeClr>
                </a:solidFill>
                <a:latin typeface="Arial" panose="020B0604020202020204" pitchFamily="34" charset="0"/>
                <a:cs typeface="Arial" panose="020B0604020202020204" pitchFamily="34" charset="0"/>
              </a:rPr>
              <a:t>Inspections</a:t>
            </a:r>
          </a:p>
          <a:p>
            <a:pPr>
              <a:spcBef>
                <a:spcPts val="1200"/>
              </a:spcBef>
              <a:buClr>
                <a:schemeClr val="tx1"/>
              </a:buClr>
              <a:buFont typeface="Courier New" panose="02070309020205020404" pitchFamily="49" charset="0"/>
              <a:buChar char="o"/>
            </a:pPr>
            <a:r>
              <a:rPr lang="en-US" sz="1600" dirty="0">
                <a:solidFill>
                  <a:schemeClr val="tx1">
                    <a:lumMod val="75000"/>
                    <a:lumOff val="25000"/>
                  </a:schemeClr>
                </a:solidFill>
                <a:latin typeface="Arial" panose="020B0604020202020204" pitchFamily="34" charset="0"/>
                <a:cs typeface="Arial" panose="020B0604020202020204" pitchFamily="34" charset="0"/>
              </a:rPr>
              <a:t>Mailroom</a:t>
            </a:r>
          </a:p>
          <a:p>
            <a:pPr>
              <a:spcBef>
                <a:spcPts val="1200"/>
              </a:spcBef>
              <a:buClr>
                <a:schemeClr val="tx1"/>
              </a:buClr>
              <a:buFont typeface="Courier New" panose="02070309020205020404" pitchFamily="49" charset="0"/>
              <a:buChar char="o"/>
            </a:pPr>
            <a:r>
              <a:rPr lang="en-US" sz="1600" dirty="0">
                <a:solidFill>
                  <a:schemeClr val="tx1">
                    <a:lumMod val="75000"/>
                    <a:lumOff val="25000"/>
                  </a:schemeClr>
                </a:solidFill>
                <a:latin typeface="Arial" panose="020B0604020202020204" pitchFamily="34" charset="0"/>
                <a:cs typeface="Arial" panose="020B0604020202020204" pitchFamily="34" charset="0"/>
              </a:rPr>
              <a:t>Print Fulfillment</a:t>
            </a:r>
          </a:p>
          <a:p>
            <a:pPr>
              <a:spcBef>
                <a:spcPts val="1200"/>
              </a:spcBef>
              <a:buClr>
                <a:schemeClr val="tx1"/>
              </a:buClr>
              <a:buFont typeface="Courier New" panose="02070309020205020404" pitchFamily="49" charset="0"/>
              <a:buChar char="o"/>
            </a:pPr>
            <a:r>
              <a:rPr lang="en-US" sz="1600" dirty="0">
                <a:solidFill>
                  <a:schemeClr val="tx1">
                    <a:lumMod val="75000"/>
                    <a:lumOff val="25000"/>
                  </a:schemeClr>
                </a:solidFill>
                <a:latin typeface="Arial" panose="020B0604020202020204" pitchFamily="34" charset="0"/>
                <a:cs typeface="Arial" panose="020B0604020202020204" pitchFamily="34" charset="0"/>
              </a:rPr>
              <a:t>Disaster Recovery storage</a:t>
            </a:r>
          </a:p>
          <a:p>
            <a:pPr>
              <a:spcBef>
                <a:spcPts val="1200"/>
              </a:spcBef>
              <a:buClr>
                <a:schemeClr val="tx1"/>
              </a:buClr>
              <a:buFont typeface="Courier New" panose="02070309020205020404" pitchFamily="49" charset="0"/>
              <a:buChar char="o"/>
            </a:pPr>
            <a:r>
              <a:rPr lang="en-US" sz="1600" dirty="0">
                <a:solidFill>
                  <a:schemeClr val="tx1">
                    <a:lumMod val="75000"/>
                    <a:lumOff val="25000"/>
                  </a:schemeClr>
                </a:solidFill>
                <a:latin typeface="Arial" panose="020B0604020202020204" pitchFamily="34" charset="0"/>
                <a:cs typeface="Arial" panose="020B0604020202020204" pitchFamily="34" charset="0"/>
              </a:rPr>
              <a:t>Maintenance</a:t>
            </a:r>
          </a:p>
          <a:p>
            <a:pPr>
              <a:spcBef>
                <a:spcPts val="1200"/>
              </a:spcBef>
              <a:buClr>
                <a:schemeClr val="tx1"/>
              </a:buClr>
              <a:buFont typeface="Courier New" panose="02070309020205020404" pitchFamily="49" charset="0"/>
              <a:buChar char="o"/>
            </a:pPr>
            <a:endParaRPr lang="en-US" sz="1600" dirty="0">
              <a:solidFill>
                <a:schemeClr val="tx1">
                  <a:lumMod val="75000"/>
                  <a:lumOff val="25000"/>
                </a:schemeClr>
              </a:solidFill>
              <a:latin typeface="Arial" panose="020B0604020202020204" pitchFamily="34" charset="0"/>
              <a:cs typeface="Arial" panose="020B0604020202020204" pitchFamily="34" charset="0"/>
            </a:endParaRPr>
          </a:p>
          <a:p>
            <a:pPr>
              <a:spcBef>
                <a:spcPts val="1200"/>
              </a:spcBef>
              <a:buClr>
                <a:schemeClr val="tx1"/>
              </a:buClr>
              <a:buFont typeface="Courier New" panose="02070309020205020404" pitchFamily="49" charset="0"/>
              <a:buChar char="o"/>
            </a:pPr>
            <a:endParaRPr lang="en-US" sz="16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7" name="Rectangle 16">
            <a:extLst/>
          </p:cNvPr>
          <p:cNvSpPr>
            <a:spLocks noGrp="1" noChangeArrowheads="1"/>
          </p:cNvSpPr>
          <p:nvPr/>
        </p:nvSpPr>
        <p:spPr bwMode="auto">
          <a:xfrm>
            <a:off x="4197688" y="4298207"/>
            <a:ext cx="3607813" cy="2227624"/>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marL="342900" indent="-342900" algn="l" rtl="0" eaLnBrk="1" fontAlgn="base" hangingPunct="1">
              <a:spcBef>
                <a:spcPct val="20000"/>
              </a:spcBef>
              <a:spcAft>
                <a:spcPct val="0"/>
              </a:spcAft>
              <a:buClr>
                <a:srgbClr val="D4272E"/>
              </a:buClr>
              <a:buChar char="•"/>
              <a:defRPr sz="26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defRPr>
            </a:lvl2pPr>
            <a:lvl3pPr marL="1085850" indent="-228600" algn="l" rtl="0" eaLnBrk="1" fontAlgn="base" hangingPunct="1">
              <a:spcBef>
                <a:spcPct val="20000"/>
              </a:spcBef>
              <a:spcAft>
                <a:spcPct val="0"/>
              </a:spcAft>
              <a:buChar char="•"/>
              <a:defRPr sz="2200">
                <a:solidFill>
                  <a:schemeClr val="tx1"/>
                </a:solidFill>
                <a:latin typeface="+mn-lt"/>
              </a:defRPr>
            </a:lvl3pPr>
            <a:lvl4pPr marL="1428750" indent="-228600" algn="l" rtl="0" eaLnBrk="1" fontAlgn="base" hangingPunct="1">
              <a:spcBef>
                <a:spcPct val="20000"/>
              </a:spcBef>
              <a:spcAft>
                <a:spcPct val="0"/>
              </a:spcAft>
              <a:buChar char="–"/>
              <a:defRPr sz="2000">
                <a:solidFill>
                  <a:schemeClr val="tx1"/>
                </a:solidFill>
                <a:latin typeface="+mn-lt"/>
              </a:defRPr>
            </a:lvl4pPr>
            <a:lvl5pPr marL="1771650" indent="-228600" algn="l" rtl="0" eaLnBrk="1" fontAlgn="base" hangingPunct="1">
              <a:spcBef>
                <a:spcPct val="20000"/>
              </a:spcBef>
              <a:spcAft>
                <a:spcPct val="0"/>
              </a:spcAft>
              <a:buClr>
                <a:schemeClr val="tx1"/>
              </a:buClr>
              <a:buChar char="•"/>
              <a:defRPr>
                <a:solidFill>
                  <a:schemeClr val="tx1"/>
                </a:solidFill>
                <a:latin typeface="+mn-lt"/>
              </a:defRPr>
            </a:lvl5pPr>
            <a:lvl6pPr marL="2228850" indent="-228600" algn="l" rtl="0" eaLnBrk="1" fontAlgn="base" hangingPunct="1">
              <a:spcBef>
                <a:spcPct val="20000"/>
              </a:spcBef>
              <a:spcAft>
                <a:spcPct val="0"/>
              </a:spcAft>
              <a:buClr>
                <a:schemeClr val="tx1"/>
              </a:buClr>
              <a:buChar char="•"/>
              <a:defRPr>
                <a:solidFill>
                  <a:schemeClr val="tx1"/>
                </a:solidFill>
                <a:latin typeface="+mn-lt"/>
              </a:defRPr>
            </a:lvl6pPr>
            <a:lvl7pPr marL="2686050" indent="-228600" algn="l" rtl="0" eaLnBrk="1" fontAlgn="base" hangingPunct="1">
              <a:spcBef>
                <a:spcPct val="20000"/>
              </a:spcBef>
              <a:spcAft>
                <a:spcPct val="0"/>
              </a:spcAft>
              <a:buClr>
                <a:schemeClr val="tx1"/>
              </a:buClr>
              <a:buChar char="•"/>
              <a:defRPr>
                <a:solidFill>
                  <a:schemeClr val="tx1"/>
                </a:solidFill>
                <a:latin typeface="+mn-lt"/>
              </a:defRPr>
            </a:lvl7pPr>
            <a:lvl8pPr marL="3143250" indent="-228600" algn="l" rtl="0" eaLnBrk="1" fontAlgn="base" hangingPunct="1">
              <a:spcBef>
                <a:spcPct val="20000"/>
              </a:spcBef>
              <a:spcAft>
                <a:spcPct val="0"/>
              </a:spcAft>
              <a:buClr>
                <a:schemeClr val="tx1"/>
              </a:buClr>
              <a:buChar char="•"/>
              <a:defRPr>
                <a:solidFill>
                  <a:schemeClr val="tx1"/>
                </a:solidFill>
                <a:latin typeface="+mn-lt"/>
              </a:defRPr>
            </a:lvl8pPr>
            <a:lvl9pPr marL="3600450" indent="-228600" algn="l" rtl="0" eaLnBrk="1" fontAlgn="base" hangingPunct="1">
              <a:spcBef>
                <a:spcPct val="20000"/>
              </a:spcBef>
              <a:spcAft>
                <a:spcPct val="0"/>
              </a:spcAft>
              <a:buClr>
                <a:schemeClr val="tx1"/>
              </a:buClr>
              <a:buChar char="•"/>
              <a:defRPr>
                <a:solidFill>
                  <a:schemeClr val="tx1"/>
                </a:solidFill>
                <a:latin typeface="+mn-lt"/>
              </a:defRPr>
            </a:lvl9pPr>
          </a:lstStyle>
          <a:p>
            <a:pPr>
              <a:spcBef>
                <a:spcPts val="1200"/>
              </a:spcBef>
              <a:buClr>
                <a:schemeClr val="tx1"/>
              </a:buClr>
              <a:buFont typeface="Courier New" panose="02070309020205020404" pitchFamily="49" charset="0"/>
              <a:buChar char="o"/>
            </a:pPr>
            <a:r>
              <a:rPr lang="en-US" sz="1600" dirty="0">
                <a:solidFill>
                  <a:schemeClr val="tx1">
                    <a:lumMod val="75000"/>
                    <a:lumOff val="25000"/>
                  </a:schemeClr>
                </a:solidFill>
                <a:latin typeface="Arial" panose="020B0604020202020204" pitchFamily="34" charset="0"/>
                <a:cs typeface="Arial" panose="020B0604020202020204" pitchFamily="34" charset="0"/>
              </a:rPr>
              <a:t>In-House Litigation Attorneys</a:t>
            </a:r>
          </a:p>
          <a:p>
            <a:pPr>
              <a:spcBef>
                <a:spcPts val="1200"/>
              </a:spcBef>
              <a:buClr>
                <a:schemeClr val="tx1"/>
              </a:buClr>
              <a:buFont typeface="Courier New" panose="02070309020205020404" pitchFamily="49" charset="0"/>
              <a:buChar char="o"/>
            </a:pPr>
            <a:endParaRPr lang="en-US" sz="1600" dirty="0">
              <a:solidFill>
                <a:schemeClr val="tx1">
                  <a:lumMod val="75000"/>
                  <a:lumOff val="25000"/>
                </a:schemeClr>
              </a:solidFill>
              <a:latin typeface="Arial" panose="020B0604020202020204" pitchFamily="34" charset="0"/>
              <a:cs typeface="Arial" panose="020B0604020202020204" pitchFamily="34" charset="0"/>
            </a:endParaRPr>
          </a:p>
          <a:p>
            <a:pPr>
              <a:spcBef>
                <a:spcPts val="1200"/>
              </a:spcBef>
              <a:buClr>
                <a:schemeClr val="tx1"/>
              </a:buClr>
              <a:buFont typeface="Courier New" panose="02070309020205020404" pitchFamily="49" charset="0"/>
              <a:buChar char="o"/>
            </a:pPr>
            <a:endParaRPr lang="en-US" sz="16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9" name="Rectangle 18">
            <a:extLst/>
          </p:cNvPr>
          <p:cNvSpPr>
            <a:spLocks noGrp="1" noChangeArrowheads="1"/>
          </p:cNvSpPr>
          <p:nvPr/>
        </p:nvSpPr>
        <p:spPr bwMode="auto">
          <a:xfrm>
            <a:off x="8138317" y="4291983"/>
            <a:ext cx="3607813" cy="2227624"/>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marL="342900" indent="-342900" algn="l" rtl="0" eaLnBrk="1" fontAlgn="base" hangingPunct="1">
              <a:spcBef>
                <a:spcPct val="20000"/>
              </a:spcBef>
              <a:spcAft>
                <a:spcPct val="0"/>
              </a:spcAft>
              <a:buClr>
                <a:srgbClr val="D4272E"/>
              </a:buClr>
              <a:buChar char="•"/>
              <a:defRPr sz="26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defRPr>
            </a:lvl2pPr>
            <a:lvl3pPr marL="1085850" indent="-228600" algn="l" rtl="0" eaLnBrk="1" fontAlgn="base" hangingPunct="1">
              <a:spcBef>
                <a:spcPct val="20000"/>
              </a:spcBef>
              <a:spcAft>
                <a:spcPct val="0"/>
              </a:spcAft>
              <a:buChar char="•"/>
              <a:defRPr sz="2200">
                <a:solidFill>
                  <a:schemeClr val="tx1"/>
                </a:solidFill>
                <a:latin typeface="+mn-lt"/>
              </a:defRPr>
            </a:lvl3pPr>
            <a:lvl4pPr marL="1428750" indent="-228600" algn="l" rtl="0" eaLnBrk="1" fontAlgn="base" hangingPunct="1">
              <a:spcBef>
                <a:spcPct val="20000"/>
              </a:spcBef>
              <a:spcAft>
                <a:spcPct val="0"/>
              </a:spcAft>
              <a:buChar char="–"/>
              <a:defRPr sz="2000">
                <a:solidFill>
                  <a:schemeClr val="tx1"/>
                </a:solidFill>
                <a:latin typeface="+mn-lt"/>
              </a:defRPr>
            </a:lvl4pPr>
            <a:lvl5pPr marL="1771650" indent="-228600" algn="l" rtl="0" eaLnBrk="1" fontAlgn="base" hangingPunct="1">
              <a:spcBef>
                <a:spcPct val="20000"/>
              </a:spcBef>
              <a:spcAft>
                <a:spcPct val="0"/>
              </a:spcAft>
              <a:buClr>
                <a:schemeClr val="tx1"/>
              </a:buClr>
              <a:buChar char="•"/>
              <a:defRPr>
                <a:solidFill>
                  <a:schemeClr val="tx1"/>
                </a:solidFill>
                <a:latin typeface="+mn-lt"/>
              </a:defRPr>
            </a:lvl5pPr>
            <a:lvl6pPr marL="2228850" indent="-228600" algn="l" rtl="0" eaLnBrk="1" fontAlgn="base" hangingPunct="1">
              <a:spcBef>
                <a:spcPct val="20000"/>
              </a:spcBef>
              <a:spcAft>
                <a:spcPct val="0"/>
              </a:spcAft>
              <a:buClr>
                <a:schemeClr val="tx1"/>
              </a:buClr>
              <a:buChar char="•"/>
              <a:defRPr>
                <a:solidFill>
                  <a:schemeClr val="tx1"/>
                </a:solidFill>
                <a:latin typeface="+mn-lt"/>
              </a:defRPr>
            </a:lvl6pPr>
            <a:lvl7pPr marL="2686050" indent="-228600" algn="l" rtl="0" eaLnBrk="1" fontAlgn="base" hangingPunct="1">
              <a:spcBef>
                <a:spcPct val="20000"/>
              </a:spcBef>
              <a:spcAft>
                <a:spcPct val="0"/>
              </a:spcAft>
              <a:buClr>
                <a:schemeClr val="tx1"/>
              </a:buClr>
              <a:buChar char="•"/>
              <a:defRPr>
                <a:solidFill>
                  <a:schemeClr val="tx1"/>
                </a:solidFill>
                <a:latin typeface="+mn-lt"/>
              </a:defRPr>
            </a:lvl7pPr>
            <a:lvl8pPr marL="3143250" indent="-228600" algn="l" rtl="0" eaLnBrk="1" fontAlgn="base" hangingPunct="1">
              <a:spcBef>
                <a:spcPct val="20000"/>
              </a:spcBef>
              <a:spcAft>
                <a:spcPct val="0"/>
              </a:spcAft>
              <a:buClr>
                <a:schemeClr val="tx1"/>
              </a:buClr>
              <a:buChar char="•"/>
              <a:defRPr>
                <a:solidFill>
                  <a:schemeClr val="tx1"/>
                </a:solidFill>
                <a:latin typeface="+mn-lt"/>
              </a:defRPr>
            </a:lvl8pPr>
            <a:lvl9pPr marL="3600450" indent="-228600" algn="l" rtl="0" eaLnBrk="1" fontAlgn="base" hangingPunct="1">
              <a:spcBef>
                <a:spcPct val="20000"/>
              </a:spcBef>
              <a:spcAft>
                <a:spcPct val="0"/>
              </a:spcAft>
              <a:buClr>
                <a:schemeClr val="tx1"/>
              </a:buClr>
              <a:buChar char="•"/>
              <a:defRPr>
                <a:solidFill>
                  <a:schemeClr val="tx1"/>
                </a:solidFill>
                <a:latin typeface="+mn-lt"/>
              </a:defRPr>
            </a:lvl9pPr>
          </a:lstStyle>
          <a:p>
            <a:pPr>
              <a:spcBef>
                <a:spcPts val="1200"/>
              </a:spcBef>
              <a:buClr>
                <a:schemeClr val="tx1"/>
              </a:buClr>
              <a:buFont typeface="Courier New" panose="02070309020205020404" pitchFamily="49" charset="0"/>
              <a:buChar char="o"/>
            </a:pPr>
            <a:r>
              <a:rPr lang="en-US" sz="1600" dirty="0">
                <a:solidFill>
                  <a:schemeClr val="tx1">
                    <a:lumMod val="75000"/>
                    <a:lumOff val="25000"/>
                  </a:schemeClr>
                </a:solidFill>
                <a:latin typeface="Arial" panose="020B0604020202020204" pitchFamily="34" charset="0"/>
                <a:cs typeface="Arial" panose="020B0604020202020204" pitchFamily="34" charset="0"/>
              </a:rPr>
              <a:t>Reinsurance</a:t>
            </a:r>
          </a:p>
          <a:p>
            <a:pPr>
              <a:spcBef>
                <a:spcPts val="1200"/>
              </a:spcBef>
              <a:buClr>
                <a:schemeClr val="tx1"/>
              </a:buClr>
              <a:buFont typeface="Courier New" panose="02070309020205020404" pitchFamily="49" charset="0"/>
              <a:buChar char="o"/>
            </a:pPr>
            <a:r>
              <a:rPr lang="en-US" sz="1600" dirty="0">
                <a:solidFill>
                  <a:schemeClr val="tx1">
                    <a:lumMod val="75000"/>
                    <a:lumOff val="25000"/>
                  </a:schemeClr>
                </a:solidFill>
                <a:latin typeface="Arial" panose="020B0604020202020204" pitchFamily="34" charset="0"/>
                <a:cs typeface="Arial" panose="020B0604020202020204" pitchFamily="34" charset="0"/>
              </a:rPr>
              <a:t>Exposure Management</a:t>
            </a:r>
          </a:p>
          <a:p>
            <a:pPr>
              <a:spcBef>
                <a:spcPts val="1200"/>
              </a:spcBef>
              <a:buClr>
                <a:schemeClr val="tx1"/>
              </a:buClr>
              <a:buFont typeface="Courier New" panose="02070309020205020404" pitchFamily="49" charset="0"/>
              <a:buChar char="o"/>
            </a:pPr>
            <a:r>
              <a:rPr lang="en-US" sz="1600" dirty="0">
                <a:solidFill>
                  <a:schemeClr val="tx1">
                    <a:lumMod val="75000"/>
                    <a:lumOff val="25000"/>
                  </a:schemeClr>
                </a:solidFill>
                <a:latin typeface="Arial" panose="020B0604020202020204" pitchFamily="34" charset="0"/>
                <a:cs typeface="Arial" panose="020B0604020202020204" pitchFamily="34" charset="0"/>
              </a:rPr>
              <a:t>Catastrophe Modeling</a:t>
            </a:r>
          </a:p>
          <a:p>
            <a:pPr>
              <a:spcBef>
                <a:spcPts val="1200"/>
              </a:spcBef>
              <a:buClr>
                <a:schemeClr val="tx1"/>
              </a:buClr>
              <a:buFont typeface="Courier New" panose="02070309020205020404" pitchFamily="49" charset="0"/>
              <a:buChar char="o"/>
            </a:pPr>
            <a:r>
              <a:rPr lang="en-US" sz="1600" dirty="0">
                <a:solidFill>
                  <a:schemeClr val="tx1">
                    <a:lumMod val="75000"/>
                    <a:lumOff val="25000"/>
                  </a:schemeClr>
                </a:solidFill>
                <a:latin typeface="Arial" panose="020B0604020202020204" pitchFamily="34" charset="0"/>
                <a:cs typeface="Arial" panose="020B0604020202020204" pitchFamily="34" charset="0"/>
              </a:rPr>
              <a:t>Actuarial Analysis</a:t>
            </a:r>
          </a:p>
          <a:p>
            <a:pPr>
              <a:spcBef>
                <a:spcPts val="1200"/>
              </a:spcBef>
              <a:buClr>
                <a:schemeClr val="tx1"/>
              </a:buClr>
              <a:buFont typeface="Courier New" panose="02070309020205020404" pitchFamily="49" charset="0"/>
              <a:buChar char="o"/>
            </a:pPr>
            <a:endParaRPr lang="en-US" sz="1600" dirty="0">
              <a:solidFill>
                <a:schemeClr val="tx1">
                  <a:lumMod val="75000"/>
                  <a:lumOff val="25000"/>
                </a:schemeClr>
              </a:solidFill>
              <a:latin typeface="Arial" panose="020B0604020202020204" pitchFamily="34" charset="0"/>
              <a:cs typeface="Arial" panose="020B0604020202020204" pitchFamily="34" charset="0"/>
            </a:endParaRPr>
          </a:p>
          <a:p>
            <a:pPr>
              <a:spcBef>
                <a:spcPts val="1200"/>
              </a:spcBef>
              <a:buClr>
                <a:schemeClr val="tx1"/>
              </a:buClr>
              <a:buFont typeface="Courier New" panose="02070309020205020404" pitchFamily="49" charset="0"/>
              <a:buChar char="o"/>
            </a:pPr>
            <a:endParaRPr lang="en-US" sz="16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4248" y="1195450"/>
            <a:ext cx="3801881" cy="2925474"/>
          </a:xfrm>
          <a:prstGeom prst="rect">
            <a:avLst/>
          </a:prstGeom>
        </p:spPr>
      </p:pic>
    </p:spTree>
    <p:extLst>
      <p:ext uri="{BB962C8B-B14F-4D97-AF65-F5344CB8AC3E}">
        <p14:creationId xmlns:p14="http://schemas.microsoft.com/office/powerpoint/2010/main" val="1351014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3824" y="1362075"/>
            <a:ext cx="11865769" cy="4048125"/>
          </a:xfrm>
          <a:prstGeom prst="rect">
            <a:avLst/>
          </a:prstGeom>
          <a:solidFill>
            <a:schemeClr val="bg1">
              <a:lumMod val="9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chemeClr val="bg1"/>
              </a:solidFill>
            </a:endParaRPr>
          </a:p>
        </p:txBody>
      </p:sp>
      <p:sp>
        <p:nvSpPr>
          <p:cNvPr id="18" name="Title 1"/>
          <p:cNvSpPr>
            <a:spLocks noGrp="1"/>
          </p:cNvSpPr>
          <p:nvPr>
            <p:ph type="title"/>
          </p:nvPr>
        </p:nvSpPr>
        <p:spPr>
          <a:xfrm>
            <a:off x="123825" y="78105"/>
            <a:ext cx="11865769" cy="835237"/>
          </a:xfrm>
        </p:spPr>
        <p:txBody>
          <a:bodyPr/>
          <a:lstStyle/>
          <a:p>
            <a:r>
              <a:rPr lang="en-US" dirty="0"/>
              <a:t>Universal Insurance Holdings (UVE): Campus Vision</a:t>
            </a:r>
          </a:p>
        </p:txBody>
      </p:sp>
      <p:sp>
        <p:nvSpPr>
          <p:cNvPr id="4" name="TextBox 3"/>
          <p:cNvSpPr txBox="1"/>
          <p:nvPr/>
        </p:nvSpPr>
        <p:spPr>
          <a:xfrm>
            <a:off x="190499" y="713287"/>
            <a:ext cx="11799093" cy="400110"/>
          </a:xfrm>
          <a:prstGeom prst="rect">
            <a:avLst/>
          </a:prstGeom>
          <a:noFill/>
        </p:spPr>
        <p:txBody>
          <a:bodyPr wrap="square" rtlCol="0">
            <a:spAutoFit/>
          </a:bodyPr>
          <a:lstStyle/>
          <a:p>
            <a:r>
              <a:rPr lang="en-US" sz="2000" i="1" dirty="0">
                <a:solidFill>
                  <a:srgbClr val="104C10"/>
                </a:solidFill>
              </a:rPr>
              <a:t>New Fort Lauderdale location includes 50,000 square feet of office space and 284 parking spaces!</a:t>
            </a:r>
            <a:endParaRPr lang="en-US" sz="3600" i="1" dirty="0">
              <a:solidFill>
                <a:srgbClr val="104C1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8300444" y="1630917"/>
            <a:ext cx="3407955" cy="3426856"/>
          </a:xfrm>
          <a:prstGeom prst="rect">
            <a:avLst/>
          </a:prstGeom>
          <a:ln w="50800">
            <a:solidFill>
              <a:schemeClr val="bg1"/>
            </a:solidFill>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297486" y="1630918"/>
            <a:ext cx="3651795" cy="3426855"/>
          </a:xfrm>
          <a:prstGeom prst="rect">
            <a:avLst/>
          </a:prstGeom>
          <a:ln w="50800">
            <a:solidFill>
              <a:schemeClr val="bg1"/>
            </a:solid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416571" y="1630917"/>
            <a:ext cx="3561806" cy="3426857"/>
          </a:xfrm>
          <a:prstGeom prst="rect">
            <a:avLst/>
          </a:prstGeom>
          <a:ln w="50800">
            <a:solidFill>
              <a:schemeClr val="bg1"/>
            </a:solidFill>
          </a:ln>
        </p:spPr>
      </p:pic>
      <p:sp>
        <p:nvSpPr>
          <p:cNvPr id="8" name="TextBox 7"/>
          <p:cNvSpPr txBox="1"/>
          <p:nvPr/>
        </p:nvSpPr>
        <p:spPr>
          <a:xfrm>
            <a:off x="339493" y="5613422"/>
            <a:ext cx="11434432" cy="523220"/>
          </a:xfrm>
          <a:prstGeom prst="rect">
            <a:avLst/>
          </a:prstGeom>
          <a:noFill/>
        </p:spPr>
        <p:txBody>
          <a:bodyPr wrap="square" rtlCol="0">
            <a:spAutoFit/>
          </a:bodyPr>
          <a:lstStyle/>
          <a:p>
            <a:pPr algn="ctr"/>
            <a:r>
              <a:rPr lang="en-US" sz="2800" i="1" dirty="0">
                <a:solidFill>
                  <a:srgbClr val="104C10"/>
                </a:solidFill>
              </a:rPr>
              <a:t>Marketing | </a:t>
            </a:r>
            <a:r>
              <a:rPr lang="en-US" sz="2800" i="1" dirty="0" err="1">
                <a:solidFill>
                  <a:srgbClr val="104C10"/>
                </a:solidFill>
              </a:rPr>
              <a:t>Clovered</a:t>
            </a:r>
            <a:r>
              <a:rPr lang="en-US" sz="2800" i="1" dirty="0">
                <a:solidFill>
                  <a:srgbClr val="104C10"/>
                </a:solidFill>
              </a:rPr>
              <a:t> | Software Development | Subrogation | Litigation</a:t>
            </a:r>
          </a:p>
        </p:txBody>
      </p:sp>
    </p:spTree>
    <p:extLst>
      <p:ext uri="{BB962C8B-B14F-4D97-AF65-F5344CB8AC3E}">
        <p14:creationId xmlns:p14="http://schemas.microsoft.com/office/powerpoint/2010/main" val="15806744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86538" y="4236719"/>
            <a:ext cx="5940335" cy="830997"/>
          </a:xfrm>
          <a:prstGeom prst="rect">
            <a:avLst/>
          </a:prstGeom>
          <a:noFill/>
        </p:spPr>
        <p:txBody>
          <a:bodyPr wrap="square" rtlCol="0">
            <a:spAutoFit/>
          </a:bodyPr>
          <a:lstStyle/>
          <a:p>
            <a:pPr algn="ctr"/>
            <a:r>
              <a:rPr lang="en-US" sz="4800" dirty="0">
                <a:solidFill>
                  <a:srgbClr val="104C10"/>
                </a:solidFill>
              </a:rPr>
              <a:t>Question &amp; Answer</a:t>
            </a:r>
          </a:p>
        </p:txBody>
      </p:sp>
      <p:pic>
        <p:nvPicPr>
          <p:cNvPr id="5" name="Picture 4"/>
          <p:cNvPicPr>
            <a:picLocks noChangeAspect="1"/>
          </p:cNvPicPr>
          <p:nvPr/>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432066" y="1726377"/>
            <a:ext cx="5249281" cy="2000892"/>
          </a:xfrm>
          <a:prstGeom prst="rect">
            <a:avLst/>
          </a:prstGeom>
        </p:spPr>
      </p:pic>
    </p:spTree>
    <p:extLst>
      <p:ext uri="{BB962C8B-B14F-4D97-AF65-F5344CB8AC3E}">
        <p14:creationId xmlns:p14="http://schemas.microsoft.com/office/powerpoint/2010/main" val="3729667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Title 1"/>
          <p:cNvSpPr txBox="1">
            <a:spLocks/>
          </p:cNvSpPr>
          <p:nvPr/>
        </p:nvSpPr>
        <p:spPr>
          <a:xfrm>
            <a:off x="123825" y="78105"/>
            <a:ext cx="11865769" cy="835237"/>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2600" kern="1200">
                <a:solidFill>
                  <a:srgbClr val="083708"/>
                </a:solidFill>
                <a:latin typeface="Arial" panose="020B0604020202020204" pitchFamily="34" charset="0"/>
                <a:ea typeface="+mj-ea"/>
                <a:cs typeface="Arial" panose="020B0604020202020204" pitchFamily="34" charset="0"/>
              </a:defRPr>
            </a:lvl1pPr>
          </a:lstStyle>
          <a:p>
            <a:r>
              <a:rPr lang="en-US" dirty="0"/>
              <a:t>Universal Insurance Holdings (UVE): </a:t>
            </a:r>
            <a:r>
              <a:rPr lang="en-US" dirty="0">
                <a:solidFill>
                  <a:schemeClr val="tx1">
                    <a:lumMod val="75000"/>
                    <a:lumOff val="25000"/>
                  </a:schemeClr>
                </a:solidFill>
              </a:rPr>
              <a:t>Change At The Top</a:t>
            </a:r>
            <a:r>
              <a:rPr lang="en-US" dirty="0"/>
              <a:t> </a:t>
            </a:r>
          </a:p>
        </p:txBody>
      </p:sp>
      <p:pic>
        <p:nvPicPr>
          <p:cNvPr id="5" name="Picture 4"/>
          <p:cNvPicPr>
            <a:picLocks noChangeAspect="1"/>
          </p:cNvPicPr>
          <p:nvPr/>
        </p:nvPicPr>
        <p:blipFill>
          <a:blip r:embed="rId2"/>
          <a:stretch>
            <a:fillRect/>
          </a:stretch>
        </p:blipFill>
        <p:spPr>
          <a:xfrm>
            <a:off x="7394939" y="1980178"/>
            <a:ext cx="3712961" cy="3532574"/>
          </a:xfrm>
          <a:prstGeom prst="rect">
            <a:avLst/>
          </a:prstGeom>
          <a:ln w="25400">
            <a:solidFill>
              <a:srgbClr val="104C10"/>
            </a:solidFill>
          </a:ln>
        </p:spPr>
      </p:pic>
      <p:sp>
        <p:nvSpPr>
          <p:cNvPr id="7" name="TextBox 6"/>
          <p:cNvSpPr txBox="1"/>
          <p:nvPr/>
        </p:nvSpPr>
        <p:spPr>
          <a:xfrm>
            <a:off x="157162" y="1054729"/>
            <a:ext cx="11799093" cy="707886"/>
          </a:xfrm>
          <a:prstGeom prst="rect">
            <a:avLst/>
          </a:prstGeom>
          <a:noFill/>
        </p:spPr>
        <p:txBody>
          <a:bodyPr wrap="square" rtlCol="0">
            <a:spAutoFit/>
          </a:bodyPr>
          <a:lstStyle/>
          <a:p>
            <a:r>
              <a:rPr lang="en-US" sz="2000" i="1" dirty="0">
                <a:solidFill>
                  <a:srgbClr val="104C10"/>
                </a:solidFill>
              </a:rPr>
              <a:t>Effective July 15, 2019, Sean Downes relinquished his title of CEO and has taken on a new role as Executive Chairman</a:t>
            </a:r>
            <a:endParaRPr lang="en-US" sz="3600" i="1" dirty="0">
              <a:solidFill>
                <a:srgbClr val="104C10"/>
              </a:solidFill>
            </a:endParaRPr>
          </a:p>
        </p:txBody>
      </p:sp>
      <p:sp>
        <p:nvSpPr>
          <p:cNvPr id="8" name="TextBox 7"/>
          <p:cNvSpPr txBox="1"/>
          <p:nvPr/>
        </p:nvSpPr>
        <p:spPr>
          <a:xfrm>
            <a:off x="123825" y="2457571"/>
            <a:ext cx="6986102" cy="2428293"/>
          </a:xfrm>
          <a:prstGeom prst="rect">
            <a:avLst/>
          </a:prstGeom>
          <a:noFill/>
        </p:spPr>
        <p:txBody>
          <a:bodyPr wrap="square" rtlCol="0">
            <a:spAutoFit/>
          </a:bodyPr>
          <a:lstStyle/>
          <a:p>
            <a:pPr marL="285750" indent="-285750">
              <a:lnSpc>
                <a:spcPct val="120000"/>
              </a:lnSpc>
              <a:spcBef>
                <a:spcPts val="600"/>
              </a:spcBef>
              <a:spcAft>
                <a:spcPts val="600"/>
              </a:spcAft>
              <a:buFont typeface="Courier New" panose="02070309020205020404" pitchFamily="49" charset="0"/>
              <a:buChar char="o"/>
            </a:pPr>
            <a:r>
              <a:rPr lang="en-US" sz="2000" dirty="0">
                <a:solidFill>
                  <a:schemeClr val="tx1">
                    <a:lumMod val="75000"/>
                    <a:lumOff val="25000"/>
                  </a:schemeClr>
                </a:solidFill>
              </a:rPr>
              <a:t>This move fits with Sean’s family and personal goals after 20 years as an executive of the Company, including the past 6 years as Chairman and CEO</a:t>
            </a:r>
          </a:p>
          <a:p>
            <a:pPr marL="285750" indent="-285750">
              <a:lnSpc>
                <a:spcPct val="120000"/>
              </a:lnSpc>
              <a:spcBef>
                <a:spcPts val="600"/>
              </a:spcBef>
              <a:spcAft>
                <a:spcPts val="600"/>
              </a:spcAft>
              <a:buFont typeface="Courier New" panose="02070309020205020404" pitchFamily="49" charset="0"/>
              <a:buChar char="o"/>
            </a:pPr>
            <a:r>
              <a:rPr lang="en-US" sz="2000" dirty="0">
                <a:solidFill>
                  <a:schemeClr val="tx1">
                    <a:lumMod val="75000"/>
                    <a:lumOff val="25000"/>
                  </a:schemeClr>
                </a:solidFill>
              </a:rPr>
              <a:t>As Executive Chairman, Sean will continue to be involved in ongoing operations of the company, to include strategic decision making, claims practices, and online distribution </a:t>
            </a:r>
          </a:p>
        </p:txBody>
      </p:sp>
    </p:spTree>
    <p:extLst>
      <p:ext uri="{BB962C8B-B14F-4D97-AF65-F5344CB8AC3E}">
        <p14:creationId xmlns:p14="http://schemas.microsoft.com/office/powerpoint/2010/main" val="1645508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Universal Insurance Holdings (UVE)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926" y="913342"/>
            <a:ext cx="3352800" cy="3429000"/>
          </a:xfrm>
          <a:prstGeom prst="rect">
            <a:avLst/>
          </a:prstGeom>
        </p:spPr>
      </p:pic>
      <p:pic>
        <p:nvPicPr>
          <p:cNvPr id="101" name="Picture 100"/>
          <p:cNvPicPr>
            <a:picLocks noChangeAspect="1"/>
          </p:cNvPicPr>
          <p:nvPr/>
        </p:nvPicPr>
        <p:blipFill>
          <a:blip r:embed="rId3"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936149" y="2458628"/>
            <a:ext cx="3742418" cy="1426514"/>
          </a:xfrm>
          <a:prstGeom prst="rect">
            <a:avLst/>
          </a:prstGeom>
        </p:spPr>
      </p:pic>
      <p:sp>
        <p:nvSpPr>
          <p:cNvPr id="4" name="Rectangle 3"/>
          <p:cNvSpPr/>
          <p:nvPr/>
        </p:nvSpPr>
        <p:spPr>
          <a:xfrm>
            <a:off x="4366727" y="913342"/>
            <a:ext cx="6699380" cy="3429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TextBox 186"/>
          <p:cNvSpPr txBox="1"/>
          <p:nvPr/>
        </p:nvSpPr>
        <p:spPr>
          <a:xfrm>
            <a:off x="5256827" y="1015979"/>
            <a:ext cx="5132499" cy="1200329"/>
          </a:xfrm>
          <a:prstGeom prst="rect">
            <a:avLst/>
          </a:prstGeom>
          <a:noFill/>
        </p:spPr>
        <p:txBody>
          <a:bodyPr wrap="square" rtlCol="0">
            <a:spAutoFit/>
          </a:bodyPr>
          <a:lstStyle/>
          <a:p>
            <a:pPr algn="ctr"/>
            <a:r>
              <a:rPr lang="en-US" sz="3600" u="sng" dirty="0">
                <a:solidFill>
                  <a:srgbClr val="104C10"/>
                </a:solidFill>
              </a:rPr>
              <a:t>The New CEO</a:t>
            </a:r>
          </a:p>
          <a:p>
            <a:pPr algn="ctr"/>
            <a:r>
              <a:rPr lang="en-US" sz="3600" i="1" dirty="0">
                <a:solidFill>
                  <a:srgbClr val="104C10"/>
                </a:solidFill>
              </a:rPr>
              <a:t>Stephen J. Donaghy</a:t>
            </a:r>
          </a:p>
        </p:txBody>
      </p:sp>
      <p:sp>
        <p:nvSpPr>
          <p:cNvPr id="5" name="TextBox 4"/>
          <p:cNvSpPr txBox="1"/>
          <p:nvPr/>
        </p:nvSpPr>
        <p:spPr>
          <a:xfrm>
            <a:off x="363894" y="4609322"/>
            <a:ext cx="11625700" cy="1785104"/>
          </a:xfrm>
          <a:prstGeom prst="rect">
            <a:avLst/>
          </a:prstGeom>
          <a:noFill/>
        </p:spPr>
        <p:txBody>
          <a:bodyPr wrap="square" rtlCol="0">
            <a:spAutoFit/>
          </a:bodyPr>
          <a:lstStyle/>
          <a:p>
            <a:pPr marL="285750" indent="-285750">
              <a:spcBef>
                <a:spcPts val="600"/>
              </a:spcBef>
              <a:spcAft>
                <a:spcPts val="600"/>
              </a:spcAft>
              <a:buFont typeface="Courier New" panose="02070309020205020404" pitchFamily="49" charset="0"/>
              <a:buChar char="o"/>
            </a:pPr>
            <a:r>
              <a:rPr lang="en-US" dirty="0">
                <a:solidFill>
                  <a:schemeClr val="tx1">
                    <a:lumMod val="75000"/>
                    <a:lumOff val="25000"/>
                  </a:schemeClr>
                </a:solidFill>
              </a:rPr>
              <a:t>Prior responsibilities at Universal include Chief Operating Officer, Chief Marketing Officer, Chief Administrative Officer, and Chief Information Officer</a:t>
            </a:r>
          </a:p>
          <a:p>
            <a:pPr marL="285750" indent="-285750">
              <a:spcBef>
                <a:spcPts val="600"/>
              </a:spcBef>
              <a:spcAft>
                <a:spcPts val="600"/>
              </a:spcAft>
              <a:buFont typeface="Courier New" panose="02070309020205020404" pitchFamily="49" charset="0"/>
              <a:buChar char="o"/>
            </a:pPr>
            <a:r>
              <a:rPr lang="en-US" dirty="0">
                <a:solidFill>
                  <a:schemeClr val="tx1">
                    <a:lumMod val="75000"/>
                    <a:lumOff val="25000"/>
                  </a:schemeClr>
                </a:solidFill>
              </a:rPr>
              <a:t>Prior to Universal, served in various roles at JM Family including Vice President of Strategic Initiatives, Vice President of Sales &amp; Marketing, and Senior Information Officer </a:t>
            </a:r>
          </a:p>
          <a:p>
            <a:pPr marL="285750" indent="-285750">
              <a:spcBef>
                <a:spcPts val="600"/>
              </a:spcBef>
              <a:spcAft>
                <a:spcPts val="600"/>
              </a:spcAft>
              <a:buFont typeface="Courier New" panose="02070309020205020404" pitchFamily="49" charset="0"/>
              <a:buChar char="o"/>
            </a:pPr>
            <a:r>
              <a:rPr lang="en-US" dirty="0">
                <a:solidFill>
                  <a:schemeClr val="tx1">
                    <a:lumMod val="75000"/>
                    <a:lumOff val="25000"/>
                  </a:schemeClr>
                </a:solidFill>
              </a:rPr>
              <a:t>A diverse background spanning operations, marketing, sales, and strategy</a:t>
            </a:r>
          </a:p>
        </p:txBody>
      </p:sp>
    </p:spTree>
    <p:extLst>
      <p:ext uri="{BB962C8B-B14F-4D97-AF65-F5344CB8AC3E}">
        <p14:creationId xmlns:p14="http://schemas.microsoft.com/office/powerpoint/2010/main" val="781180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Universal Insurance Holdings (UVE): Growth Story</a:t>
            </a:r>
          </a:p>
        </p:txBody>
      </p:sp>
      <p:sp>
        <p:nvSpPr>
          <p:cNvPr id="61" name="TextBox 60"/>
          <p:cNvSpPr txBox="1"/>
          <p:nvPr/>
        </p:nvSpPr>
        <p:spPr>
          <a:xfrm>
            <a:off x="2018693" y="1076039"/>
            <a:ext cx="2039265" cy="276999"/>
          </a:xfrm>
          <a:prstGeom prst="rect">
            <a:avLst/>
          </a:prstGeom>
          <a:noFill/>
        </p:spPr>
        <p:txBody>
          <a:bodyPr wrap="square" rtlCol="0">
            <a:spAutoFit/>
          </a:bodyPr>
          <a:lstStyle/>
          <a:p>
            <a:r>
              <a:rPr lang="en-US" sz="1200" b="1" dirty="0">
                <a:solidFill>
                  <a:srgbClr val="104C10"/>
                </a:solidFill>
              </a:rPr>
              <a:t>Doing business</a:t>
            </a:r>
          </a:p>
        </p:txBody>
      </p:sp>
      <p:sp>
        <p:nvSpPr>
          <p:cNvPr id="62" name="TextBox 61"/>
          <p:cNvSpPr txBox="1"/>
          <p:nvPr/>
        </p:nvSpPr>
        <p:spPr>
          <a:xfrm>
            <a:off x="3390500" y="1076039"/>
            <a:ext cx="2039265" cy="276999"/>
          </a:xfrm>
          <a:prstGeom prst="rect">
            <a:avLst/>
          </a:prstGeom>
          <a:noFill/>
        </p:spPr>
        <p:txBody>
          <a:bodyPr wrap="square" rtlCol="0">
            <a:spAutoFit/>
          </a:bodyPr>
          <a:lstStyle/>
          <a:p>
            <a:r>
              <a:rPr lang="en-US" sz="1200" b="1" dirty="0">
                <a:solidFill>
                  <a:srgbClr val="8EBC1A"/>
                </a:solidFill>
              </a:rPr>
              <a:t>Licensed</a:t>
            </a:r>
          </a:p>
        </p:txBody>
      </p:sp>
      <p:cxnSp>
        <p:nvCxnSpPr>
          <p:cNvPr id="63" name="Straight Connector 62"/>
          <p:cNvCxnSpPr/>
          <p:nvPr/>
        </p:nvCxnSpPr>
        <p:spPr>
          <a:xfrm>
            <a:off x="3337692" y="1001619"/>
            <a:ext cx="0" cy="41761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6296982" y="838256"/>
            <a:ext cx="5981684" cy="584775"/>
          </a:xfrm>
          <a:prstGeom prst="rect">
            <a:avLst/>
          </a:prstGeom>
        </p:spPr>
        <p:txBody>
          <a:bodyPr wrap="square">
            <a:spAutoFit/>
          </a:bodyPr>
          <a:lstStyle/>
          <a:p>
            <a:pPr algn="ctr"/>
            <a:r>
              <a:rPr lang="en-US" sz="1600" b="1" dirty="0">
                <a:solidFill>
                  <a:schemeClr val="tx1">
                    <a:lumMod val="75000"/>
                    <a:lumOff val="25000"/>
                  </a:schemeClr>
                </a:solidFill>
              </a:rPr>
              <a:t>Leading holding company of personal residential homeowners insurance and services</a:t>
            </a:r>
          </a:p>
        </p:txBody>
      </p:sp>
      <p:sp>
        <p:nvSpPr>
          <p:cNvPr id="67" name="Rectangle 66">
            <a:extLst>
              <a:ext uri="{FF2B5EF4-FFF2-40B4-BE49-F238E27FC236}">
                <a16:creationId xmlns:a16="http://schemas.microsoft.com/office/drawing/2014/main" id="{1F1442BA-8E59-4C5E-B6E0-8FE7706398AF}"/>
              </a:ext>
            </a:extLst>
          </p:cNvPr>
          <p:cNvSpPr/>
          <p:nvPr/>
        </p:nvSpPr>
        <p:spPr>
          <a:xfrm>
            <a:off x="7206454" y="1754271"/>
            <a:ext cx="2011680" cy="1045209"/>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200" b="1" dirty="0">
                <a:solidFill>
                  <a:srgbClr val="104C10"/>
                </a:solidFill>
                <a:latin typeface="Arial" panose="020B0604020202020204" pitchFamily="34" charset="0"/>
                <a:cs typeface="Arial" panose="020B0604020202020204" pitchFamily="34" charset="0"/>
              </a:rPr>
              <a:t>$1B+</a:t>
            </a:r>
          </a:p>
          <a:p>
            <a:pPr algn="ctr"/>
            <a:endParaRPr lang="en-US" sz="1000" dirty="0">
              <a:solidFill>
                <a:schemeClr val="tx1"/>
              </a:solidFill>
              <a:latin typeface="Arial" panose="020B0604020202020204" pitchFamily="34" charset="0"/>
              <a:cs typeface="Arial" panose="020B0604020202020204" pitchFamily="34" charset="0"/>
            </a:endParaRPr>
          </a:p>
          <a:p>
            <a:pPr algn="ctr"/>
            <a:r>
              <a:rPr lang="en-US" sz="1000" dirty="0">
                <a:solidFill>
                  <a:schemeClr val="tx1"/>
                </a:solidFill>
                <a:latin typeface="Arial" panose="020B0604020202020204" pitchFamily="34" charset="0"/>
                <a:cs typeface="Arial" panose="020B0604020202020204" pitchFamily="34" charset="0"/>
              </a:rPr>
              <a:t>FY18 Direct Premium Written</a:t>
            </a:r>
          </a:p>
        </p:txBody>
      </p:sp>
      <p:sp>
        <p:nvSpPr>
          <p:cNvPr id="68" name="Rectangle 67">
            <a:extLst>
              <a:ext uri="{FF2B5EF4-FFF2-40B4-BE49-F238E27FC236}">
                <a16:creationId xmlns:a16="http://schemas.microsoft.com/office/drawing/2014/main" id="{990A3A0C-A7DB-4302-8386-AC5D802BB143}"/>
              </a:ext>
            </a:extLst>
          </p:cNvPr>
          <p:cNvSpPr/>
          <p:nvPr/>
        </p:nvSpPr>
        <p:spPr>
          <a:xfrm>
            <a:off x="9424950" y="4106289"/>
            <a:ext cx="2011680" cy="1045209"/>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200" b="1" dirty="0">
                <a:solidFill>
                  <a:srgbClr val="104C10"/>
                </a:solidFill>
                <a:latin typeface="Arial" panose="020B0604020202020204" pitchFamily="34" charset="0"/>
                <a:cs typeface="Arial" panose="020B0604020202020204" pitchFamily="34" charset="0"/>
              </a:rPr>
              <a:t>9,000+</a:t>
            </a:r>
          </a:p>
          <a:p>
            <a:pPr algn="ctr"/>
            <a:endParaRPr lang="en-US" sz="1000" dirty="0">
              <a:solidFill>
                <a:schemeClr val="tx1"/>
              </a:solidFill>
              <a:latin typeface="Arial" panose="020B0604020202020204" pitchFamily="34" charset="0"/>
              <a:cs typeface="Arial" panose="020B0604020202020204" pitchFamily="34" charset="0"/>
            </a:endParaRPr>
          </a:p>
          <a:p>
            <a:pPr algn="ctr"/>
            <a:r>
              <a:rPr lang="en-US" sz="1000" dirty="0">
                <a:solidFill>
                  <a:schemeClr val="tx1"/>
                </a:solidFill>
                <a:latin typeface="Arial" panose="020B0604020202020204" pitchFamily="34" charset="0"/>
                <a:cs typeface="Arial" panose="020B0604020202020204" pitchFamily="34" charset="0"/>
              </a:rPr>
              <a:t>Independent agents in the distribution channel</a:t>
            </a:r>
          </a:p>
        </p:txBody>
      </p:sp>
      <p:sp>
        <p:nvSpPr>
          <p:cNvPr id="69" name="Rectangle 68">
            <a:extLst>
              <a:ext uri="{FF2B5EF4-FFF2-40B4-BE49-F238E27FC236}">
                <a16:creationId xmlns:a16="http://schemas.microsoft.com/office/drawing/2014/main" id="{A62570AF-DA1B-4A73-9722-0773D2249CFF}"/>
              </a:ext>
            </a:extLst>
          </p:cNvPr>
          <p:cNvSpPr/>
          <p:nvPr/>
        </p:nvSpPr>
        <p:spPr>
          <a:xfrm>
            <a:off x="7206454" y="5279579"/>
            <a:ext cx="2011680" cy="1045209"/>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rgbClr val="104C10"/>
                </a:solidFill>
                <a:latin typeface="Arial" panose="020B0604020202020204" pitchFamily="34" charset="0"/>
                <a:cs typeface="Arial" panose="020B0604020202020204" pitchFamily="34" charset="0"/>
              </a:rPr>
              <a:t>Ft. Lauderdale, FL</a:t>
            </a:r>
          </a:p>
        </p:txBody>
      </p:sp>
      <p:sp>
        <p:nvSpPr>
          <p:cNvPr id="70" name="Rectangle 69">
            <a:extLst>
              <a:ext uri="{FF2B5EF4-FFF2-40B4-BE49-F238E27FC236}">
                <a16:creationId xmlns:a16="http://schemas.microsoft.com/office/drawing/2014/main" id="{DBCEB730-2ABA-444B-A239-2C0267BD8C05}"/>
              </a:ext>
            </a:extLst>
          </p:cNvPr>
          <p:cNvSpPr/>
          <p:nvPr/>
        </p:nvSpPr>
        <p:spPr>
          <a:xfrm>
            <a:off x="7206454" y="2930280"/>
            <a:ext cx="2011680" cy="1045209"/>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200" b="1" dirty="0">
                <a:solidFill>
                  <a:srgbClr val="104C10"/>
                </a:solidFill>
                <a:latin typeface="Arial" panose="020B0604020202020204" pitchFamily="34" charset="0"/>
                <a:cs typeface="Arial" panose="020B0604020202020204" pitchFamily="34" charset="0"/>
              </a:rPr>
              <a:t>18</a:t>
            </a:r>
          </a:p>
          <a:p>
            <a:pPr algn="ctr"/>
            <a:endParaRPr lang="en-US" sz="1000" dirty="0">
              <a:solidFill>
                <a:schemeClr val="tx1"/>
              </a:solidFill>
              <a:latin typeface="Arial" panose="020B0604020202020204" pitchFamily="34" charset="0"/>
              <a:cs typeface="Arial" panose="020B0604020202020204" pitchFamily="34" charset="0"/>
            </a:endParaRPr>
          </a:p>
          <a:p>
            <a:pPr algn="ctr"/>
            <a:r>
              <a:rPr lang="en-US" sz="1000" dirty="0">
                <a:solidFill>
                  <a:schemeClr val="tx1"/>
                </a:solidFill>
                <a:latin typeface="Arial" panose="020B0604020202020204" pitchFamily="34" charset="0"/>
                <a:cs typeface="Arial" panose="020B0604020202020204" pitchFamily="34" charset="0"/>
              </a:rPr>
              <a:t> States actively doing business</a:t>
            </a:r>
          </a:p>
        </p:txBody>
      </p:sp>
      <p:sp>
        <p:nvSpPr>
          <p:cNvPr id="71" name="Rectangle 70">
            <a:extLst>
              <a:ext uri="{FF2B5EF4-FFF2-40B4-BE49-F238E27FC236}">
                <a16:creationId xmlns:a16="http://schemas.microsoft.com/office/drawing/2014/main" id="{CD66F20B-66B5-4F4A-848E-C430B055393B}"/>
              </a:ext>
            </a:extLst>
          </p:cNvPr>
          <p:cNvSpPr/>
          <p:nvPr/>
        </p:nvSpPr>
        <p:spPr>
          <a:xfrm>
            <a:off x="9424950" y="5279579"/>
            <a:ext cx="2011680" cy="1042416"/>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200" b="1" dirty="0">
                <a:solidFill>
                  <a:srgbClr val="104C10"/>
                </a:solidFill>
                <a:latin typeface="Arial" panose="020B0604020202020204" pitchFamily="34" charset="0"/>
                <a:cs typeface="Arial" panose="020B0604020202020204" pitchFamily="34" charset="0"/>
              </a:rPr>
              <a:t>A</a:t>
            </a:r>
          </a:p>
          <a:p>
            <a:pPr algn="ctr"/>
            <a:r>
              <a:rPr lang="en-US" sz="1400" b="1" dirty="0">
                <a:solidFill>
                  <a:srgbClr val="104C10"/>
                </a:solidFill>
                <a:latin typeface="Arial" panose="020B0604020202020204" pitchFamily="34" charset="0"/>
                <a:cs typeface="Arial" panose="020B0604020202020204" pitchFamily="34" charset="0"/>
              </a:rPr>
              <a:t>Exceptional</a:t>
            </a:r>
            <a:endParaRPr lang="en-US" sz="1400" dirty="0">
              <a:solidFill>
                <a:schemeClr val="tx1"/>
              </a:solidFill>
              <a:latin typeface="Arial" panose="020B0604020202020204" pitchFamily="34" charset="0"/>
              <a:cs typeface="Arial" panose="020B0604020202020204" pitchFamily="34" charset="0"/>
            </a:endParaRPr>
          </a:p>
          <a:p>
            <a:pPr algn="ctr"/>
            <a:endParaRPr lang="en-US" sz="1000" dirty="0">
              <a:solidFill>
                <a:schemeClr val="tx1"/>
              </a:solidFill>
              <a:latin typeface="Arial" panose="020B0604020202020204" pitchFamily="34" charset="0"/>
              <a:cs typeface="Arial" panose="020B0604020202020204" pitchFamily="34" charset="0"/>
            </a:endParaRPr>
          </a:p>
          <a:p>
            <a:pPr algn="ctr"/>
            <a:r>
              <a:rPr lang="en-US" sz="1000" dirty="0">
                <a:solidFill>
                  <a:schemeClr val="tx1"/>
                </a:solidFill>
                <a:latin typeface="Arial" panose="020B0604020202020204" pitchFamily="34" charset="0"/>
                <a:cs typeface="Arial" panose="020B0604020202020204" pitchFamily="34" charset="0"/>
              </a:rPr>
              <a:t>Demotech financial stability rating</a:t>
            </a:r>
          </a:p>
        </p:txBody>
      </p:sp>
      <p:sp>
        <p:nvSpPr>
          <p:cNvPr id="72" name="Rectangle 71">
            <a:extLst>
              <a:ext uri="{FF2B5EF4-FFF2-40B4-BE49-F238E27FC236}">
                <a16:creationId xmlns:a16="http://schemas.microsoft.com/office/drawing/2014/main" id="{CCA8BDED-00AD-4B16-8B17-3A721417AAC5}"/>
              </a:ext>
            </a:extLst>
          </p:cNvPr>
          <p:cNvSpPr/>
          <p:nvPr/>
        </p:nvSpPr>
        <p:spPr>
          <a:xfrm>
            <a:off x="7206454" y="4106289"/>
            <a:ext cx="2011680" cy="1045209"/>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200" b="1" dirty="0">
                <a:solidFill>
                  <a:srgbClr val="104C10"/>
                </a:solidFill>
                <a:latin typeface="Arial" panose="020B0604020202020204" pitchFamily="34" charset="0"/>
                <a:cs typeface="Arial" panose="020B0604020202020204" pitchFamily="34" charset="0"/>
              </a:rPr>
              <a:t>800+</a:t>
            </a:r>
          </a:p>
          <a:p>
            <a:pPr algn="ctr"/>
            <a:endParaRPr lang="en-US" sz="1000" dirty="0">
              <a:solidFill>
                <a:schemeClr val="tx1"/>
              </a:solidFill>
              <a:latin typeface="Arial" panose="020B0604020202020204" pitchFamily="34" charset="0"/>
              <a:cs typeface="Arial" panose="020B0604020202020204" pitchFamily="34" charset="0"/>
            </a:endParaRPr>
          </a:p>
          <a:p>
            <a:pPr algn="ctr"/>
            <a:r>
              <a:rPr lang="en-US" sz="1000" dirty="0">
                <a:solidFill>
                  <a:schemeClr val="tx1"/>
                </a:solidFill>
                <a:latin typeface="Arial" panose="020B0604020202020204" pitchFamily="34" charset="0"/>
                <a:cs typeface="Arial" panose="020B0604020202020204" pitchFamily="34" charset="0"/>
              </a:rPr>
              <a:t>Full time equivalent employees</a:t>
            </a:r>
            <a:endParaRPr lang="en-US" sz="1000" dirty="0">
              <a:solidFill>
                <a:srgbClr val="FF0000"/>
              </a:solidFill>
              <a:latin typeface="Arial" panose="020B0604020202020204" pitchFamily="34" charset="0"/>
              <a:cs typeface="Arial" panose="020B0604020202020204" pitchFamily="34" charset="0"/>
            </a:endParaRPr>
          </a:p>
        </p:txBody>
      </p:sp>
      <p:sp>
        <p:nvSpPr>
          <p:cNvPr id="73" name="Rectangle 72">
            <a:extLst>
              <a:ext uri="{FF2B5EF4-FFF2-40B4-BE49-F238E27FC236}">
                <a16:creationId xmlns:a16="http://schemas.microsoft.com/office/drawing/2014/main" id="{1F1442BA-8E59-4C5E-B6E0-8FE7706398AF}"/>
              </a:ext>
            </a:extLst>
          </p:cNvPr>
          <p:cNvSpPr/>
          <p:nvPr/>
        </p:nvSpPr>
        <p:spPr>
          <a:xfrm>
            <a:off x="9424950" y="1754271"/>
            <a:ext cx="2011680" cy="1045209"/>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200" b="1" dirty="0">
                <a:solidFill>
                  <a:srgbClr val="104C10"/>
                </a:solidFill>
                <a:latin typeface="Arial" panose="020B0604020202020204" pitchFamily="34" charset="0"/>
                <a:cs typeface="Arial" panose="020B0604020202020204" pitchFamily="34" charset="0"/>
              </a:rPr>
              <a:t>#1</a:t>
            </a:r>
          </a:p>
          <a:p>
            <a:pPr algn="ctr"/>
            <a:endParaRPr lang="en-US" sz="1000" dirty="0">
              <a:solidFill>
                <a:schemeClr val="tx1"/>
              </a:solidFill>
              <a:latin typeface="Arial" panose="020B0604020202020204" pitchFamily="34" charset="0"/>
              <a:cs typeface="Arial" panose="020B0604020202020204" pitchFamily="34" charset="0"/>
            </a:endParaRPr>
          </a:p>
          <a:p>
            <a:pPr algn="ctr"/>
            <a:r>
              <a:rPr lang="en-US" sz="1000" dirty="0">
                <a:solidFill>
                  <a:schemeClr val="tx1"/>
                </a:solidFill>
                <a:latin typeface="Arial" panose="020B0604020202020204" pitchFamily="34" charset="0"/>
                <a:cs typeface="Arial" panose="020B0604020202020204" pitchFamily="34" charset="0"/>
              </a:rPr>
              <a:t>Best-in-class Return on Equity</a:t>
            </a:r>
          </a:p>
          <a:p>
            <a:pPr algn="ctr"/>
            <a:r>
              <a:rPr lang="en-US" sz="1000" dirty="0">
                <a:solidFill>
                  <a:schemeClr val="tx1"/>
                </a:solidFill>
                <a:latin typeface="Arial" panose="020B0604020202020204" pitchFamily="34" charset="0"/>
                <a:cs typeface="Arial" panose="020B0604020202020204" pitchFamily="34" charset="0"/>
              </a:rPr>
              <a:t>(5-yr Average)</a:t>
            </a:r>
          </a:p>
        </p:txBody>
      </p:sp>
      <p:sp>
        <p:nvSpPr>
          <p:cNvPr id="74" name="Rectangle 73">
            <a:extLst>
              <a:ext uri="{FF2B5EF4-FFF2-40B4-BE49-F238E27FC236}">
                <a16:creationId xmlns:a16="http://schemas.microsoft.com/office/drawing/2014/main" id="{1F1442BA-8E59-4C5E-B6E0-8FE7706398AF}"/>
              </a:ext>
            </a:extLst>
          </p:cNvPr>
          <p:cNvSpPr/>
          <p:nvPr/>
        </p:nvSpPr>
        <p:spPr>
          <a:xfrm>
            <a:off x="9424950" y="2930280"/>
            <a:ext cx="2011680" cy="1045209"/>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200" b="1" dirty="0">
                <a:solidFill>
                  <a:srgbClr val="104C10"/>
                </a:solidFill>
                <a:latin typeface="Arial" panose="020B0604020202020204" pitchFamily="34" charset="0"/>
                <a:cs typeface="Arial" panose="020B0604020202020204" pitchFamily="34" charset="0"/>
              </a:rPr>
              <a:t>&gt;800K</a:t>
            </a:r>
          </a:p>
          <a:p>
            <a:pPr algn="ctr"/>
            <a:endParaRPr lang="en-US" sz="1000" dirty="0">
              <a:solidFill>
                <a:schemeClr val="tx1"/>
              </a:solidFill>
              <a:latin typeface="Arial" panose="020B0604020202020204" pitchFamily="34" charset="0"/>
              <a:cs typeface="Arial" panose="020B0604020202020204" pitchFamily="34" charset="0"/>
            </a:endParaRPr>
          </a:p>
          <a:p>
            <a:pPr algn="ctr"/>
            <a:r>
              <a:rPr lang="en-US" sz="1000" dirty="0">
                <a:solidFill>
                  <a:schemeClr val="tx1"/>
                </a:solidFill>
                <a:latin typeface="Arial" panose="020B0604020202020204" pitchFamily="34" charset="0"/>
                <a:cs typeface="Arial" panose="020B0604020202020204" pitchFamily="34" charset="0"/>
              </a:rPr>
              <a:t>Customer policies managed</a:t>
            </a:r>
          </a:p>
        </p:txBody>
      </p:sp>
      <p:sp>
        <p:nvSpPr>
          <p:cNvPr id="124" name="TextBox 123"/>
          <p:cNvSpPr txBox="1"/>
          <p:nvPr/>
        </p:nvSpPr>
        <p:spPr>
          <a:xfrm>
            <a:off x="7206454" y="6081287"/>
            <a:ext cx="2011680" cy="246221"/>
          </a:xfrm>
          <a:prstGeom prst="rect">
            <a:avLst/>
          </a:prstGeom>
          <a:noFill/>
        </p:spPr>
        <p:txBody>
          <a:bodyPr wrap="square" rtlCol="0">
            <a:spAutoFit/>
          </a:bodyPr>
          <a:lstStyle/>
          <a:p>
            <a:pPr algn="ctr"/>
            <a:r>
              <a:rPr lang="en-US" sz="1000" dirty="0"/>
              <a:t>Headquarters</a:t>
            </a:r>
          </a:p>
        </p:txBody>
      </p:sp>
      <p:sp>
        <p:nvSpPr>
          <p:cNvPr id="102" name="TextBox 101"/>
          <p:cNvSpPr txBox="1"/>
          <p:nvPr/>
        </p:nvSpPr>
        <p:spPr>
          <a:xfrm>
            <a:off x="3899290" y="2736958"/>
            <a:ext cx="274320" cy="153888"/>
          </a:xfrm>
          <a:prstGeom prst="rect">
            <a:avLst/>
          </a:prstGeom>
          <a:noFill/>
        </p:spPr>
        <p:txBody>
          <a:bodyPr wrap="square" lIns="0" tIns="0" rIns="0" bIns="0" rtlCol="0" anchor="ctr" anchorCtr="0">
            <a:spAutoFit/>
          </a:bodyPr>
          <a:lstStyle/>
          <a:p>
            <a:pPr algn="ctr"/>
            <a:r>
              <a:rPr lang="en-US" sz="1000" b="1" dirty="0">
                <a:solidFill>
                  <a:schemeClr val="bg1"/>
                </a:solidFill>
              </a:rPr>
              <a:t>WI</a:t>
            </a:r>
          </a:p>
        </p:txBody>
      </p:sp>
      <p:grpSp>
        <p:nvGrpSpPr>
          <p:cNvPr id="103" name="Group 102"/>
          <p:cNvGrpSpPr/>
          <p:nvPr/>
        </p:nvGrpSpPr>
        <p:grpSpPr>
          <a:xfrm>
            <a:off x="310544" y="1752144"/>
            <a:ext cx="6024172" cy="4390391"/>
            <a:chOff x="310544" y="1752144"/>
            <a:chExt cx="6024172" cy="4390391"/>
          </a:xfrm>
        </p:grpSpPr>
        <p:grpSp>
          <p:nvGrpSpPr>
            <p:cNvPr id="104" name="Group 103"/>
            <p:cNvGrpSpPr/>
            <p:nvPr/>
          </p:nvGrpSpPr>
          <p:grpSpPr>
            <a:xfrm>
              <a:off x="310544" y="1752144"/>
              <a:ext cx="5986438" cy="4240549"/>
              <a:chOff x="566738" y="9525"/>
              <a:chExt cx="10760075" cy="6796088"/>
            </a:xfrm>
            <a:effectLst>
              <a:outerShdw blurRad="63500" sx="102000" sy="102000" algn="ctr" rotWithShape="0">
                <a:prstClr val="black">
                  <a:alpha val="40000"/>
                </a:prstClr>
              </a:outerShdw>
            </a:effectLst>
          </p:grpSpPr>
          <p:sp>
            <p:nvSpPr>
              <p:cNvPr id="129" name="Freeform 5">
                <a:extLst/>
              </p:cNvPr>
              <p:cNvSpPr>
                <a:spLocks noEditPoints="1"/>
              </p:cNvSpPr>
              <p:nvPr/>
            </p:nvSpPr>
            <p:spPr bwMode="auto">
              <a:xfrm>
                <a:off x="3219450" y="5886450"/>
                <a:ext cx="1322388" cy="849313"/>
              </a:xfrm>
              <a:custGeom>
                <a:avLst/>
                <a:gdLst>
                  <a:gd name="T0" fmla="*/ 11 w 833"/>
                  <a:gd name="T1" fmla="*/ 44 h 535"/>
                  <a:gd name="T2" fmla="*/ 34 w 833"/>
                  <a:gd name="T3" fmla="*/ 49 h 535"/>
                  <a:gd name="T4" fmla="*/ 0 w 833"/>
                  <a:gd name="T5" fmla="*/ 71 h 535"/>
                  <a:gd name="T6" fmla="*/ 122 w 833"/>
                  <a:gd name="T7" fmla="*/ 60 h 535"/>
                  <a:gd name="T8" fmla="*/ 149 w 833"/>
                  <a:gd name="T9" fmla="*/ 33 h 535"/>
                  <a:gd name="T10" fmla="*/ 111 w 833"/>
                  <a:gd name="T11" fmla="*/ 0 h 535"/>
                  <a:gd name="T12" fmla="*/ 72 w 833"/>
                  <a:gd name="T13" fmla="*/ 44 h 535"/>
                  <a:gd name="T14" fmla="*/ 326 w 833"/>
                  <a:gd name="T15" fmla="*/ 154 h 535"/>
                  <a:gd name="T16" fmla="*/ 353 w 833"/>
                  <a:gd name="T17" fmla="*/ 149 h 535"/>
                  <a:gd name="T18" fmla="*/ 392 w 833"/>
                  <a:gd name="T19" fmla="*/ 160 h 535"/>
                  <a:gd name="T20" fmla="*/ 375 w 833"/>
                  <a:gd name="T21" fmla="*/ 138 h 535"/>
                  <a:gd name="T22" fmla="*/ 348 w 833"/>
                  <a:gd name="T23" fmla="*/ 82 h 535"/>
                  <a:gd name="T24" fmla="*/ 298 w 833"/>
                  <a:gd name="T25" fmla="*/ 116 h 535"/>
                  <a:gd name="T26" fmla="*/ 458 w 833"/>
                  <a:gd name="T27" fmla="*/ 165 h 535"/>
                  <a:gd name="T28" fmla="*/ 497 w 833"/>
                  <a:gd name="T29" fmla="*/ 171 h 535"/>
                  <a:gd name="T30" fmla="*/ 541 w 833"/>
                  <a:gd name="T31" fmla="*/ 187 h 535"/>
                  <a:gd name="T32" fmla="*/ 491 w 833"/>
                  <a:gd name="T33" fmla="*/ 193 h 535"/>
                  <a:gd name="T34" fmla="*/ 486 w 833"/>
                  <a:gd name="T35" fmla="*/ 220 h 535"/>
                  <a:gd name="T36" fmla="*/ 524 w 833"/>
                  <a:gd name="T37" fmla="*/ 242 h 535"/>
                  <a:gd name="T38" fmla="*/ 513 w 833"/>
                  <a:gd name="T39" fmla="*/ 215 h 535"/>
                  <a:gd name="T40" fmla="*/ 486 w 833"/>
                  <a:gd name="T41" fmla="*/ 220 h 535"/>
                  <a:gd name="T42" fmla="*/ 557 w 833"/>
                  <a:gd name="T43" fmla="*/ 193 h 535"/>
                  <a:gd name="T44" fmla="*/ 624 w 833"/>
                  <a:gd name="T45" fmla="*/ 215 h 535"/>
                  <a:gd name="T46" fmla="*/ 657 w 833"/>
                  <a:gd name="T47" fmla="*/ 253 h 535"/>
                  <a:gd name="T48" fmla="*/ 591 w 833"/>
                  <a:gd name="T49" fmla="*/ 270 h 535"/>
                  <a:gd name="T50" fmla="*/ 541 w 833"/>
                  <a:gd name="T51" fmla="*/ 209 h 535"/>
                  <a:gd name="T52" fmla="*/ 673 w 833"/>
                  <a:gd name="T53" fmla="*/ 314 h 535"/>
                  <a:gd name="T54" fmla="*/ 756 w 833"/>
                  <a:gd name="T55" fmla="*/ 353 h 535"/>
                  <a:gd name="T56" fmla="*/ 789 w 833"/>
                  <a:gd name="T57" fmla="*/ 386 h 535"/>
                  <a:gd name="T58" fmla="*/ 833 w 833"/>
                  <a:gd name="T59" fmla="*/ 441 h 535"/>
                  <a:gd name="T60" fmla="*/ 806 w 833"/>
                  <a:gd name="T61" fmla="*/ 474 h 535"/>
                  <a:gd name="T62" fmla="*/ 761 w 833"/>
                  <a:gd name="T63" fmla="*/ 480 h 535"/>
                  <a:gd name="T64" fmla="*/ 723 w 833"/>
                  <a:gd name="T65" fmla="*/ 513 h 535"/>
                  <a:gd name="T66" fmla="*/ 690 w 833"/>
                  <a:gd name="T67" fmla="*/ 535 h 535"/>
                  <a:gd name="T68" fmla="*/ 662 w 833"/>
                  <a:gd name="T69" fmla="*/ 485 h 535"/>
                  <a:gd name="T70" fmla="*/ 657 w 833"/>
                  <a:gd name="T71" fmla="*/ 424 h 535"/>
                  <a:gd name="T72" fmla="*/ 640 w 833"/>
                  <a:gd name="T73" fmla="*/ 391 h 535"/>
                  <a:gd name="T74" fmla="*/ 673 w 833"/>
                  <a:gd name="T75" fmla="*/ 364 h 535"/>
                  <a:gd name="T76" fmla="*/ 662 w 833"/>
                  <a:gd name="T77" fmla="*/ 342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3" h="535">
                    <a:moveTo>
                      <a:pt x="0" y="71"/>
                    </a:moveTo>
                    <a:lnTo>
                      <a:pt x="11" y="44"/>
                    </a:lnTo>
                    <a:lnTo>
                      <a:pt x="28" y="44"/>
                    </a:lnTo>
                    <a:lnTo>
                      <a:pt x="34" y="49"/>
                    </a:lnTo>
                    <a:lnTo>
                      <a:pt x="17" y="71"/>
                    </a:lnTo>
                    <a:lnTo>
                      <a:pt x="0" y="71"/>
                    </a:lnTo>
                    <a:close/>
                    <a:moveTo>
                      <a:pt x="72" y="44"/>
                    </a:moveTo>
                    <a:lnTo>
                      <a:pt x="122" y="60"/>
                    </a:lnTo>
                    <a:lnTo>
                      <a:pt x="133" y="60"/>
                    </a:lnTo>
                    <a:lnTo>
                      <a:pt x="149" y="33"/>
                    </a:lnTo>
                    <a:lnTo>
                      <a:pt x="144" y="5"/>
                    </a:lnTo>
                    <a:lnTo>
                      <a:pt x="111" y="0"/>
                    </a:lnTo>
                    <a:lnTo>
                      <a:pt x="83" y="16"/>
                    </a:lnTo>
                    <a:lnTo>
                      <a:pt x="72" y="44"/>
                    </a:lnTo>
                    <a:close/>
                    <a:moveTo>
                      <a:pt x="298" y="116"/>
                    </a:moveTo>
                    <a:lnTo>
                      <a:pt x="326" y="154"/>
                    </a:lnTo>
                    <a:lnTo>
                      <a:pt x="348" y="154"/>
                    </a:lnTo>
                    <a:lnTo>
                      <a:pt x="353" y="149"/>
                    </a:lnTo>
                    <a:lnTo>
                      <a:pt x="364" y="160"/>
                    </a:lnTo>
                    <a:lnTo>
                      <a:pt x="392" y="160"/>
                    </a:lnTo>
                    <a:lnTo>
                      <a:pt x="397" y="149"/>
                    </a:lnTo>
                    <a:lnTo>
                      <a:pt x="375" y="138"/>
                    </a:lnTo>
                    <a:lnTo>
                      <a:pt x="364" y="110"/>
                    </a:lnTo>
                    <a:lnTo>
                      <a:pt x="348" y="82"/>
                    </a:lnTo>
                    <a:lnTo>
                      <a:pt x="304" y="104"/>
                    </a:lnTo>
                    <a:lnTo>
                      <a:pt x="298" y="116"/>
                    </a:lnTo>
                    <a:close/>
                    <a:moveTo>
                      <a:pt x="447" y="182"/>
                    </a:moveTo>
                    <a:lnTo>
                      <a:pt x="458" y="165"/>
                    </a:lnTo>
                    <a:lnTo>
                      <a:pt x="491" y="176"/>
                    </a:lnTo>
                    <a:lnTo>
                      <a:pt x="497" y="171"/>
                    </a:lnTo>
                    <a:lnTo>
                      <a:pt x="541" y="176"/>
                    </a:lnTo>
                    <a:lnTo>
                      <a:pt x="541" y="187"/>
                    </a:lnTo>
                    <a:lnTo>
                      <a:pt x="519" y="198"/>
                    </a:lnTo>
                    <a:lnTo>
                      <a:pt x="491" y="193"/>
                    </a:lnTo>
                    <a:lnTo>
                      <a:pt x="447" y="182"/>
                    </a:lnTo>
                    <a:close/>
                    <a:moveTo>
                      <a:pt x="486" y="220"/>
                    </a:moveTo>
                    <a:lnTo>
                      <a:pt x="502" y="248"/>
                    </a:lnTo>
                    <a:lnTo>
                      <a:pt x="524" y="242"/>
                    </a:lnTo>
                    <a:lnTo>
                      <a:pt x="524" y="226"/>
                    </a:lnTo>
                    <a:lnTo>
                      <a:pt x="513" y="215"/>
                    </a:lnTo>
                    <a:lnTo>
                      <a:pt x="486" y="209"/>
                    </a:lnTo>
                    <a:lnTo>
                      <a:pt x="486" y="220"/>
                    </a:lnTo>
                    <a:close/>
                    <a:moveTo>
                      <a:pt x="541" y="209"/>
                    </a:moveTo>
                    <a:lnTo>
                      <a:pt x="557" y="193"/>
                    </a:lnTo>
                    <a:lnTo>
                      <a:pt x="591" y="209"/>
                    </a:lnTo>
                    <a:lnTo>
                      <a:pt x="624" y="215"/>
                    </a:lnTo>
                    <a:lnTo>
                      <a:pt x="657" y="237"/>
                    </a:lnTo>
                    <a:lnTo>
                      <a:pt x="657" y="253"/>
                    </a:lnTo>
                    <a:lnTo>
                      <a:pt x="629" y="264"/>
                    </a:lnTo>
                    <a:lnTo>
                      <a:pt x="591" y="270"/>
                    </a:lnTo>
                    <a:lnTo>
                      <a:pt x="574" y="259"/>
                    </a:lnTo>
                    <a:lnTo>
                      <a:pt x="541" y="209"/>
                    </a:lnTo>
                    <a:close/>
                    <a:moveTo>
                      <a:pt x="662" y="325"/>
                    </a:moveTo>
                    <a:lnTo>
                      <a:pt x="673" y="314"/>
                    </a:lnTo>
                    <a:lnTo>
                      <a:pt x="701" y="331"/>
                    </a:lnTo>
                    <a:lnTo>
                      <a:pt x="756" y="353"/>
                    </a:lnTo>
                    <a:lnTo>
                      <a:pt x="778" y="369"/>
                    </a:lnTo>
                    <a:lnTo>
                      <a:pt x="789" y="386"/>
                    </a:lnTo>
                    <a:lnTo>
                      <a:pt x="806" y="419"/>
                    </a:lnTo>
                    <a:lnTo>
                      <a:pt x="833" y="441"/>
                    </a:lnTo>
                    <a:lnTo>
                      <a:pt x="833" y="447"/>
                    </a:lnTo>
                    <a:lnTo>
                      <a:pt x="806" y="474"/>
                    </a:lnTo>
                    <a:lnTo>
                      <a:pt x="772" y="485"/>
                    </a:lnTo>
                    <a:lnTo>
                      <a:pt x="761" y="480"/>
                    </a:lnTo>
                    <a:lnTo>
                      <a:pt x="739" y="491"/>
                    </a:lnTo>
                    <a:lnTo>
                      <a:pt x="723" y="513"/>
                    </a:lnTo>
                    <a:lnTo>
                      <a:pt x="706" y="535"/>
                    </a:lnTo>
                    <a:lnTo>
                      <a:pt x="690" y="535"/>
                    </a:lnTo>
                    <a:lnTo>
                      <a:pt x="668" y="518"/>
                    </a:lnTo>
                    <a:lnTo>
                      <a:pt x="662" y="485"/>
                    </a:lnTo>
                    <a:lnTo>
                      <a:pt x="668" y="463"/>
                    </a:lnTo>
                    <a:lnTo>
                      <a:pt x="657" y="424"/>
                    </a:lnTo>
                    <a:lnTo>
                      <a:pt x="640" y="408"/>
                    </a:lnTo>
                    <a:lnTo>
                      <a:pt x="640" y="391"/>
                    </a:lnTo>
                    <a:lnTo>
                      <a:pt x="657" y="386"/>
                    </a:lnTo>
                    <a:lnTo>
                      <a:pt x="673" y="364"/>
                    </a:lnTo>
                    <a:lnTo>
                      <a:pt x="673" y="353"/>
                    </a:lnTo>
                    <a:lnTo>
                      <a:pt x="662" y="342"/>
                    </a:lnTo>
                    <a:lnTo>
                      <a:pt x="662" y="325"/>
                    </a:lnTo>
                    <a:close/>
                  </a:path>
                </a:pathLst>
              </a:custGeom>
              <a:solidFill>
                <a:srgbClr val="083708"/>
              </a:solid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6">
                <a:extLst/>
              </p:cNvPr>
              <p:cNvSpPr>
                <a:spLocks noEditPoints="1"/>
              </p:cNvSpPr>
              <p:nvPr/>
            </p:nvSpPr>
            <p:spPr bwMode="auto">
              <a:xfrm>
                <a:off x="566738" y="4992688"/>
                <a:ext cx="2443163" cy="1812925"/>
              </a:xfrm>
              <a:custGeom>
                <a:avLst/>
                <a:gdLst>
                  <a:gd name="T0" fmla="*/ 214 w 279"/>
                  <a:gd name="T1" fmla="*/ 141 h 207"/>
                  <a:gd name="T2" fmla="*/ 230 w 279"/>
                  <a:gd name="T3" fmla="*/ 151 h 207"/>
                  <a:gd name="T4" fmla="*/ 244 w 279"/>
                  <a:gd name="T5" fmla="*/ 154 h 207"/>
                  <a:gd name="T6" fmla="*/ 263 w 279"/>
                  <a:gd name="T7" fmla="*/ 182 h 207"/>
                  <a:gd name="T8" fmla="*/ 275 w 279"/>
                  <a:gd name="T9" fmla="*/ 204 h 207"/>
                  <a:gd name="T10" fmla="*/ 266 w 279"/>
                  <a:gd name="T11" fmla="*/ 201 h 207"/>
                  <a:gd name="T12" fmla="*/ 262 w 279"/>
                  <a:gd name="T13" fmla="*/ 206 h 207"/>
                  <a:gd name="T14" fmla="*/ 252 w 279"/>
                  <a:gd name="T15" fmla="*/ 198 h 207"/>
                  <a:gd name="T16" fmla="*/ 248 w 279"/>
                  <a:gd name="T17" fmla="*/ 192 h 207"/>
                  <a:gd name="T18" fmla="*/ 244 w 279"/>
                  <a:gd name="T19" fmla="*/ 189 h 207"/>
                  <a:gd name="T20" fmla="*/ 231 w 279"/>
                  <a:gd name="T21" fmla="*/ 167 h 207"/>
                  <a:gd name="T22" fmla="*/ 215 w 279"/>
                  <a:gd name="T23" fmla="*/ 155 h 207"/>
                  <a:gd name="T24" fmla="*/ 200 w 279"/>
                  <a:gd name="T25" fmla="*/ 147 h 207"/>
                  <a:gd name="T26" fmla="*/ 170 w 279"/>
                  <a:gd name="T27" fmla="*/ 131 h 207"/>
                  <a:gd name="T28" fmla="*/ 162 w 279"/>
                  <a:gd name="T29" fmla="*/ 142 h 207"/>
                  <a:gd name="T30" fmla="*/ 158 w 279"/>
                  <a:gd name="T31" fmla="*/ 142 h 207"/>
                  <a:gd name="T32" fmla="*/ 135 w 279"/>
                  <a:gd name="T33" fmla="*/ 149 h 207"/>
                  <a:gd name="T34" fmla="*/ 140 w 279"/>
                  <a:gd name="T35" fmla="*/ 135 h 207"/>
                  <a:gd name="T36" fmla="*/ 150 w 279"/>
                  <a:gd name="T37" fmla="*/ 127 h 207"/>
                  <a:gd name="T38" fmla="*/ 125 w 279"/>
                  <a:gd name="T39" fmla="*/ 143 h 207"/>
                  <a:gd name="T40" fmla="*/ 113 w 279"/>
                  <a:gd name="T41" fmla="*/ 162 h 207"/>
                  <a:gd name="T42" fmla="*/ 86 w 279"/>
                  <a:gd name="T43" fmla="*/ 178 h 207"/>
                  <a:gd name="T44" fmla="*/ 75 w 279"/>
                  <a:gd name="T45" fmla="*/ 178 h 207"/>
                  <a:gd name="T46" fmla="*/ 51 w 279"/>
                  <a:gd name="T47" fmla="*/ 184 h 207"/>
                  <a:gd name="T48" fmla="*/ 36 w 279"/>
                  <a:gd name="T49" fmla="*/ 183 h 207"/>
                  <a:gd name="T50" fmla="*/ 61 w 279"/>
                  <a:gd name="T51" fmla="*/ 174 h 207"/>
                  <a:gd name="T52" fmla="*/ 78 w 279"/>
                  <a:gd name="T53" fmla="*/ 169 h 207"/>
                  <a:gd name="T54" fmla="*/ 93 w 279"/>
                  <a:gd name="T55" fmla="*/ 162 h 207"/>
                  <a:gd name="T56" fmla="*/ 95 w 279"/>
                  <a:gd name="T57" fmla="*/ 148 h 207"/>
                  <a:gd name="T58" fmla="*/ 87 w 279"/>
                  <a:gd name="T59" fmla="*/ 142 h 207"/>
                  <a:gd name="T60" fmla="*/ 71 w 279"/>
                  <a:gd name="T61" fmla="*/ 141 h 207"/>
                  <a:gd name="T62" fmla="*/ 76 w 279"/>
                  <a:gd name="T63" fmla="*/ 130 h 207"/>
                  <a:gd name="T64" fmla="*/ 62 w 279"/>
                  <a:gd name="T65" fmla="*/ 118 h 207"/>
                  <a:gd name="T66" fmla="*/ 63 w 279"/>
                  <a:gd name="T67" fmla="*/ 105 h 207"/>
                  <a:gd name="T68" fmla="*/ 73 w 279"/>
                  <a:gd name="T69" fmla="*/ 84 h 207"/>
                  <a:gd name="T70" fmla="*/ 90 w 279"/>
                  <a:gd name="T71" fmla="*/ 85 h 207"/>
                  <a:gd name="T72" fmla="*/ 101 w 279"/>
                  <a:gd name="T73" fmla="*/ 72 h 207"/>
                  <a:gd name="T74" fmla="*/ 77 w 279"/>
                  <a:gd name="T75" fmla="*/ 68 h 207"/>
                  <a:gd name="T76" fmla="*/ 69 w 279"/>
                  <a:gd name="T77" fmla="*/ 47 h 207"/>
                  <a:gd name="T78" fmla="*/ 88 w 279"/>
                  <a:gd name="T79" fmla="*/ 44 h 207"/>
                  <a:gd name="T80" fmla="*/ 101 w 279"/>
                  <a:gd name="T81" fmla="*/ 55 h 207"/>
                  <a:gd name="T82" fmla="*/ 96 w 279"/>
                  <a:gd name="T83" fmla="*/ 39 h 207"/>
                  <a:gd name="T84" fmla="*/ 96 w 279"/>
                  <a:gd name="T85" fmla="*/ 17 h 207"/>
                  <a:gd name="T86" fmla="*/ 118 w 279"/>
                  <a:gd name="T87" fmla="*/ 7 h 207"/>
                  <a:gd name="T88" fmla="*/ 139 w 279"/>
                  <a:gd name="T89" fmla="*/ 0 h 207"/>
                  <a:gd name="T90" fmla="*/ 150 w 279"/>
                  <a:gd name="T91" fmla="*/ 7 h 207"/>
                  <a:gd name="T92" fmla="*/ 178 w 279"/>
                  <a:gd name="T93" fmla="*/ 19 h 207"/>
                  <a:gd name="T94" fmla="*/ 49 w 279"/>
                  <a:gd name="T95" fmla="*/ 66 h 207"/>
                  <a:gd name="T96" fmla="*/ 40 w 279"/>
                  <a:gd name="T97" fmla="*/ 66 h 207"/>
                  <a:gd name="T98" fmla="*/ 46 w 279"/>
                  <a:gd name="T99" fmla="*/ 110 h 207"/>
                  <a:gd name="T100" fmla="*/ 46 w 279"/>
                  <a:gd name="T101" fmla="*/ 114 h 207"/>
                  <a:gd name="T102" fmla="*/ 17 w 279"/>
                  <a:gd name="T103" fmla="*/ 94 h 207"/>
                  <a:gd name="T104" fmla="*/ 12 w 279"/>
                  <a:gd name="T105" fmla="*/ 185 h 207"/>
                  <a:gd name="T106" fmla="*/ 25 w 279"/>
                  <a:gd name="T107" fmla="*/ 186 h 207"/>
                  <a:gd name="T108" fmla="*/ 1 w 279"/>
                  <a:gd name="T109" fmla="*/ 190 h 207"/>
                  <a:gd name="T110" fmla="*/ 65 w 279"/>
                  <a:gd name="T111" fmla="*/ 183 h 207"/>
                  <a:gd name="T112" fmla="*/ 101 w 279"/>
                  <a:gd name="T113" fmla="*/ 185 h 207"/>
                  <a:gd name="T114" fmla="*/ 114 w 279"/>
                  <a:gd name="T115" fmla="*/ 176 h 207"/>
                  <a:gd name="T116" fmla="*/ 126 w 279"/>
                  <a:gd name="T117" fmla="*/ 165 h 207"/>
                  <a:gd name="T118" fmla="*/ 129 w 279"/>
                  <a:gd name="T119" fmla="*/ 158 h 207"/>
                  <a:gd name="T120" fmla="*/ 169 w 279"/>
                  <a:gd name="T121" fmla="*/ 14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9" h="207">
                    <a:moveTo>
                      <a:pt x="203" y="27"/>
                    </a:moveTo>
                    <a:cubicBezTo>
                      <a:pt x="202" y="141"/>
                      <a:pt x="202" y="141"/>
                      <a:pt x="202" y="141"/>
                    </a:cubicBezTo>
                    <a:cubicBezTo>
                      <a:pt x="204" y="142"/>
                      <a:pt x="204" y="142"/>
                      <a:pt x="204" y="142"/>
                    </a:cubicBezTo>
                    <a:cubicBezTo>
                      <a:pt x="209" y="143"/>
                      <a:pt x="209" y="143"/>
                      <a:pt x="209" y="143"/>
                    </a:cubicBezTo>
                    <a:cubicBezTo>
                      <a:pt x="211" y="141"/>
                      <a:pt x="211" y="141"/>
                      <a:pt x="211" y="141"/>
                    </a:cubicBezTo>
                    <a:cubicBezTo>
                      <a:pt x="214" y="141"/>
                      <a:pt x="214" y="141"/>
                      <a:pt x="214" y="141"/>
                    </a:cubicBezTo>
                    <a:cubicBezTo>
                      <a:pt x="214" y="145"/>
                      <a:pt x="214" y="145"/>
                      <a:pt x="214" y="145"/>
                    </a:cubicBezTo>
                    <a:cubicBezTo>
                      <a:pt x="223" y="154"/>
                      <a:pt x="223" y="154"/>
                      <a:pt x="223" y="154"/>
                    </a:cubicBezTo>
                    <a:cubicBezTo>
                      <a:pt x="224" y="157"/>
                      <a:pt x="224" y="157"/>
                      <a:pt x="224" y="157"/>
                    </a:cubicBezTo>
                    <a:cubicBezTo>
                      <a:pt x="229" y="155"/>
                      <a:pt x="229" y="155"/>
                      <a:pt x="229" y="155"/>
                    </a:cubicBezTo>
                    <a:cubicBezTo>
                      <a:pt x="229" y="155"/>
                      <a:pt x="229" y="155"/>
                      <a:pt x="229" y="155"/>
                    </a:cubicBezTo>
                    <a:cubicBezTo>
                      <a:pt x="230" y="151"/>
                      <a:pt x="230" y="151"/>
                      <a:pt x="230" y="151"/>
                    </a:cubicBezTo>
                    <a:cubicBezTo>
                      <a:pt x="232" y="148"/>
                      <a:pt x="232" y="148"/>
                      <a:pt x="232" y="148"/>
                    </a:cubicBezTo>
                    <a:cubicBezTo>
                      <a:pt x="233" y="148"/>
                      <a:pt x="233" y="148"/>
                      <a:pt x="233" y="148"/>
                    </a:cubicBezTo>
                    <a:cubicBezTo>
                      <a:pt x="236" y="146"/>
                      <a:pt x="236" y="146"/>
                      <a:pt x="236" y="146"/>
                    </a:cubicBezTo>
                    <a:cubicBezTo>
                      <a:pt x="240" y="149"/>
                      <a:pt x="240" y="149"/>
                      <a:pt x="240" y="149"/>
                    </a:cubicBezTo>
                    <a:cubicBezTo>
                      <a:pt x="241" y="153"/>
                      <a:pt x="241" y="153"/>
                      <a:pt x="241" y="153"/>
                    </a:cubicBezTo>
                    <a:cubicBezTo>
                      <a:pt x="244" y="154"/>
                      <a:pt x="244" y="154"/>
                      <a:pt x="244" y="154"/>
                    </a:cubicBezTo>
                    <a:cubicBezTo>
                      <a:pt x="245" y="158"/>
                      <a:pt x="245" y="158"/>
                      <a:pt x="245" y="158"/>
                    </a:cubicBezTo>
                    <a:cubicBezTo>
                      <a:pt x="250" y="160"/>
                      <a:pt x="250" y="160"/>
                      <a:pt x="250" y="160"/>
                    </a:cubicBezTo>
                    <a:cubicBezTo>
                      <a:pt x="255" y="168"/>
                      <a:pt x="255" y="168"/>
                      <a:pt x="255" y="168"/>
                    </a:cubicBezTo>
                    <a:cubicBezTo>
                      <a:pt x="258" y="173"/>
                      <a:pt x="258" y="173"/>
                      <a:pt x="258" y="173"/>
                    </a:cubicBezTo>
                    <a:cubicBezTo>
                      <a:pt x="261" y="177"/>
                      <a:pt x="261" y="177"/>
                      <a:pt x="261" y="177"/>
                    </a:cubicBezTo>
                    <a:cubicBezTo>
                      <a:pt x="263" y="182"/>
                      <a:pt x="263" y="182"/>
                      <a:pt x="263" y="182"/>
                    </a:cubicBezTo>
                    <a:cubicBezTo>
                      <a:pt x="270" y="184"/>
                      <a:pt x="270" y="184"/>
                      <a:pt x="270" y="184"/>
                    </a:cubicBezTo>
                    <a:cubicBezTo>
                      <a:pt x="277" y="187"/>
                      <a:pt x="277" y="187"/>
                      <a:pt x="277" y="187"/>
                    </a:cubicBezTo>
                    <a:cubicBezTo>
                      <a:pt x="278" y="193"/>
                      <a:pt x="278" y="193"/>
                      <a:pt x="278" y="193"/>
                    </a:cubicBezTo>
                    <a:cubicBezTo>
                      <a:pt x="279" y="197"/>
                      <a:pt x="279" y="197"/>
                      <a:pt x="279" y="197"/>
                    </a:cubicBezTo>
                    <a:cubicBezTo>
                      <a:pt x="278" y="201"/>
                      <a:pt x="278" y="201"/>
                      <a:pt x="278" y="201"/>
                    </a:cubicBezTo>
                    <a:cubicBezTo>
                      <a:pt x="275" y="204"/>
                      <a:pt x="275" y="204"/>
                      <a:pt x="275" y="204"/>
                    </a:cubicBezTo>
                    <a:cubicBezTo>
                      <a:pt x="273" y="203"/>
                      <a:pt x="273" y="203"/>
                      <a:pt x="273" y="203"/>
                    </a:cubicBezTo>
                    <a:cubicBezTo>
                      <a:pt x="271" y="199"/>
                      <a:pt x="271" y="199"/>
                      <a:pt x="271" y="199"/>
                    </a:cubicBezTo>
                    <a:cubicBezTo>
                      <a:pt x="267" y="197"/>
                      <a:pt x="267" y="197"/>
                      <a:pt x="267" y="197"/>
                    </a:cubicBezTo>
                    <a:cubicBezTo>
                      <a:pt x="265" y="196"/>
                      <a:pt x="265" y="196"/>
                      <a:pt x="265" y="196"/>
                    </a:cubicBezTo>
                    <a:cubicBezTo>
                      <a:pt x="264" y="197"/>
                      <a:pt x="264" y="197"/>
                      <a:pt x="264" y="197"/>
                    </a:cubicBezTo>
                    <a:cubicBezTo>
                      <a:pt x="266" y="201"/>
                      <a:pt x="266" y="201"/>
                      <a:pt x="266" y="201"/>
                    </a:cubicBezTo>
                    <a:cubicBezTo>
                      <a:pt x="266" y="205"/>
                      <a:pt x="266" y="205"/>
                      <a:pt x="266" y="205"/>
                    </a:cubicBezTo>
                    <a:cubicBezTo>
                      <a:pt x="265" y="206"/>
                      <a:pt x="265" y="206"/>
                      <a:pt x="265" y="206"/>
                    </a:cubicBezTo>
                    <a:cubicBezTo>
                      <a:pt x="262" y="204"/>
                      <a:pt x="262" y="204"/>
                      <a:pt x="262" y="204"/>
                    </a:cubicBezTo>
                    <a:cubicBezTo>
                      <a:pt x="259" y="202"/>
                      <a:pt x="259" y="202"/>
                      <a:pt x="259" y="202"/>
                    </a:cubicBezTo>
                    <a:cubicBezTo>
                      <a:pt x="260" y="204"/>
                      <a:pt x="260" y="204"/>
                      <a:pt x="260" y="204"/>
                    </a:cubicBezTo>
                    <a:cubicBezTo>
                      <a:pt x="262" y="206"/>
                      <a:pt x="262" y="206"/>
                      <a:pt x="262" y="206"/>
                    </a:cubicBezTo>
                    <a:cubicBezTo>
                      <a:pt x="261" y="207"/>
                      <a:pt x="261" y="207"/>
                      <a:pt x="261" y="207"/>
                    </a:cubicBezTo>
                    <a:cubicBezTo>
                      <a:pt x="261" y="207"/>
                      <a:pt x="259" y="207"/>
                      <a:pt x="259" y="206"/>
                    </a:cubicBezTo>
                    <a:cubicBezTo>
                      <a:pt x="258" y="205"/>
                      <a:pt x="256" y="202"/>
                      <a:pt x="256" y="202"/>
                    </a:cubicBezTo>
                    <a:cubicBezTo>
                      <a:pt x="255" y="199"/>
                      <a:pt x="255" y="199"/>
                      <a:pt x="255" y="199"/>
                    </a:cubicBezTo>
                    <a:cubicBezTo>
                      <a:pt x="255" y="199"/>
                      <a:pt x="254" y="200"/>
                      <a:pt x="253" y="200"/>
                    </a:cubicBezTo>
                    <a:cubicBezTo>
                      <a:pt x="253" y="199"/>
                      <a:pt x="252" y="198"/>
                      <a:pt x="252" y="198"/>
                    </a:cubicBezTo>
                    <a:cubicBezTo>
                      <a:pt x="254" y="195"/>
                      <a:pt x="254" y="195"/>
                      <a:pt x="254" y="195"/>
                    </a:cubicBezTo>
                    <a:cubicBezTo>
                      <a:pt x="252" y="193"/>
                      <a:pt x="252" y="193"/>
                      <a:pt x="252" y="193"/>
                    </a:cubicBezTo>
                    <a:cubicBezTo>
                      <a:pt x="252" y="187"/>
                      <a:pt x="252" y="187"/>
                      <a:pt x="252" y="187"/>
                    </a:cubicBezTo>
                    <a:cubicBezTo>
                      <a:pt x="251" y="187"/>
                      <a:pt x="251" y="187"/>
                      <a:pt x="251" y="187"/>
                    </a:cubicBezTo>
                    <a:cubicBezTo>
                      <a:pt x="250" y="191"/>
                      <a:pt x="250" y="191"/>
                      <a:pt x="250" y="191"/>
                    </a:cubicBezTo>
                    <a:cubicBezTo>
                      <a:pt x="248" y="192"/>
                      <a:pt x="248" y="192"/>
                      <a:pt x="248" y="192"/>
                    </a:cubicBezTo>
                    <a:cubicBezTo>
                      <a:pt x="247" y="187"/>
                      <a:pt x="247" y="187"/>
                      <a:pt x="247" y="187"/>
                    </a:cubicBezTo>
                    <a:cubicBezTo>
                      <a:pt x="246" y="182"/>
                      <a:pt x="246" y="182"/>
                      <a:pt x="246" y="182"/>
                    </a:cubicBezTo>
                    <a:cubicBezTo>
                      <a:pt x="245" y="181"/>
                      <a:pt x="245" y="181"/>
                      <a:pt x="245" y="181"/>
                    </a:cubicBezTo>
                    <a:cubicBezTo>
                      <a:pt x="246" y="189"/>
                      <a:pt x="246" y="189"/>
                      <a:pt x="246" y="189"/>
                    </a:cubicBezTo>
                    <a:cubicBezTo>
                      <a:pt x="246" y="190"/>
                      <a:pt x="246" y="190"/>
                      <a:pt x="246" y="190"/>
                    </a:cubicBezTo>
                    <a:cubicBezTo>
                      <a:pt x="244" y="189"/>
                      <a:pt x="244" y="189"/>
                      <a:pt x="244" y="189"/>
                    </a:cubicBezTo>
                    <a:cubicBezTo>
                      <a:pt x="239" y="181"/>
                      <a:pt x="239" y="181"/>
                      <a:pt x="239" y="181"/>
                    </a:cubicBezTo>
                    <a:cubicBezTo>
                      <a:pt x="236" y="180"/>
                      <a:pt x="236" y="180"/>
                      <a:pt x="236" y="180"/>
                    </a:cubicBezTo>
                    <a:cubicBezTo>
                      <a:pt x="235" y="175"/>
                      <a:pt x="235" y="175"/>
                      <a:pt x="235" y="175"/>
                    </a:cubicBezTo>
                    <a:cubicBezTo>
                      <a:pt x="233" y="171"/>
                      <a:pt x="233" y="171"/>
                      <a:pt x="233" y="171"/>
                    </a:cubicBezTo>
                    <a:cubicBezTo>
                      <a:pt x="231" y="170"/>
                      <a:pt x="231" y="170"/>
                      <a:pt x="231" y="170"/>
                    </a:cubicBezTo>
                    <a:cubicBezTo>
                      <a:pt x="231" y="167"/>
                      <a:pt x="231" y="167"/>
                      <a:pt x="231" y="167"/>
                    </a:cubicBezTo>
                    <a:cubicBezTo>
                      <a:pt x="234" y="165"/>
                      <a:pt x="234" y="165"/>
                      <a:pt x="234" y="165"/>
                    </a:cubicBezTo>
                    <a:cubicBezTo>
                      <a:pt x="233" y="165"/>
                      <a:pt x="233" y="165"/>
                      <a:pt x="233" y="165"/>
                    </a:cubicBezTo>
                    <a:cubicBezTo>
                      <a:pt x="230" y="165"/>
                      <a:pt x="230" y="165"/>
                      <a:pt x="230" y="165"/>
                    </a:cubicBezTo>
                    <a:cubicBezTo>
                      <a:pt x="225" y="162"/>
                      <a:pt x="225" y="162"/>
                      <a:pt x="225" y="162"/>
                    </a:cubicBezTo>
                    <a:cubicBezTo>
                      <a:pt x="222" y="158"/>
                      <a:pt x="222" y="158"/>
                      <a:pt x="222" y="158"/>
                    </a:cubicBezTo>
                    <a:cubicBezTo>
                      <a:pt x="215" y="155"/>
                      <a:pt x="215" y="155"/>
                      <a:pt x="215" y="155"/>
                    </a:cubicBezTo>
                    <a:cubicBezTo>
                      <a:pt x="210" y="151"/>
                      <a:pt x="210" y="151"/>
                      <a:pt x="210" y="151"/>
                    </a:cubicBezTo>
                    <a:cubicBezTo>
                      <a:pt x="212" y="147"/>
                      <a:pt x="212" y="147"/>
                      <a:pt x="212" y="147"/>
                    </a:cubicBezTo>
                    <a:cubicBezTo>
                      <a:pt x="212" y="145"/>
                      <a:pt x="212" y="145"/>
                      <a:pt x="212" y="145"/>
                    </a:cubicBezTo>
                    <a:cubicBezTo>
                      <a:pt x="209" y="147"/>
                      <a:pt x="209" y="147"/>
                      <a:pt x="209" y="147"/>
                    </a:cubicBezTo>
                    <a:cubicBezTo>
                      <a:pt x="205" y="149"/>
                      <a:pt x="205" y="149"/>
                      <a:pt x="205" y="149"/>
                    </a:cubicBezTo>
                    <a:cubicBezTo>
                      <a:pt x="200" y="147"/>
                      <a:pt x="200" y="147"/>
                      <a:pt x="200" y="147"/>
                    </a:cubicBezTo>
                    <a:cubicBezTo>
                      <a:pt x="193" y="144"/>
                      <a:pt x="193" y="144"/>
                      <a:pt x="193" y="144"/>
                    </a:cubicBezTo>
                    <a:cubicBezTo>
                      <a:pt x="186" y="144"/>
                      <a:pt x="186" y="144"/>
                      <a:pt x="186" y="144"/>
                    </a:cubicBezTo>
                    <a:cubicBezTo>
                      <a:pt x="185" y="144"/>
                      <a:pt x="185" y="144"/>
                      <a:pt x="185" y="144"/>
                    </a:cubicBezTo>
                    <a:cubicBezTo>
                      <a:pt x="176" y="139"/>
                      <a:pt x="176" y="139"/>
                      <a:pt x="176" y="139"/>
                    </a:cubicBezTo>
                    <a:cubicBezTo>
                      <a:pt x="173" y="139"/>
                      <a:pt x="173" y="139"/>
                      <a:pt x="173" y="139"/>
                    </a:cubicBezTo>
                    <a:cubicBezTo>
                      <a:pt x="170" y="131"/>
                      <a:pt x="170" y="131"/>
                      <a:pt x="170" y="131"/>
                    </a:cubicBezTo>
                    <a:cubicBezTo>
                      <a:pt x="165" y="132"/>
                      <a:pt x="165" y="132"/>
                      <a:pt x="165" y="132"/>
                    </a:cubicBezTo>
                    <a:cubicBezTo>
                      <a:pt x="160" y="133"/>
                      <a:pt x="160" y="133"/>
                      <a:pt x="160" y="133"/>
                    </a:cubicBezTo>
                    <a:cubicBezTo>
                      <a:pt x="161" y="140"/>
                      <a:pt x="161" y="140"/>
                      <a:pt x="161" y="140"/>
                    </a:cubicBezTo>
                    <a:cubicBezTo>
                      <a:pt x="162" y="136"/>
                      <a:pt x="162" y="136"/>
                      <a:pt x="162" y="136"/>
                    </a:cubicBezTo>
                    <a:cubicBezTo>
                      <a:pt x="164" y="136"/>
                      <a:pt x="164" y="136"/>
                      <a:pt x="164" y="136"/>
                    </a:cubicBezTo>
                    <a:cubicBezTo>
                      <a:pt x="162" y="142"/>
                      <a:pt x="162" y="142"/>
                      <a:pt x="162" y="142"/>
                    </a:cubicBezTo>
                    <a:cubicBezTo>
                      <a:pt x="166" y="138"/>
                      <a:pt x="166" y="138"/>
                      <a:pt x="166" y="138"/>
                    </a:cubicBezTo>
                    <a:cubicBezTo>
                      <a:pt x="167" y="140"/>
                      <a:pt x="167" y="140"/>
                      <a:pt x="167" y="140"/>
                    </a:cubicBezTo>
                    <a:cubicBezTo>
                      <a:pt x="162" y="146"/>
                      <a:pt x="162" y="146"/>
                      <a:pt x="162" y="146"/>
                    </a:cubicBezTo>
                    <a:cubicBezTo>
                      <a:pt x="160" y="146"/>
                      <a:pt x="160" y="146"/>
                      <a:pt x="160" y="146"/>
                    </a:cubicBezTo>
                    <a:cubicBezTo>
                      <a:pt x="159" y="143"/>
                      <a:pt x="159" y="143"/>
                      <a:pt x="159" y="143"/>
                    </a:cubicBezTo>
                    <a:cubicBezTo>
                      <a:pt x="158" y="142"/>
                      <a:pt x="158" y="142"/>
                      <a:pt x="158" y="142"/>
                    </a:cubicBezTo>
                    <a:cubicBezTo>
                      <a:pt x="156" y="144"/>
                      <a:pt x="156" y="144"/>
                      <a:pt x="156" y="144"/>
                    </a:cubicBezTo>
                    <a:cubicBezTo>
                      <a:pt x="152" y="141"/>
                      <a:pt x="152" y="141"/>
                      <a:pt x="152" y="141"/>
                    </a:cubicBezTo>
                    <a:cubicBezTo>
                      <a:pt x="148" y="144"/>
                      <a:pt x="148" y="144"/>
                      <a:pt x="148" y="144"/>
                    </a:cubicBezTo>
                    <a:cubicBezTo>
                      <a:pt x="146" y="147"/>
                      <a:pt x="146" y="147"/>
                      <a:pt x="146" y="147"/>
                    </a:cubicBezTo>
                    <a:cubicBezTo>
                      <a:pt x="141" y="150"/>
                      <a:pt x="141" y="150"/>
                      <a:pt x="141" y="150"/>
                    </a:cubicBezTo>
                    <a:cubicBezTo>
                      <a:pt x="135" y="149"/>
                      <a:pt x="135" y="149"/>
                      <a:pt x="135" y="149"/>
                    </a:cubicBezTo>
                    <a:cubicBezTo>
                      <a:pt x="134" y="147"/>
                      <a:pt x="134" y="147"/>
                      <a:pt x="134" y="147"/>
                    </a:cubicBezTo>
                    <a:cubicBezTo>
                      <a:pt x="139" y="146"/>
                      <a:pt x="139" y="146"/>
                      <a:pt x="139" y="146"/>
                    </a:cubicBezTo>
                    <a:cubicBezTo>
                      <a:pt x="139" y="144"/>
                      <a:pt x="139" y="144"/>
                      <a:pt x="139" y="144"/>
                    </a:cubicBezTo>
                    <a:cubicBezTo>
                      <a:pt x="136" y="143"/>
                      <a:pt x="136" y="143"/>
                      <a:pt x="136" y="143"/>
                    </a:cubicBezTo>
                    <a:cubicBezTo>
                      <a:pt x="137" y="140"/>
                      <a:pt x="137" y="140"/>
                      <a:pt x="137" y="140"/>
                    </a:cubicBezTo>
                    <a:cubicBezTo>
                      <a:pt x="140" y="135"/>
                      <a:pt x="140" y="135"/>
                      <a:pt x="140" y="135"/>
                    </a:cubicBezTo>
                    <a:cubicBezTo>
                      <a:pt x="140" y="132"/>
                      <a:pt x="140" y="132"/>
                      <a:pt x="140" y="132"/>
                    </a:cubicBezTo>
                    <a:cubicBezTo>
                      <a:pt x="141" y="131"/>
                      <a:pt x="141" y="131"/>
                      <a:pt x="141" y="131"/>
                    </a:cubicBezTo>
                    <a:cubicBezTo>
                      <a:pt x="147" y="128"/>
                      <a:pt x="147" y="128"/>
                      <a:pt x="147" y="128"/>
                    </a:cubicBezTo>
                    <a:cubicBezTo>
                      <a:pt x="148" y="130"/>
                      <a:pt x="148" y="130"/>
                      <a:pt x="148" y="130"/>
                    </a:cubicBezTo>
                    <a:cubicBezTo>
                      <a:pt x="151" y="130"/>
                      <a:pt x="151" y="130"/>
                      <a:pt x="151" y="130"/>
                    </a:cubicBezTo>
                    <a:cubicBezTo>
                      <a:pt x="150" y="127"/>
                      <a:pt x="150" y="127"/>
                      <a:pt x="150" y="127"/>
                    </a:cubicBezTo>
                    <a:cubicBezTo>
                      <a:pt x="145" y="126"/>
                      <a:pt x="145" y="126"/>
                      <a:pt x="145" y="126"/>
                    </a:cubicBezTo>
                    <a:cubicBezTo>
                      <a:pt x="138" y="130"/>
                      <a:pt x="138" y="130"/>
                      <a:pt x="138" y="130"/>
                    </a:cubicBezTo>
                    <a:cubicBezTo>
                      <a:pt x="135" y="134"/>
                      <a:pt x="135" y="134"/>
                      <a:pt x="135" y="134"/>
                    </a:cubicBezTo>
                    <a:cubicBezTo>
                      <a:pt x="133" y="138"/>
                      <a:pt x="133" y="138"/>
                      <a:pt x="133" y="138"/>
                    </a:cubicBezTo>
                    <a:cubicBezTo>
                      <a:pt x="131" y="141"/>
                      <a:pt x="131" y="141"/>
                      <a:pt x="131" y="141"/>
                    </a:cubicBezTo>
                    <a:cubicBezTo>
                      <a:pt x="125" y="143"/>
                      <a:pt x="125" y="143"/>
                      <a:pt x="125" y="143"/>
                    </a:cubicBezTo>
                    <a:cubicBezTo>
                      <a:pt x="121" y="146"/>
                      <a:pt x="121" y="146"/>
                      <a:pt x="121" y="146"/>
                    </a:cubicBezTo>
                    <a:cubicBezTo>
                      <a:pt x="121" y="148"/>
                      <a:pt x="121" y="148"/>
                      <a:pt x="121" y="148"/>
                    </a:cubicBezTo>
                    <a:cubicBezTo>
                      <a:pt x="124" y="150"/>
                      <a:pt x="124" y="150"/>
                      <a:pt x="124" y="150"/>
                    </a:cubicBezTo>
                    <a:cubicBezTo>
                      <a:pt x="125" y="152"/>
                      <a:pt x="125" y="152"/>
                      <a:pt x="125" y="152"/>
                    </a:cubicBezTo>
                    <a:cubicBezTo>
                      <a:pt x="121" y="157"/>
                      <a:pt x="121" y="157"/>
                      <a:pt x="121" y="157"/>
                    </a:cubicBezTo>
                    <a:cubicBezTo>
                      <a:pt x="113" y="162"/>
                      <a:pt x="113" y="162"/>
                      <a:pt x="113" y="162"/>
                    </a:cubicBezTo>
                    <a:cubicBezTo>
                      <a:pt x="102" y="168"/>
                      <a:pt x="102" y="168"/>
                      <a:pt x="102" y="168"/>
                    </a:cubicBezTo>
                    <a:cubicBezTo>
                      <a:pt x="100" y="169"/>
                      <a:pt x="100" y="169"/>
                      <a:pt x="100" y="169"/>
                    </a:cubicBezTo>
                    <a:cubicBezTo>
                      <a:pt x="92" y="171"/>
                      <a:pt x="92" y="171"/>
                      <a:pt x="92" y="171"/>
                    </a:cubicBezTo>
                    <a:cubicBezTo>
                      <a:pt x="85" y="174"/>
                      <a:pt x="85" y="174"/>
                      <a:pt x="85" y="174"/>
                    </a:cubicBezTo>
                    <a:cubicBezTo>
                      <a:pt x="88" y="176"/>
                      <a:pt x="88" y="176"/>
                      <a:pt x="88" y="176"/>
                    </a:cubicBezTo>
                    <a:cubicBezTo>
                      <a:pt x="86" y="178"/>
                      <a:pt x="86" y="178"/>
                      <a:pt x="86" y="178"/>
                    </a:cubicBezTo>
                    <a:cubicBezTo>
                      <a:pt x="85" y="179"/>
                      <a:pt x="85" y="179"/>
                      <a:pt x="85" y="179"/>
                    </a:cubicBezTo>
                    <a:cubicBezTo>
                      <a:pt x="81" y="178"/>
                      <a:pt x="81" y="178"/>
                      <a:pt x="81" y="178"/>
                    </a:cubicBezTo>
                    <a:cubicBezTo>
                      <a:pt x="77" y="178"/>
                      <a:pt x="77" y="178"/>
                      <a:pt x="77" y="178"/>
                    </a:cubicBezTo>
                    <a:cubicBezTo>
                      <a:pt x="76" y="181"/>
                      <a:pt x="76" y="181"/>
                      <a:pt x="76" y="181"/>
                    </a:cubicBezTo>
                    <a:cubicBezTo>
                      <a:pt x="75" y="181"/>
                      <a:pt x="75" y="181"/>
                      <a:pt x="75" y="181"/>
                    </a:cubicBezTo>
                    <a:cubicBezTo>
                      <a:pt x="75" y="178"/>
                      <a:pt x="75" y="178"/>
                      <a:pt x="75" y="178"/>
                    </a:cubicBezTo>
                    <a:cubicBezTo>
                      <a:pt x="70" y="180"/>
                      <a:pt x="70" y="180"/>
                      <a:pt x="70" y="180"/>
                    </a:cubicBezTo>
                    <a:cubicBezTo>
                      <a:pt x="67" y="181"/>
                      <a:pt x="67" y="181"/>
                      <a:pt x="67" y="181"/>
                    </a:cubicBezTo>
                    <a:cubicBezTo>
                      <a:pt x="62" y="179"/>
                      <a:pt x="62" y="179"/>
                      <a:pt x="62" y="179"/>
                    </a:cubicBezTo>
                    <a:cubicBezTo>
                      <a:pt x="58" y="182"/>
                      <a:pt x="58" y="182"/>
                      <a:pt x="58" y="182"/>
                    </a:cubicBezTo>
                    <a:cubicBezTo>
                      <a:pt x="54" y="182"/>
                      <a:pt x="54" y="182"/>
                      <a:pt x="54" y="182"/>
                    </a:cubicBezTo>
                    <a:cubicBezTo>
                      <a:pt x="51" y="184"/>
                      <a:pt x="51" y="184"/>
                      <a:pt x="51" y="184"/>
                    </a:cubicBezTo>
                    <a:cubicBezTo>
                      <a:pt x="49" y="185"/>
                      <a:pt x="49" y="185"/>
                      <a:pt x="49" y="185"/>
                    </a:cubicBezTo>
                    <a:cubicBezTo>
                      <a:pt x="46" y="184"/>
                      <a:pt x="46" y="184"/>
                      <a:pt x="46" y="184"/>
                    </a:cubicBezTo>
                    <a:cubicBezTo>
                      <a:pt x="43" y="183"/>
                      <a:pt x="43" y="183"/>
                      <a:pt x="43" y="183"/>
                    </a:cubicBezTo>
                    <a:cubicBezTo>
                      <a:pt x="40" y="184"/>
                      <a:pt x="40" y="184"/>
                      <a:pt x="40" y="184"/>
                    </a:cubicBezTo>
                    <a:cubicBezTo>
                      <a:pt x="38" y="185"/>
                      <a:pt x="38" y="185"/>
                      <a:pt x="38" y="185"/>
                    </a:cubicBezTo>
                    <a:cubicBezTo>
                      <a:pt x="36" y="183"/>
                      <a:pt x="36" y="183"/>
                      <a:pt x="36" y="183"/>
                    </a:cubicBezTo>
                    <a:cubicBezTo>
                      <a:pt x="36" y="181"/>
                      <a:pt x="36" y="181"/>
                      <a:pt x="36" y="181"/>
                    </a:cubicBezTo>
                    <a:cubicBezTo>
                      <a:pt x="40" y="179"/>
                      <a:pt x="40" y="179"/>
                      <a:pt x="40" y="179"/>
                    </a:cubicBezTo>
                    <a:cubicBezTo>
                      <a:pt x="49" y="180"/>
                      <a:pt x="49" y="180"/>
                      <a:pt x="49" y="180"/>
                    </a:cubicBezTo>
                    <a:cubicBezTo>
                      <a:pt x="54" y="178"/>
                      <a:pt x="54" y="178"/>
                      <a:pt x="54" y="178"/>
                    </a:cubicBezTo>
                    <a:cubicBezTo>
                      <a:pt x="57" y="175"/>
                      <a:pt x="57" y="175"/>
                      <a:pt x="57" y="175"/>
                    </a:cubicBezTo>
                    <a:cubicBezTo>
                      <a:pt x="61" y="174"/>
                      <a:pt x="61" y="174"/>
                      <a:pt x="61" y="174"/>
                    </a:cubicBezTo>
                    <a:cubicBezTo>
                      <a:pt x="64" y="173"/>
                      <a:pt x="64" y="173"/>
                      <a:pt x="64" y="173"/>
                    </a:cubicBezTo>
                    <a:cubicBezTo>
                      <a:pt x="67" y="173"/>
                      <a:pt x="67" y="173"/>
                      <a:pt x="67" y="173"/>
                    </a:cubicBezTo>
                    <a:cubicBezTo>
                      <a:pt x="69" y="175"/>
                      <a:pt x="69" y="175"/>
                      <a:pt x="69" y="175"/>
                    </a:cubicBezTo>
                    <a:cubicBezTo>
                      <a:pt x="71" y="174"/>
                      <a:pt x="71" y="174"/>
                      <a:pt x="71" y="174"/>
                    </a:cubicBezTo>
                    <a:cubicBezTo>
                      <a:pt x="74" y="171"/>
                      <a:pt x="74" y="171"/>
                      <a:pt x="74" y="171"/>
                    </a:cubicBezTo>
                    <a:cubicBezTo>
                      <a:pt x="78" y="169"/>
                      <a:pt x="78" y="169"/>
                      <a:pt x="78" y="169"/>
                    </a:cubicBezTo>
                    <a:cubicBezTo>
                      <a:pt x="82" y="169"/>
                      <a:pt x="82" y="169"/>
                      <a:pt x="82" y="169"/>
                    </a:cubicBezTo>
                    <a:cubicBezTo>
                      <a:pt x="84" y="168"/>
                      <a:pt x="84" y="168"/>
                      <a:pt x="84" y="168"/>
                    </a:cubicBezTo>
                    <a:cubicBezTo>
                      <a:pt x="85" y="169"/>
                      <a:pt x="85" y="169"/>
                      <a:pt x="85" y="169"/>
                    </a:cubicBezTo>
                    <a:cubicBezTo>
                      <a:pt x="86" y="169"/>
                      <a:pt x="86" y="169"/>
                      <a:pt x="86" y="169"/>
                    </a:cubicBezTo>
                    <a:cubicBezTo>
                      <a:pt x="88" y="164"/>
                      <a:pt x="88" y="164"/>
                      <a:pt x="88" y="164"/>
                    </a:cubicBezTo>
                    <a:cubicBezTo>
                      <a:pt x="93" y="162"/>
                      <a:pt x="93" y="162"/>
                      <a:pt x="93" y="162"/>
                    </a:cubicBezTo>
                    <a:cubicBezTo>
                      <a:pt x="96" y="157"/>
                      <a:pt x="96" y="157"/>
                      <a:pt x="96" y="157"/>
                    </a:cubicBezTo>
                    <a:cubicBezTo>
                      <a:pt x="99" y="151"/>
                      <a:pt x="99" y="151"/>
                      <a:pt x="99" y="151"/>
                    </a:cubicBezTo>
                    <a:cubicBezTo>
                      <a:pt x="101" y="149"/>
                      <a:pt x="101" y="149"/>
                      <a:pt x="101" y="149"/>
                    </a:cubicBezTo>
                    <a:cubicBezTo>
                      <a:pt x="101" y="146"/>
                      <a:pt x="101" y="146"/>
                      <a:pt x="101" y="146"/>
                    </a:cubicBezTo>
                    <a:cubicBezTo>
                      <a:pt x="99" y="147"/>
                      <a:pt x="99" y="147"/>
                      <a:pt x="99" y="147"/>
                    </a:cubicBezTo>
                    <a:cubicBezTo>
                      <a:pt x="95" y="148"/>
                      <a:pt x="95" y="148"/>
                      <a:pt x="95" y="148"/>
                    </a:cubicBezTo>
                    <a:cubicBezTo>
                      <a:pt x="94" y="145"/>
                      <a:pt x="94" y="145"/>
                      <a:pt x="94" y="145"/>
                    </a:cubicBezTo>
                    <a:cubicBezTo>
                      <a:pt x="92" y="144"/>
                      <a:pt x="92" y="144"/>
                      <a:pt x="92" y="144"/>
                    </a:cubicBezTo>
                    <a:cubicBezTo>
                      <a:pt x="91" y="146"/>
                      <a:pt x="91" y="146"/>
                      <a:pt x="91" y="146"/>
                    </a:cubicBezTo>
                    <a:cubicBezTo>
                      <a:pt x="90" y="150"/>
                      <a:pt x="90" y="150"/>
                      <a:pt x="90" y="150"/>
                    </a:cubicBezTo>
                    <a:cubicBezTo>
                      <a:pt x="89" y="149"/>
                      <a:pt x="89" y="149"/>
                      <a:pt x="89" y="149"/>
                    </a:cubicBezTo>
                    <a:cubicBezTo>
                      <a:pt x="87" y="142"/>
                      <a:pt x="87" y="142"/>
                      <a:pt x="87" y="142"/>
                    </a:cubicBezTo>
                    <a:cubicBezTo>
                      <a:pt x="85" y="143"/>
                      <a:pt x="85" y="143"/>
                      <a:pt x="85" y="143"/>
                    </a:cubicBezTo>
                    <a:cubicBezTo>
                      <a:pt x="83" y="143"/>
                      <a:pt x="83" y="143"/>
                      <a:pt x="83" y="143"/>
                    </a:cubicBezTo>
                    <a:cubicBezTo>
                      <a:pt x="83" y="140"/>
                      <a:pt x="83" y="140"/>
                      <a:pt x="83" y="140"/>
                    </a:cubicBezTo>
                    <a:cubicBezTo>
                      <a:pt x="78" y="140"/>
                      <a:pt x="78" y="140"/>
                      <a:pt x="78" y="140"/>
                    </a:cubicBezTo>
                    <a:cubicBezTo>
                      <a:pt x="75" y="142"/>
                      <a:pt x="75" y="142"/>
                      <a:pt x="75" y="142"/>
                    </a:cubicBezTo>
                    <a:cubicBezTo>
                      <a:pt x="71" y="141"/>
                      <a:pt x="71" y="141"/>
                      <a:pt x="71" y="141"/>
                    </a:cubicBezTo>
                    <a:cubicBezTo>
                      <a:pt x="73" y="140"/>
                      <a:pt x="73" y="140"/>
                      <a:pt x="73" y="140"/>
                    </a:cubicBezTo>
                    <a:cubicBezTo>
                      <a:pt x="74" y="136"/>
                      <a:pt x="74" y="136"/>
                      <a:pt x="74" y="136"/>
                    </a:cubicBezTo>
                    <a:cubicBezTo>
                      <a:pt x="73" y="133"/>
                      <a:pt x="73" y="133"/>
                      <a:pt x="73" y="133"/>
                    </a:cubicBezTo>
                    <a:cubicBezTo>
                      <a:pt x="75" y="132"/>
                      <a:pt x="75" y="132"/>
                      <a:pt x="75" y="132"/>
                    </a:cubicBezTo>
                    <a:cubicBezTo>
                      <a:pt x="77" y="132"/>
                      <a:pt x="77" y="132"/>
                      <a:pt x="77" y="132"/>
                    </a:cubicBezTo>
                    <a:cubicBezTo>
                      <a:pt x="76" y="130"/>
                      <a:pt x="76" y="130"/>
                      <a:pt x="76" y="130"/>
                    </a:cubicBezTo>
                    <a:cubicBezTo>
                      <a:pt x="76" y="124"/>
                      <a:pt x="76" y="124"/>
                      <a:pt x="76" y="124"/>
                    </a:cubicBezTo>
                    <a:cubicBezTo>
                      <a:pt x="75" y="123"/>
                      <a:pt x="75" y="123"/>
                      <a:pt x="75" y="123"/>
                    </a:cubicBezTo>
                    <a:cubicBezTo>
                      <a:pt x="73" y="124"/>
                      <a:pt x="73" y="124"/>
                      <a:pt x="73" y="124"/>
                    </a:cubicBezTo>
                    <a:cubicBezTo>
                      <a:pt x="65" y="124"/>
                      <a:pt x="65" y="124"/>
                      <a:pt x="65" y="124"/>
                    </a:cubicBezTo>
                    <a:cubicBezTo>
                      <a:pt x="63" y="123"/>
                      <a:pt x="63" y="123"/>
                      <a:pt x="63" y="123"/>
                    </a:cubicBezTo>
                    <a:cubicBezTo>
                      <a:pt x="62" y="118"/>
                      <a:pt x="62" y="118"/>
                      <a:pt x="62" y="118"/>
                    </a:cubicBezTo>
                    <a:cubicBezTo>
                      <a:pt x="60" y="113"/>
                      <a:pt x="60" y="113"/>
                      <a:pt x="60" y="113"/>
                    </a:cubicBezTo>
                    <a:cubicBezTo>
                      <a:pt x="60" y="112"/>
                      <a:pt x="60" y="112"/>
                      <a:pt x="60" y="112"/>
                    </a:cubicBezTo>
                    <a:cubicBezTo>
                      <a:pt x="62" y="110"/>
                      <a:pt x="62" y="110"/>
                      <a:pt x="62" y="110"/>
                    </a:cubicBezTo>
                    <a:cubicBezTo>
                      <a:pt x="63" y="108"/>
                      <a:pt x="63" y="108"/>
                      <a:pt x="63" y="108"/>
                    </a:cubicBezTo>
                    <a:cubicBezTo>
                      <a:pt x="64" y="106"/>
                      <a:pt x="64" y="106"/>
                      <a:pt x="64" y="106"/>
                    </a:cubicBezTo>
                    <a:cubicBezTo>
                      <a:pt x="63" y="105"/>
                      <a:pt x="63" y="105"/>
                      <a:pt x="63" y="105"/>
                    </a:cubicBezTo>
                    <a:cubicBezTo>
                      <a:pt x="61" y="106"/>
                      <a:pt x="61" y="106"/>
                      <a:pt x="61" y="106"/>
                    </a:cubicBezTo>
                    <a:cubicBezTo>
                      <a:pt x="60" y="102"/>
                      <a:pt x="60" y="102"/>
                      <a:pt x="60" y="102"/>
                    </a:cubicBezTo>
                    <a:cubicBezTo>
                      <a:pt x="61" y="96"/>
                      <a:pt x="61" y="96"/>
                      <a:pt x="61" y="96"/>
                    </a:cubicBezTo>
                    <a:cubicBezTo>
                      <a:pt x="67" y="91"/>
                      <a:pt x="67" y="91"/>
                      <a:pt x="67" y="91"/>
                    </a:cubicBezTo>
                    <a:cubicBezTo>
                      <a:pt x="71" y="89"/>
                      <a:pt x="71" y="89"/>
                      <a:pt x="71" y="89"/>
                    </a:cubicBezTo>
                    <a:cubicBezTo>
                      <a:pt x="73" y="84"/>
                      <a:pt x="73" y="84"/>
                      <a:pt x="73" y="84"/>
                    </a:cubicBezTo>
                    <a:cubicBezTo>
                      <a:pt x="77" y="83"/>
                      <a:pt x="77" y="83"/>
                      <a:pt x="77" y="83"/>
                    </a:cubicBezTo>
                    <a:cubicBezTo>
                      <a:pt x="80" y="84"/>
                      <a:pt x="80" y="84"/>
                      <a:pt x="80" y="84"/>
                    </a:cubicBezTo>
                    <a:cubicBezTo>
                      <a:pt x="81" y="87"/>
                      <a:pt x="81" y="87"/>
                      <a:pt x="81" y="87"/>
                    </a:cubicBezTo>
                    <a:cubicBezTo>
                      <a:pt x="84" y="87"/>
                      <a:pt x="84" y="87"/>
                      <a:pt x="84" y="87"/>
                    </a:cubicBezTo>
                    <a:cubicBezTo>
                      <a:pt x="88" y="84"/>
                      <a:pt x="88" y="84"/>
                      <a:pt x="88" y="84"/>
                    </a:cubicBezTo>
                    <a:cubicBezTo>
                      <a:pt x="90" y="85"/>
                      <a:pt x="90" y="85"/>
                      <a:pt x="90" y="85"/>
                    </a:cubicBezTo>
                    <a:cubicBezTo>
                      <a:pt x="92" y="85"/>
                      <a:pt x="92" y="85"/>
                      <a:pt x="92" y="85"/>
                    </a:cubicBezTo>
                    <a:cubicBezTo>
                      <a:pt x="94" y="85"/>
                      <a:pt x="94" y="85"/>
                      <a:pt x="94" y="85"/>
                    </a:cubicBezTo>
                    <a:cubicBezTo>
                      <a:pt x="97" y="84"/>
                      <a:pt x="97" y="84"/>
                      <a:pt x="97" y="84"/>
                    </a:cubicBezTo>
                    <a:cubicBezTo>
                      <a:pt x="98" y="78"/>
                      <a:pt x="98" y="78"/>
                      <a:pt x="98" y="78"/>
                    </a:cubicBezTo>
                    <a:cubicBezTo>
                      <a:pt x="98" y="78"/>
                      <a:pt x="98" y="74"/>
                      <a:pt x="99" y="73"/>
                    </a:cubicBezTo>
                    <a:cubicBezTo>
                      <a:pt x="100" y="73"/>
                      <a:pt x="101" y="72"/>
                      <a:pt x="101" y="72"/>
                    </a:cubicBezTo>
                    <a:cubicBezTo>
                      <a:pt x="99" y="69"/>
                      <a:pt x="99" y="69"/>
                      <a:pt x="99" y="69"/>
                    </a:cubicBezTo>
                    <a:cubicBezTo>
                      <a:pt x="96" y="71"/>
                      <a:pt x="96" y="71"/>
                      <a:pt x="96" y="71"/>
                    </a:cubicBezTo>
                    <a:cubicBezTo>
                      <a:pt x="91" y="72"/>
                      <a:pt x="91" y="72"/>
                      <a:pt x="91" y="72"/>
                    </a:cubicBezTo>
                    <a:cubicBezTo>
                      <a:pt x="89" y="71"/>
                      <a:pt x="89" y="71"/>
                      <a:pt x="89" y="71"/>
                    </a:cubicBezTo>
                    <a:cubicBezTo>
                      <a:pt x="84" y="69"/>
                      <a:pt x="84" y="69"/>
                      <a:pt x="84" y="69"/>
                    </a:cubicBezTo>
                    <a:cubicBezTo>
                      <a:pt x="77" y="68"/>
                      <a:pt x="77" y="68"/>
                      <a:pt x="77" y="68"/>
                    </a:cubicBezTo>
                    <a:cubicBezTo>
                      <a:pt x="73" y="63"/>
                      <a:pt x="73" y="63"/>
                      <a:pt x="73" y="63"/>
                    </a:cubicBezTo>
                    <a:cubicBezTo>
                      <a:pt x="73" y="58"/>
                      <a:pt x="73" y="58"/>
                      <a:pt x="73" y="58"/>
                    </a:cubicBezTo>
                    <a:cubicBezTo>
                      <a:pt x="74" y="55"/>
                      <a:pt x="74" y="55"/>
                      <a:pt x="74" y="55"/>
                    </a:cubicBezTo>
                    <a:cubicBezTo>
                      <a:pt x="71" y="53"/>
                      <a:pt x="71" y="53"/>
                      <a:pt x="71" y="53"/>
                    </a:cubicBezTo>
                    <a:cubicBezTo>
                      <a:pt x="69" y="48"/>
                      <a:pt x="69" y="48"/>
                      <a:pt x="69" y="48"/>
                    </a:cubicBezTo>
                    <a:cubicBezTo>
                      <a:pt x="69" y="47"/>
                      <a:pt x="69" y="47"/>
                      <a:pt x="69" y="47"/>
                    </a:cubicBezTo>
                    <a:cubicBezTo>
                      <a:pt x="78" y="46"/>
                      <a:pt x="78" y="46"/>
                      <a:pt x="78" y="46"/>
                    </a:cubicBezTo>
                    <a:cubicBezTo>
                      <a:pt x="81" y="46"/>
                      <a:pt x="81" y="46"/>
                      <a:pt x="81" y="46"/>
                    </a:cubicBezTo>
                    <a:cubicBezTo>
                      <a:pt x="82" y="47"/>
                      <a:pt x="82" y="47"/>
                      <a:pt x="82" y="47"/>
                    </a:cubicBezTo>
                    <a:cubicBezTo>
                      <a:pt x="83" y="47"/>
                      <a:pt x="83" y="47"/>
                      <a:pt x="83" y="47"/>
                    </a:cubicBezTo>
                    <a:cubicBezTo>
                      <a:pt x="83" y="45"/>
                      <a:pt x="83" y="45"/>
                      <a:pt x="83" y="45"/>
                    </a:cubicBezTo>
                    <a:cubicBezTo>
                      <a:pt x="88" y="44"/>
                      <a:pt x="88" y="44"/>
                      <a:pt x="88" y="44"/>
                    </a:cubicBezTo>
                    <a:cubicBezTo>
                      <a:pt x="92" y="45"/>
                      <a:pt x="92" y="45"/>
                      <a:pt x="92" y="45"/>
                    </a:cubicBezTo>
                    <a:cubicBezTo>
                      <a:pt x="94" y="46"/>
                      <a:pt x="94" y="46"/>
                      <a:pt x="94" y="46"/>
                    </a:cubicBezTo>
                    <a:cubicBezTo>
                      <a:pt x="92" y="49"/>
                      <a:pt x="92" y="49"/>
                      <a:pt x="92" y="49"/>
                    </a:cubicBezTo>
                    <a:cubicBezTo>
                      <a:pt x="91" y="51"/>
                      <a:pt x="91" y="51"/>
                      <a:pt x="91" y="51"/>
                    </a:cubicBezTo>
                    <a:cubicBezTo>
                      <a:pt x="95" y="53"/>
                      <a:pt x="95" y="53"/>
                      <a:pt x="95" y="53"/>
                    </a:cubicBezTo>
                    <a:cubicBezTo>
                      <a:pt x="101" y="55"/>
                      <a:pt x="101" y="55"/>
                      <a:pt x="101" y="55"/>
                    </a:cubicBezTo>
                    <a:cubicBezTo>
                      <a:pt x="104" y="54"/>
                      <a:pt x="104" y="54"/>
                      <a:pt x="104" y="54"/>
                    </a:cubicBezTo>
                    <a:cubicBezTo>
                      <a:pt x="101" y="48"/>
                      <a:pt x="101" y="48"/>
                      <a:pt x="101" y="48"/>
                    </a:cubicBezTo>
                    <a:cubicBezTo>
                      <a:pt x="100" y="44"/>
                      <a:pt x="100" y="44"/>
                      <a:pt x="100" y="44"/>
                    </a:cubicBezTo>
                    <a:cubicBezTo>
                      <a:pt x="101" y="43"/>
                      <a:pt x="101" y="43"/>
                      <a:pt x="101" y="43"/>
                    </a:cubicBezTo>
                    <a:cubicBezTo>
                      <a:pt x="96" y="40"/>
                      <a:pt x="96" y="40"/>
                      <a:pt x="96" y="40"/>
                    </a:cubicBezTo>
                    <a:cubicBezTo>
                      <a:pt x="96" y="39"/>
                      <a:pt x="96" y="39"/>
                      <a:pt x="96" y="39"/>
                    </a:cubicBezTo>
                    <a:cubicBezTo>
                      <a:pt x="96" y="37"/>
                      <a:pt x="96" y="37"/>
                      <a:pt x="96" y="37"/>
                    </a:cubicBezTo>
                    <a:cubicBezTo>
                      <a:pt x="95" y="32"/>
                      <a:pt x="95" y="32"/>
                      <a:pt x="95" y="32"/>
                    </a:cubicBezTo>
                    <a:cubicBezTo>
                      <a:pt x="91" y="25"/>
                      <a:pt x="91" y="25"/>
                      <a:pt x="91" y="25"/>
                    </a:cubicBezTo>
                    <a:cubicBezTo>
                      <a:pt x="88" y="20"/>
                      <a:pt x="88" y="20"/>
                      <a:pt x="88" y="20"/>
                    </a:cubicBezTo>
                    <a:cubicBezTo>
                      <a:pt x="92" y="17"/>
                      <a:pt x="92" y="17"/>
                      <a:pt x="92" y="17"/>
                    </a:cubicBezTo>
                    <a:cubicBezTo>
                      <a:pt x="96" y="17"/>
                      <a:pt x="96" y="17"/>
                      <a:pt x="96" y="17"/>
                    </a:cubicBezTo>
                    <a:cubicBezTo>
                      <a:pt x="99" y="18"/>
                      <a:pt x="99" y="18"/>
                      <a:pt x="99" y="18"/>
                    </a:cubicBezTo>
                    <a:cubicBezTo>
                      <a:pt x="104" y="18"/>
                      <a:pt x="104" y="18"/>
                      <a:pt x="104" y="18"/>
                    </a:cubicBezTo>
                    <a:cubicBezTo>
                      <a:pt x="109" y="13"/>
                      <a:pt x="109" y="13"/>
                      <a:pt x="109" y="13"/>
                    </a:cubicBezTo>
                    <a:cubicBezTo>
                      <a:pt x="111" y="9"/>
                      <a:pt x="111" y="9"/>
                      <a:pt x="111" y="9"/>
                    </a:cubicBezTo>
                    <a:cubicBezTo>
                      <a:pt x="116" y="6"/>
                      <a:pt x="116" y="6"/>
                      <a:pt x="116" y="6"/>
                    </a:cubicBezTo>
                    <a:cubicBezTo>
                      <a:pt x="118" y="7"/>
                      <a:pt x="118" y="7"/>
                      <a:pt x="118" y="7"/>
                    </a:cubicBezTo>
                    <a:cubicBezTo>
                      <a:pt x="122" y="6"/>
                      <a:pt x="122" y="6"/>
                      <a:pt x="122" y="6"/>
                    </a:cubicBezTo>
                    <a:cubicBezTo>
                      <a:pt x="126" y="3"/>
                      <a:pt x="126" y="3"/>
                      <a:pt x="126" y="3"/>
                    </a:cubicBezTo>
                    <a:cubicBezTo>
                      <a:pt x="128" y="3"/>
                      <a:pt x="128" y="3"/>
                      <a:pt x="128" y="3"/>
                    </a:cubicBezTo>
                    <a:cubicBezTo>
                      <a:pt x="129" y="4"/>
                      <a:pt x="129" y="4"/>
                      <a:pt x="129" y="4"/>
                    </a:cubicBezTo>
                    <a:cubicBezTo>
                      <a:pt x="135" y="4"/>
                      <a:pt x="135" y="4"/>
                      <a:pt x="135" y="4"/>
                    </a:cubicBezTo>
                    <a:cubicBezTo>
                      <a:pt x="139" y="0"/>
                      <a:pt x="139" y="0"/>
                      <a:pt x="139" y="0"/>
                    </a:cubicBezTo>
                    <a:cubicBezTo>
                      <a:pt x="140" y="0"/>
                      <a:pt x="140" y="0"/>
                      <a:pt x="140" y="0"/>
                    </a:cubicBezTo>
                    <a:cubicBezTo>
                      <a:pt x="145" y="3"/>
                      <a:pt x="145" y="3"/>
                      <a:pt x="145" y="3"/>
                    </a:cubicBezTo>
                    <a:cubicBezTo>
                      <a:pt x="148" y="6"/>
                      <a:pt x="148" y="6"/>
                      <a:pt x="148" y="6"/>
                    </a:cubicBezTo>
                    <a:cubicBezTo>
                      <a:pt x="147" y="7"/>
                      <a:pt x="147" y="7"/>
                      <a:pt x="147" y="7"/>
                    </a:cubicBezTo>
                    <a:cubicBezTo>
                      <a:pt x="148" y="9"/>
                      <a:pt x="148" y="9"/>
                      <a:pt x="148" y="9"/>
                    </a:cubicBezTo>
                    <a:cubicBezTo>
                      <a:pt x="150" y="7"/>
                      <a:pt x="150" y="7"/>
                      <a:pt x="150" y="7"/>
                    </a:cubicBezTo>
                    <a:cubicBezTo>
                      <a:pt x="155" y="7"/>
                      <a:pt x="155" y="7"/>
                      <a:pt x="155" y="7"/>
                    </a:cubicBezTo>
                    <a:cubicBezTo>
                      <a:pt x="156" y="12"/>
                      <a:pt x="156" y="12"/>
                      <a:pt x="156" y="12"/>
                    </a:cubicBezTo>
                    <a:cubicBezTo>
                      <a:pt x="158" y="14"/>
                      <a:pt x="158" y="14"/>
                      <a:pt x="158" y="14"/>
                    </a:cubicBezTo>
                    <a:cubicBezTo>
                      <a:pt x="168" y="15"/>
                      <a:pt x="168" y="15"/>
                      <a:pt x="168" y="15"/>
                    </a:cubicBezTo>
                    <a:cubicBezTo>
                      <a:pt x="176" y="21"/>
                      <a:pt x="176" y="21"/>
                      <a:pt x="176" y="21"/>
                    </a:cubicBezTo>
                    <a:cubicBezTo>
                      <a:pt x="178" y="19"/>
                      <a:pt x="178" y="19"/>
                      <a:pt x="178" y="19"/>
                    </a:cubicBezTo>
                    <a:cubicBezTo>
                      <a:pt x="185" y="23"/>
                      <a:pt x="185" y="23"/>
                      <a:pt x="185" y="23"/>
                    </a:cubicBezTo>
                    <a:cubicBezTo>
                      <a:pt x="188" y="22"/>
                      <a:pt x="188" y="22"/>
                      <a:pt x="188" y="22"/>
                    </a:cubicBezTo>
                    <a:cubicBezTo>
                      <a:pt x="190" y="21"/>
                      <a:pt x="190" y="21"/>
                      <a:pt x="190" y="21"/>
                    </a:cubicBezTo>
                    <a:cubicBezTo>
                      <a:pt x="197" y="23"/>
                      <a:pt x="197" y="23"/>
                      <a:pt x="197" y="23"/>
                    </a:cubicBezTo>
                    <a:lnTo>
                      <a:pt x="203" y="27"/>
                    </a:lnTo>
                    <a:close/>
                    <a:moveTo>
                      <a:pt x="49" y="66"/>
                    </a:moveTo>
                    <a:cubicBezTo>
                      <a:pt x="52" y="73"/>
                      <a:pt x="52" y="73"/>
                      <a:pt x="52" y="73"/>
                    </a:cubicBezTo>
                    <a:cubicBezTo>
                      <a:pt x="52" y="74"/>
                      <a:pt x="52" y="74"/>
                      <a:pt x="52" y="74"/>
                    </a:cubicBezTo>
                    <a:cubicBezTo>
                      <a:pt x="48" y="74"/>
                      <a:pt x="48" y="74"/>
                      <a:pt x="48" y="74"/>
                    </a:cubicBezTo>
                    <a:cubicBezTo>
                      <a:pt x="46" y="68"/>
                      <a:pt x="46" y="68"/>
                      <a:pt x="46" y="68"/>
                    </a:cubicBezTo>
                    <a:cubicBezTo>
                      <a:pt x="43" y="66"/>
                      <a:pt x="43" y="66"/>
                      <a:pt x="43" y="66"/>
                    </a:cubicBezTo>
                    <a:cubicBezTo>
                      <a:pt x="40" y="66"/>
                      <a:pt x="40" y="66"/>
                      <a:pt x="40" y="66"/>
                    </a:cubicBezTo>
                    <a:cubicBezTo>
                      <a:pt x="40" y="63"/>
                      <a:pt x="40" y="63"/>
                      <a:pt x="40" y="63"/>
                    </a:cubicBezTo>
                    <a:cubicBezTo>
                      <a:pt x="42" y="60"/>
                      <a:pt x="42" y="60"/>
                      <a:pt x="42" y="60"/>
                    </a:cubicBezTo>
                    <a:cubicBezTo>
                      <a:pt x="44" y="63"/>
                      <a:pt x="44" y="63"/>
                      <a:pt x="44" y="63"/>
                    </a:cubicBezTo>
                    <a:cubicBezTo>
                      <a:pt x="46" y="65"/>
                      <a:pt x="46" y="65"/>
                      <a:pt x="46" y="65"/>
                    </a:cubicBezTo>
                    <a:lnTo>
                      <a:pt x="49" y="66"/>
                    </a:lnTo>
                    <a:close/>
                    <a:moveTo>
                      <a:pt x="46" y="110"/>
                    </a:moveTo>
                    <a:cubicBezTo>
                      <a:pt x="51" y="112"/>
                      <a:pt x="51" y="112"/>
                      <a:pt x="51" y="112"/>
                    </a:cubicBezTo>
                    <a:cubicBezTo>
                      <a:pt x="56" y="113"/>
                      <a:pt x="56" y="113"/>
                      <a:pt x="56" y="113"/>
                    </a:cubicBezTo>
                    <a:cubicBezTo>
                      <a:pt x="57" y="114"/>
                      <a:pt x="57" y="114"/>
                      <a:pt x="57" y="114"/>
                    </a:cubicBezTo>
                    <a:cubicBezTo>
                      <a:pt x="55" y="119"/>
                      <a:pt x="55" y="119"/>
                      <a:pt x="55" y="119"/>
                    </a:cubicBezTo>
                    <a:cubicBezTo>
                      <a:pt x="51" y="119"/>
                      <a:pt x="51" y="119"/>
                      <a:pt x="51" y="119"/>
                    </a:cubicBezTo>
                    <a:cubicBezTo>
                      <a:pt x="46" y="114"/>
                      <a:pt x="46" y="114"/>
                      <a:pt x="46" y="114"/>
                    </a:cubicBezTo>
                    <a:lnTo>
                      <a:pt x="46" y="110"/>
                    </a:lnTo>
                    <a:close/>
                    <a:moveTo>
                      <a:pt x="18" y="92"/>
                    </a:moveTo>
                    <a:cubicBezTo>
                      <a:pt x="20" y="95"/>
                      <a:pt x="20" y="95"/>
                      <a:pt x="20" y="95"/>
                    </a:cubicBezTo>
                    <a:cubicBezTo>
                      <a:pt x="21" y="97"/>
                      <a:pt x="21" y="97"/>
                      <a:pt x="21" y="97"/>
                    </a:cubicBezTo>
                    <a:cubicBezTo>
                      <a:pt x="20" y="98"/>
                      <a:pt x="20" y="98"/>
                      <a:pt x="20" y="98"/>
                    </a:cubicBezTo>
                    <a:cubicBezTo>
                      <a:pt x="17" y="94"/>
                      <a:pt x="17" y="94"/>
                      <a:pt x="17" y="94"/>
                    </a:cubicBezTo>
                    <a:cubicBezTo>
                      <a:pt x="17" y="92"/>
                      <a:pt x="17" y="92"/>
                      <a:pt x="17" y="92"/>
                    </a:cubicBezTo>
                    <a:lnTo>
                      <a:pt x="18" y="92"/>
                    </a:lnTo>
                    <a:close/>
                    <a:moveTo>
                      <a:pt x="0" y="189"/>
                    </a:moveTo>
                    <a:cubicBezTo>
                      <a:pt x="4" y="186"/>
                      <a:pt x="4" y="186"/>
                      <a:pt x="4" y="186"/>
                    </a:cubicBezTo>
                    <a:cubicBezTo>
                      <a:pt x="9" y="185"/>
                      <a:pt x="9" y="185"/>
                      <a:pt x="9" y="185"/>
                    </a:cubicBezTo>
                    <a:cubicBezTo>
                      <a:pt x="12" y="185"/>
                      <a:pt x="12" y="185"/>
                      <a:pt x="12" y="185"/>
                    </a:cubicBezTo>
                    <a:cubicBezTo>
                      <a:pt x="13" y="187"/>
                      <a:pt x="13" y="187"/>
                      <a:pt x="13" y="187"/>
                    </a:cubicBezTo>
                    <a:cubicBezTo>
                      <a:pt x="16" y="188"/>
                      <a:pt x="16" y="188"/>
                      <a:pt x="16" y="188"/>
                    </a:cubicBezTo>
                    <a:cubicBezTo>
                      <a:pt x="18" y="185"/>
                      <a:pt x="18" y="185"/>
                      <a:pt x="18" y="185"/>
                    </a:cubicBezTo>
                    <a:cubicBezTo>
                      <a:pt x="18" y="183"/>
                      <a:pt x="18" y="183"/>
                      <a:pt x="18" y="183"/>
                    </a:cubicBezTo>
                    <a:cubicBezTo>
                      <a:pt x="21" y="182"/>
                      <a:pt x="21" y="182"/>
                      <a:pt x="21" y="182"/>
                    </a:cubicBezTo>
                    <a:cubicBezTo>
                      <a:pt x="25" y="186"/>
                      <a:pt x="25" y="186"/>
                      <a:pt x="25" y="186"/>
                    </a:cubicBezTo>
                    <a:cubicBezTo>
                      <a:pt x="24" y="188"/>
                      <a:pt x="24" y="188"/>
                      <a:pt x="24" y="188"/>
                    </a:cubicBezTo>
                    <a:cubicBezTo>
                      <a:pt x="18" y="190"/>
                      <a:pt x="18" y="190"/>
                      <a:pt x="18" y="190"/>
                    </a:cubicBezTo>
                    <a:cubicBezTo>
                      <a:pt x="14" y="189"/>
                      <a:pt x="14" y="189"/>
                      <a:pt x="14" y="189"/>
                    </a:cubicBezTo>
                    <a:cubicBezTo>
                      <a:pt x="9" y="188"/>
                      <a:pt x="9" y="188"/>
                      <a:pt x="9" y="188"/>
                    </a:cubicBezTo>
                    <a:cubicBezTo>
                      <a:pt x="4" y="190"/>
                      <a:pt x="4" y="190"/>
                      <a:pt x="4" y="190"/>
                    </a:cubicBezTo>
                    <a:cubicBezTo>
                      <a:pt x="1" y="190"/>
                      <a:pt x="1" y="190"/>
                      <a:pt x="1" y="190"/>
                    </a:cubicBezTo>
                    <a:lnTo>
                      <a:pt x="0" y="189"/>
                    </a:lnTo>
                    <a:close/>
                    <a:moveTo>
                      <a:pt x="65" y="183"/>
                    </a:moveTo>
                    <a:cubicBezTo>
                      <a:pt x="67" y="186"/>
                      <a:pt x="67" y="186"/>
                      <a:pt x="67" y="186"/>
                    </a:cubicBezTo>
                    <a:cubicBezTo>
                      <a:pt x="70" y="184"/>
                      <a:pt x="70" y="184"/>
                      <a:pt x="70" y="184"/>
                    </a:cubicBezTo>
                    <a:cubicBezTo>
                      <a:pt x="68" y="182"/>
                      <a:pt x="68" y="182"/>
                      <a:pt x="68" y="182"/>
                    </a:cubicBezTo>
                    <a:lnTo>
                      <a:pt x="65" y="183"/>
                    </a:lnTo>
                    <a:close/>
                    <a:moveTo>
                      <a:pt x="69" y="187"/>
                    </a:moveTo>
                    <a:cubicBezTo>
                      <a:pt x="71" y="184"/>
                      <a:pt x="71" y="184"/>
                      <a:pt x="71" y="184"/>
                    </a:cubicBezTo>
                    <a:cubicBezTo>
                      <a:pt x="73" y="185"/>
                      <a:pt x="73" y="185"/>
                      <a:pt x="73" y="185"/>
                    </a:cubicBezTo>
                    <a:cubicBezTo>
                      <a:pt x="72" y="187"/>
                      <a:pt x="72" y="187"/>
                      <a:pt x="72" y="187"/>
                    </a:cubicBezTo>
                    <a:lnTo>
                      <a:pt x="69" y="187"/>
                    </a:lnTo>
                    <a:close/>
                    <a:moveTo>
                      <a:pt x="101" y="185"/>
                    </a:moveTo>
                    <a:cubicBezTo>
                      <a:pt x="103" y="187"/>
                      <a:pt x="103" y="187"/>
                      <a:pt x="103" y="187"/>
                    </a:cubicBezTo>
                    <a:cubicBezTo>
                      <a:pt x="104" y="185"/>
                      <a:pt x="104" y="185"/>
                      <a:pt x="104" y="185"/>
                    </a:cubicBezTo>
                    <a:cubicBezTo>
                      <a:pt x="103" y="183"/>
                      <a:pt x="103" y="183"/>
                      <a:pt x="103" y="183"/>
                    </a:cubicBezTo>
                    <a:lnTo>
                      <a:pt x="101" y="185"/>
                    </a:lnTo>
                    <a:close/>
                    <a:moveTo>
                      <a:pt x="112" y="168"/>
                    </a:moveTo>
                    <a:cubicBezTo>
                      <a:pt x="114" y="176"/>
                      <a:pt x="114" y="176"/>
                      <a:pt x="114" y="176"/>
                    </a:cubicBezTo>
                    <a:cubicBezTo>
                      <a:pt x="118" y="177"/>
                      <a:pt x="118" y="177"/>
                      <a:pt x="118" y="177"/>
                    </a:cubicBezTo>
                    <a:cubicBezTo>
                      <a:pt x="124" y="173"/>
                      <a:pt x="124" y="173"/>
                      <a:pt x="124" y="173"/>
                    </a:cubicBezTo>
                    <a:cubicBezTo>
                      <a:pt x="130" y="169"/>
                      <a:pt x="130" y="169"/>
                      <a:pt x="130" y="169"/>
                    </a:cubicBezTo>
                    <a:cubicBezTo>
                      <a:pt x="128" y="166"/>
                      <a:pt x="128" y="166"/>
                      <a:pt x="128" y="166"/>
                    </a:cubicBezTo>
                    <a:cubicBezTo>
                      <a:pt x="129" y="163"/>
                      <a:pt x="129" y="163"/>
                      <a:pt x="129" y="163"/>
                    </a:cubicBezTo>
                    <a:cubicBezTo>
                      <a:pt x="126" y="165"/>
                      <a:pt x="126" y="165"/>
                      <a:pt x="126" y="165"/>
                    </a:cubicBezTo>
                    <a:cubicBezTo>
                      <a:pt x="122" y="164"/>
                      <a:pt x="122" y="164"/>
                      <a:pt x="122" y="164"/>
                    </a:cubicBezTo>
                    <a:cubicBezTo>
                      <a:pt x="124" y="162"/>
                      <a:pt x="124" y="162"/>
                      <a:pt x="124" y="162"/>
                    </a:cubicBezTo>
                    <a:cubicBezTo>
                      <a:pt x="127" y="163"/>
                      <a:pt x="127" y="163"/>
                      <a:pt x="127" y="163"/>
                    </a:cubicBezTo>
                    <a:cubicBezTo>
                      <a:pt x="132" y="161"/>
                      <a:pt x="132" y="161"/>
                      <a:pt x="132" y="161"/>
                    </a:cubicBezTo>
                    <a:cubicBezTo>
                      <a:pt x="133" y="159"/>
                      <a:pt x="133" y="159"/>
                      <a:pt x="133" y="159"/>
                    </a:cubicBezTo>
                    <a:cubicBezTo>
                      <a:pt x="129" y="158"/>
                      <a:pt x="129" y="158"/>
                      <a:pt x="129" y="158"/>
                    </a:cubicBezTo>
                    <a:cubicBezTo>
                      <a:pt x="130" y="155"/>
                      <a:pt x="130" y="155"/>
                      <a:pt x="130" y="155"/>
                    </a:cubicBezTo>
                    <a:cubicBezTo>
                      <a:pt x="127" y="158"/>
                      <a:pt x="127" y="158"/>
                      <a:pt x="127" y="158"/>
                    </a:cubicBezTo>
                    <a:cubicBezTo>
                      <a:pt x="120" y="163"/>
                      <a:pt x="120" y="163"/>
                      <a:pt x="120" y="163"/>
                    </a:cubicBezTo>
                    <a:cubicBezTo>
                      <a:pt x="114" y="166"/>
                      <a:pt x="114" y="166"/>
                      <a:pt x="114" y="166"/>
                    </a:cubicBezTo>
                    <a:lnTo>
                      <a:pt x="112" y="168"/>
                    </a:lnTo>
                    <a:close/>
                    <a:moveTo>
                      <a:pt x="169" y="141"/>
                    </a:moveTo>
                    <a:cubicBezTo>
                      <a:pt x="172" y="140"/>
                      <a:pt x="172" y="140"/>
                      <a:pt x="172" y="140"/>
                    </a:cubicBezTo>
                    <a:cubicBezTo>
                      <a:pt x="171" y="137"/>
                      <a:pt x="171" y="137"/>
                      <a:pt x="171" y="137"/>
                    </a:cubicBezTo>
                    <a:cubicBezTo>
                      <a:pt x="168" y="138"/>
                      <a:pt x="168" y="138"/>
                      <a:pt x="168" y="138"/>
                    </a:cubicBezTo>
                    <a:lnTo>
                      <a:pt x="169" y="141"/>
                    </a:lnTo>
                    <a:close/>
                  </a:path>
                </a:pathLst>
              </a:custGeom>
              <a:solidFill>
                <a:schemeClr val="bg1">
                  <a:lumMod val="85000"/>
                </a:schemeClr>
              </a:solid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7">
                <a:extLst/>
              </p:cNvPr>
              <p:cNvSpPr>
                <a:spLocks noEditPoints="1"/>
              </p:cNvSpPr>
              <p:nvPr/>
            </p:nvSpPr>
            <p:spPr bwMode="auto">
              <a:xfrm>
                <a:off x="7956551" y="5124450"/>
                <a:ext cx="1855788" cy="1566863"/>
              </a:xfrm>
              <a:custGeom>
                <a:avLst/>
                <a:gdLst>
                  <a:gd name="T0" fmla="*/ 899 w 1169"/>
                  <a:gd name="T1" fmla="*/ 132 h 987"/>
                  <a:gd name="T2" fmla="*/ 1004 w 1169"/>
                  <a:gd name="T3" fmla="*/ 287 h 987"/>
                  <a:gd name="T4" fmla="*/ 1037 w 1169"/>
                  <a:gd name="T5" fmla="*/ 347 h 987"/>
                  <a:gd name="T6" fmla="*/ 1070 w 1169"/>
                  <a:gd name="T7" fmla="*/ 430 h 987"/>
                  <a:gd name="T8" fmla="*/ 1152 w 1169"/>
                  <a:gd name="T9" fmla="*/ 573 h 987"/>
                  <a:gd name="T10" fmla="*/ 1169 w 1169"/>
                  <a:gd name="T11" fmla="*/ 733 h 987"/>
                  <a:gd name="T12" fmla="*/ 1152 w 1169"/>
                  <a:gd name="T13" fmla="*/ 783 h 987"/>
                  <a:gd name="T14" fmla="*/ 1152 w 1169"/>
                  <a:gd name="T15" fmla="*/ 827 h 987"/>
                  <a:gd name="T16" fmla="*/ 1081 w 1169"/>
                  <a:gd name="T17" fmla="*/ 860 h 987"/>
                  <a:gd name="T18" fmla="*/ 1042 w 1169"/>
                  <a:gd name="T19" fmla="*/ 877 h 987"/>
                  <a:gd name="T20" fmla="*/ 1026 w 1169"/>
                  <a:gd name="T21" fmla="*/ 827 h 987"/>
                  <a:gd name="T22" fmla="*/ 948 w 1169"/>
                  <a:gd name="T23" fmla="*/ 767 h 987"/>
                  <a:gd name="T24" fmla="*/ 915 w 1169"/>
                  <a:gd name="T25" fmla="*/ 717 h 987"/>
                  <a:gd name="T26" fmla="*/ 871 w 1169"/>
                  <a:gd name="T27" fmla="*/ 695 h 987"/>
                  <a:gd name="T28" fmla="*/ 822 w 1169"/>
                  <a:gd name="T29" fmla="*/ 629 h 987"/>
                  <a:gd name="T30" fmla="*/ 750 w 1169"/>
                  <a:gd name="T31" fmla="*/ 540 h 987"/>
                  <a:gd name="T32" fmla="*/ 788 w 1169"/>
                  <a:gd name="T33" fmla="*/ 469 h 987"/>
                  <a:gd name="T34" fmla="*/ 750 w 1169"/>
                  <a:gd name="T35" fmla="*/ 474 h 987"/>
                  <a:gd name="T36" fmla="*/ 750 w 1169"/>
                  <a:gd name="T37" fmla="*/ 513 h 987"/>
                  <a:gd name="T38" fmla="*/ 728 w 1169"/>
                  <a:gd name="T39" fmla="*/ 430 h 987"/>
                  <a:gd name="T40" fmla="*/ 711 w 1169"/>
                  <a:gd name="T41" fmla="*/ 298 h 987"/>
                  <a:gd name="T42" fmla="*/ 651 w 1169"/>
                  <a:gd name="T43" fmla="*/ 259 h 987"/>
                  <a:gd name="T44" fmla="*/ 606 w 1169"/>
                  <a:gd name="T45" fmla="*/ 204 h 987"/>
                  <a:gd name="T46" fmla="*/ 535 w 1169"/>
                  <a:gd name="T47" fmla="*/ 160 h 987"/>
                  <a:gd name="T48" fmla="*/ 469 w 1169"/>
                  <a:gd name="T49" fmla="*/ 154 h 987"/>
                  <a:gd name="T50" fmla="*/ 469 w 1169"/>
                  <a:gd name="T51" fmla="*/ 187 h 987"/>
                  <a:gd name="T52" fmla="*/ 391 w 1169"/>
                  <a:gd name="T53" fmla="*/ 226 h 987"/>
                  <a:gd name="T54" fmla="*/ 336 w 1169"/>
                  <a:gd name="T55" fmla="*/ 215 h 987"/>
                  <a:gd name="T56" fmla="*/ 292 w 1169"/>
                  <a:gd name="T57" fmla="*/ 182 h 987"/>
                  <a:gd name="T58" fmla="*/ 143 w 1169"/>
                  <a:gd name="T59" fmla="*/ 143 h 987"/>
                  <a:gd name="T60" fmla="*/ 33 w 1169"/>
                  <a:gd name="T61" fmla="*/ 165 h 987"/>
                  <a:gd name="T62" fmla="*/ 0 w 1169"/>
                  <a:gd name="T63" fmla="*/ 82 h 987"/>
                  <a:gd name="T64" fmla="*/ 265 w 1169"/>
                  <a:gd name="T65" fmla="*/ 27 h 987"/>
                  <a:gd name="T66" fmla="*/ 369 w 1169"/>
                  <a:gd name="T67" fmla="*/ 55 h 987"/>
                  <a:gd name="T68" fmla="*/ 524 w 1169"/>
                  <a:gd name="T69" fmla="*/ 60 h 987"/>
                  <a:gd name="T70" fmla="*/ 755 w 1169"/>
                  <a:gd name="T71" fmla="*/ 49 h 987"/>
                  <a:gd name="T72" fmla="*/ 783 w 1169"/>
                  <a:gd name="T73" fmla="*/ 38 h 987"/>
                  <a:gd name="T74" fmla="*/ 816 w 1169"/>
                  <a:gd name="T75" fmla="*/ 5 h 987"/>
                  <a:gd name="T76" fmla="*/ 965 w 1169"/>
                  <a:gd name="T77" fmla="*/ 976 h 987"/>
                  <a:gd name="T78" fmla="*/ 1004 w 1169"/>
                  <a:gd name="T79" fmla="*/ 943 h 987"/>
                  <a:gd name="T80" fmla="*/ 1026 w 1169"/>
                  <a:gd name="T81" fmla="*/ 960 h 987"/>
                  <a:gd name="T82" fmla="*/ 954 w 1169"/>
                  <a:gd name="T83" fmla="*/ 987 h 987"/>
                  <a:gd name="T84" fmla="*/ 1059 w 1169"/>
                  <a:gd name="T85" fmla="*/ 954 h 987"/>
                  <a:gd name="T86" fmla="*/ 1141 w 1169"/>
                  <a:gd name="T87" fmla="*/ 877 h 987"/>
                  <a:gd name="T88" fmla="*/ 1169 w 1169"/>
                  <a:gd name="T89" fmla="*/ 789 h 987"/>
                  <a:gd name="T90" fmla="*/ 1147 w 1169"/>
                  <a:gd name="T91" fmla="*/ 849 h 987"/>
                  <a:gd name="T92" fmla="*/ 1064 w 1169"/>
                  <a:gd name="T93" fmla="*/ 932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69" h="987">
                    <a:moveTo>
                      <a:pt x="855" y="5"/>
                    </a:moveTo>
                    <a:lnTo>
                      <a:pt x="871" y="60"/>
                    </a:lnTo>
                    <a:lnTo>
                      <a:pt x="899" y="132"/>
                    </a:lnTo>
                    <a:lnTo>
                      <a:pt x="937" y="204"/>
                    </a:lnTo>
                    <a:lnTo>
                      <a:pt x="965" y="248"/>
                    </a:lnTo>
                    <a:lnTo>
                      <a:pt x="1004" y="287"/>
                    </a:lnTo>
                    <a:lnTo>
                      <a:pt x="1031" y="314"/>
                    </a:lnTo>
                    <a:lnTo>
                      <a:pt x="1042" y="336"/>
                    </a:lnTo>
                    <a:lnTo>
                      <a:pt x="1037" y="347"/>
                    </a:lnTo>
                    <a:lnTo>
                      <a:pt x="1031" y="358"/>
                    </a:lnTo>
                    <a:lnTo>
                      <a:pt x="1053" y="413"/>
                    </a:lnTo>
                    <a:lnTo>
                      <a:pt x="1070" y="430"/>
                    </a:lnTo>
                    <a:lnTo>
                      <a:pt x="1092" y="474"/>
                    </a:lnTo>
                    <a:lnTo>
                      <a:pt x="1119" y="513"/>
                    </a:lnTo>
                    <a:lnTo>
                      <a:pt x="1152" y="573"/>
                    </a:lnTo>
                    <a:lnTo>
                      <a:pt x="1158" y="629"/>
                    </a:lnTo>
                    <a:lnTo>
                      <a:pt x="1163" y="717"/>
                    </a:lnTo>
                    <a:lnTo>
                      <a:pt x="1169" y="733"/>
                    </a:lnTo>
                    <a:lnTo>
                      <a:pt x="1163" y="756"/>
                    </a:lnTo>
                    <a:lnTo>
                      <a:pt x="1147" y="767"/>
                    </a:lnTo>
                    <a:lnTo>
                      <a:pt x="1152" y="783"/>
                    </a:lnTo>
                    <a:lnTo>
                      <a:pt x="1147" y="794"/>
                    </a:lnTo>
                    <a:lnTo>
                      <a:pt x="1147" y="811"/>
                    </a:lnTo>
                    <a:lnTo>
                      <a:pt x="1152" y="827"/>
                    </a:lnTo>
                    <a:lnTo>
                      <a:pt x="1130" y="849"/>
                    </a:lnTo>
                    <a:lnTo>
                      <a:pt x="1108" y="860"/>
                    </a:lnTo>
                    <a:lnTo>
                      <a:pt x="1081" y="860"/>
                    </a:lnTo>
                    <a:lnTo>
                      <a:pt x="1070" y="877"/>
                    </a:lnTo>
                    <a:lnTo>
                      <a:pt x="1053" y="882"/>
                    </a:lnTo>
                    <a:lnTo>
                      <a:pt x="1042" y="877"/>
                    </a:lnTo>
                    <a:lnTo>
                      <a:pt x="1037" y="871"/>
                    </a:lnTo>
                    <a:lnTo>
                      <a:pt x="1031" y="849"/>
                    </a:lnTo>
                    <a:lnTo>
                      <a:pt x="1026" y="827"/>
                    </a:lnTo>
                    <a:lnTo>
                      <a:pt x="1004" y="789"/>
                    </a:lnTo>
                    <a:lnTo>
                      <a:pt x="976" y="772"/>
                    </a:lnTo>
                    <a:lnTo>
                      <a:pt x="948" y="767"/>
                    </a:lnTo>
                    <a:lnTo>
                      <a:pt x="943" y="778"/>
                    </a:lnTo>
                    <a:lnTo>
                      <a:pt x="915" y="744"/>
                    </a:lnTo>
                    <a:lnTo>
                      <a:pt x="915" y="717"/>
                    </a:lnTo>
                    <a:lnTo>
                      <a:pt x="893" y="689"/>
                    </a:lnTo>
                    <a:lnTo>
                      <a:pt x="882" y="678"/>
                    </a:lnTo>
                    <a:lnTo>
                      <a:pt x="871" y="695"/>
                    </a:lnTo>
                    <a:lnTo>
                      <a:pt x="855" y="695"/>
                    </a:lnTo>
                    <a:lnTo>
                      <a:pt x="838" y="656"/>
                    </a:lnTo>
                    <a:lnTo>
                      <a:pt x="822" y="629"/>
                    </a:lnTo>
                    <a:lnTo>
                      <a:pt x="799" y="590"/>
                    </a:lnTo>
                    <a:lnTo>
                      <a:pt x="777" y="568"/>
                    </a:lnTo>
                    <a:lnTo>
                      <a:pt x="750" y="540"/>
                    </a:lnTo>
                    <a:lnTo>
                      <a:pt x="766" y="524"/>
                    </a:lnTo>
                    <a:lnTo>
                      <a:pt x="794" y="480"/>
                    </a:lnTo>
                    <a:lnTo>
                      <a:pt x="788" y="469"/>
                    </a:lnTo>
                    <a:lnTo>
                      <a:pt x="755" y="463"/>
                    </a:lnTo>
                    <a:lnTo>
                      <a:pt x="744" y="469"/>
                    </a:lnTo>
                    <a:lnTo>
                      <a:pt x="750" y="474"/>
                    </a:lnTo>
                    <a:lnTo>
                      <a:pt x="766" y="480"/>
                    </a:lnTo>
                    <a:lnTo>
                      <a:pt x="755" y="513"/>
                    </a:lnTo>
                    <a:lnTo>
                      <a:pt x="750" y="513"/>
                    </a:lnTo>
                    <a:lnTo>
                      <a:pt x="739" y="485"/>
                    </a:lnTo>
                    <a:lnTo>
                      <a:pt x="728" y="452"/>
                    </a:lnTo>
                    <a:lnTo>
                      <a:pt x="728" y="430"/>
                    </a:lnTo>
                    <a:lnTo>
                      <a:pt x="733" y="397"/>
                    </a:lnTo>
                    <a:lnTo>
                      <a:pt x="733" y="325"/>
                    </a:lnTo>
                    <a:lnTo>
                      <a:pt x="711" y="298"/>
                    </a:lnTo>
                    <a:lnTo>
                      <a:pt x="706" y="276"/>
                    </a:lnTo>
                    <a:lnTo>
                      <a:pt x="667" y="264"/>
                    </a:lnTo>
                    <a:lnTo>
                      <a:pt x="651" y="259"/>
                    </a:lnTo>
                    <a:lnTo>
                      <a:pt x="640" y="242"/>
                    </a:lnTo>
                    <a:lnTo>
                      <a:pt x="612" y="231"/>
                    </a:lnTo>
                    <a:lnTo>
                      <a:pt x="606" y="204"/>
                    </a:lnTo>
                    <a:lnTo>
                      <a:pt x="584" y="198"/>
                    </a:lnTo>
                    <a:lnTo>
                      <a:pt x="568" y="171"/>
                    </a:lnTo>
                    <a:lnTo>
                      <a:pt x="535" y="160"/>
                    </a:lnTo>
                    <a:lnTo>
                      <a:pt x="518" y="149"/>
                    </a:lnTo>
                    <a:lnTo>
                      <a:pt x="496" y="149"/>
                    </a:lnTo>
                    <a:lnTo>
                      <a:pt x="469" y="154"/>
                    </a:lnTo>
                    <a:lnTo>
                      <a:pt x="469" y="171"/>
                    </a:lnTo>
                    <a:lnTo>
                      <a:pt x="474" y="176"/>
                    </a:lnTo>
                    <a:lnTo>
                      <a:pt x="469" y="187"/>
                    </a:lnTo>
                    <a:lnTo>
                      <a:pt x="447" y="182"/>
                    </a:lnTo>
                    <a:lnTo>
                      <a:pt x="419" y="209"/>
                    </a:lnTo>
                    <a:lnTo>
                      <a:pt x="391" y="226"/>
                    </a:lnTo>
                    <a:lnTo>
                      <a:pt x="364" y="226"/>
                    </a:lnTo>
                    <a:lnTo>
                      <a:pt x="342" y="231"/>
                    </a:lnTo>
                    <a:lnTo>
                      <a:pt x="336" y="215"/>
                    </a:lnTo>
                    <a:lnTo>
                      <a:pt x="325" y="198"/>
                    </a:lnTo>
                    <a:lnTo>
                      <a:pt x="303" y="193"/>
                    </a:lnTo>
                    <a:lnTo>
                      <a:pt x="292" y="182"/>
                    </a:lnTo>
                    <a:lnTo>
                      <a:pt x="231" y="154"/>
                    </a:lnTo>
                    <a:lnTo>
                      <a:pt x="176" y="138"/>
                    </a:lnTo>
                    <a:lnTo>
                      <a:pt x="143" y="143"/>
                    </a:lnTo>
                    <a:lnTo>
                      <a:pt x="99" y="149"/>
                    </a:lnTo>
                    <a:lnTo>
                      <a:pt x="55" y="160"/>
                    </a:lnTo>
                    <a:lnTo>
                      <a:pt x="33" y="165"/>
                    </a:lnTo>
                    <a:lnTo>
                      <a:pt x="27" y="110"/>
                    </a:lnTo>
                    <a:lnTo>
                      <a:pt x="11" y="93"/>
                    </a:lnTo>
                    <a:lnTo>
                      <a:pt x="0" y="82"/>
                    </a:lnTo>
                    <a:lnTo>
                      <a:pt x="0" y="60"/>
                    </a:lnTo>
                    <a:lnTo>
                      <a:pt x="77" y="49"/>
                    </a:lnTo>
                    <a:lnTo>
                      <a:pt x="265" y="27"/>
                    </a:lnTo>
                    <a:lnTo>
                      <a:pt x="314" y="22"/>
                    </a:lnTo>
                    <a:lnTo>
                      <a:pt x="353" y="22"/>
                    </a:lnTo>
                    <a:lnTo>
                      <a:pt x="369" y="55"/>
                    </a:lnTo>
                    <a:lnTo>
                      <a:pt x="380" y="66"/>
                    </a:lnTo>
                    <a:lnTo>
                      <a:pt x="441" y="66"/>
                    </a:lnTo>
                    <a:lnTo>
                      <a:pt x="524" y="60"/>
                    </a:lnTo>
                    <a:lnTo>
                      <a:pt x="678" y="55"/>
                    </a:lnTo>
                    <a:lnTo>
                      <a:pt x="722" y="49"/>
                    </a:lnTo>
                    <a:lnTo>
                      <a:pt x="755" y="49"/>
                    </a:lnTo>
                    <a:lnTo>
                      <a:pt x="755" y="71"/>
                    </a:lnTo>
                    <a:lnTo>
                      <a:pt x="783" y="77"/>
                    </a:lnTo>
                    <a:lnTo>
                      <a:pt x="783" y="38"/>
                    </a:lnTo>
                    <a:lnTo>
                      <a:pt x="772" y="5"/>
                    </a:lnTo>
                    <a:lnTo>
                      <a:pt x="777" y="0"/>
                    </a:lnTo>
                    <a:lnTo>
                      <a:pt x="816" y="5"/>
                    </a:lnTo>
                    <a:lnTo>
                      <a:pt x="855" y="5"/>
                    </a:lnTo>
                    <a:close/>
                    <a:moveTo>
                      <a:pt x="948" y="982"/>
                    </a:moveTo>
                    <a:lnTo>
                      <a:pt x="965" y="976"/>
                    </a:lnTo>
                    <a:lnTo>
                      <a:pt x="976" y="976"/>
                    </a:lnTo>
                    <a:lnTo>
                      <a:pt x="987" y="960"/>
                    </a:lnTo>
                    <a:lnTo>
                      <a:pt x="1004" y="943"/>
                    </a:lnTo>
                    <a:lnTo>
                      <a:pt x="1015" y="949"/>
                    </a:lnTo>
                    <a:lnTo>
                      <a:pt x="1026" y="949"/>
                    </a:lnTo>
                    <a:lnTo>
                      <a:pt x="1026" y="960"/>
                    </a:lnTo>
                    <a:lnTo>
                      <a:pt x="1004" y="971"/>
                    </a:lnTo>
                    <a:lnTo>
                      <a:pt x="970" y="976"/>
                    </a:lnTo>
                    <a:lnTo>
                      <a:pt x="954" y="987"/>
                    </a:lnTo>
                    <a:lnTo>
                      <a:pt x="948" y="982"/>
                    </a:lnTo>
                    <a:close/>
                    <a:moveTo>
                      <a:pt x="1048" y="943"/>
                    </a:moveTo>
                    <a:lnTo>
                      <a:pt x="1059" y="954"/>
                    </a:lnTo>
                    <a:lnTo>
                      <a:pt x="1075" y="938"/>
                    </a:lnTo>
                    <a:lnTo>
                      <a:pt x="1114" y="904"/>
                    </a:lnTo>
                    <a:lnTo>
                      <a:pt x="1141" y="877"/>
                    </a:lnTo>
                    <a:lnTo>
                      <a:pt x="1163" y="827"/>
                    </a:lnTo>
                    <a:lnTo>
                      <a:pt x="1169" y="816"/>
                    </a:lnTo>
                    <a:lnTo>
                      <a:pt x="1169" y="789"/>
                    </a:lnTo>
                    <a:lnTo>
                      <a:pt x="1163" y="794"/>
                    </a:lnTo>
                    <a:lnTo>
                      <a:pt x="1158" y="816"/>
                    </a:lnTo>
                    <a:lnTo>
                      <a:pt x="1147" y="849"/>
                    </a:lnTo>
                    <a:lnTo>
                      <a:pt x="1125" y="888"/>
                    </a:lnTo>
                    <a:lnTo>
                      <a:pt x="1092" y="921"/>
                    </a:lnTo>
                    <a:lnTo>
                      <a:pt x="1064" y="932"/>
                    </a:lnTo>
                    <a:lnTo>
                      <a:pt x="1048" y="943"/>
                    </a:lnTo>
                    <a:close/>
                  </a:path>
                </a:pathLst>
              </a:custGeom>
              <a:solidFill>
                <a:srgbClr val="104C10"/>
              </a:solidFill>
              <a:ln w="9525"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32" name="Freeform 8">
                <a:extLst/>
              </p:cNvPr>
              <p:cNvSpPr>
                <a:spLocks/>
              </p:cNvSpPr>
              <p:nvPr/>
            </p:nvSpPr>
            <p:spPr bwMode="auto">
              <a:xfrm>
                <a:off x="8761413" y="3984625"/>
                <a:ext cx="1033463" cy="779463"/>
              </a:xfrm>
              <a:custGeom>
                <a:avLst/>
                <a:gdLst>
                  <a:gd name="T0" fmla="*/ 392 w 651"/>
                  <a:gd name="T1" fmla="*/ 486 h 491"/>
                  <a:gd name="T2" fmla="*/ 381 w 651"/>
                  <a:gd name="T3" fmla="*/ 491 h 491"/>
                  <a:gd name="T4" fmla="*/ 359 w 651"/>
                  <a:gd name="T5" fmla="*/ 480 h 491"/>
                  <a:gd name="T6" fmla="*/ 353 w 651"/>
                  <a:gd name="T7" fmla="*/ 469 h 491"/>
                  <a:gd name="T8" fmla="*/ 348 w 651"/>
                  <a:gd name="T9" fmla="*/ 442 h 491"/>
                  <a:gd name="T10" fmla="*/ 331 w 651"/>
                  <a:gd name="T11" fmla="*/ 425 h 491"/>
                  <a:gd name="T12" fmla="*/ 309 w 651"/>
                  <a:gd name="T13" fmla="*/ 420 h 491"/>
                  <a:gd name="T14" fmla="*/ 298 w 651"/>
                  <a:gd name="T15" fmla="*/ 387 h 491"/>
                  <a:gd name="T16" fmla="*/ 276 w 651"/>
                  <a:gd name="T17" fmla="*/ 342 h 491"/>
                  <a:gd name="T18" fmla="*/ 248 w 651"/>
                  <a:gd name="T19" fmla="*/ 326 h 491"/>
                  <a:gd name="T20" fmla="*/ 232 w 651"/>
                  <a:gd name="T21" fmla="*/ 315 h 491"/>
                  <a:gd name="T22" fmla="*/ 221 w 651"/>
                  <a:gd name="T23" fmla="*/ 293 h 491"/>
                  <a:gd name="T24" fmla="*/ 204 w 651"/>
                  <a:gd name="T25" fmla="*/ 282 h 491"/>
                  <a:gd name="T26" fmla="*/ 188 w 651"/>
                  <a:gd name="T27" fmla="*/ 271 h 491"/>
                  <a:gd name="T28" fmla="*/ 171 w 651"/>
                  <a:gd name="T29" fmla="*/ 249 h 491"/>
                  <a:gd name="T30" fmla="*/ 149 w 651"/>
                  <a:gd name="T31" fmla="*/ 232 h 491"/>
                  <a:gd name="T32" fmla="*/ 116 w 651"/>
                  <a:gd name="T33" fmla="*/ 221 h 491"/>
                  <a:gd name="T34" fmla="*/ 116 w 651"/>
                  <a:gd name="T35" fmla="*/ 210 h 491"/>
                  <a:gd name="T36" fmla="*/ 94 w 651"/>
                  <a:gd name="T37" fmla="*/ 188 h 491"/>
                  <a:gd name="T38" fmla="*/ 94 w 651"/>
                  <a:gd name="T39" fmla="*/ 177 h 491"/>
                  <a:gd name="T40" fmla="*/ 66 w 651"/>
                  <a:gd name="T41" fmla="*/ 138 h 491"/>
                  <a:gd name="T42" fmla="*/ 44 w 651"/>
                  <a:gd name="T43" fmla="*/ 138 h 491"/>
                  <a:gd name="T44" fmla="*/ 11 w 651"/>
                  <a:gd name="T45" fmla="*/ 122 h 491"/>
                  <a:gd name="T46" fmla="*/ 0 w 651"/>
                  <a:gd name="T47" fmla="*/ 111 h 491"/>
                  <a:gd name="T48" fmla="*/ 0 w 651"/>
                  <a:gd name="T49" fmla="*/ 100 h 491"/>
                  <a:gd name="T50" fmla="*/ 6 w 651"/>
                  <a:gd name="T51" fmla="*/ 83 h 491"/>
                  <a:gd name="T52" fmla="*/ 22 w 651"/>
                  <a:gd name="T53" fmla="*/ 78 h 491"/>
                  <a:gd name="T54" fmla="*/ 22 w 651"/>
                  <a:gd name="T55" fmla="*/ 61 h 491"/>
                  <a:gd name="T56" fmla="*/ 66 w 651"/>
                  <a:gd name="T57" fmla="*/ 45 h 491"/>
                  <a:gd name="T58" fmla="*/ 133 w 651"/>
                  <a:gd name="T59" fmla="*/ 11 h 491"/>
                  <a:gd name="T60" fmla="*/ 188 w 651"/>
                  <a:gd name="T61" fmla="*/ 6 h 491"/>
                  <a:gd name="T62" fmla="*/ 309 w 651"/>
                  <a:gd name="T63" fmla="*/ 0 h 491"/>
                  <a:gd name="T64" fmla="*/ 326 w 651"/>
                  <a:gd name="T65" fmla="*/ 17 h 491"/>
                  <a:gd name="T66" fmla="*/ 337 w 651"/>
                  <a:gd name="T67" fmla="*/ 39 h 491"/>
                  <a:gd name="T68" fmla="*/ 370 w 651"/>
                  <a:gd name="T69" fmla="*/ 34 h 491"/>
                  <a:gd name="T70" fmla="*/ 458 w 651"/>
                  <a:gd name="T71" fmla="*/ 22 h 491"/>
                  <a:gd name="T72" fmla="*/ 480 w 651"/>
                  <a:gd name="T73" fmla="*/ 28 h 491"/>
                  <a:gd name="T74" fmla="*/ 574 w 651"/>
                  <a:gd name="T75" fmla="*/ 83 h 491"/>
                  <a:gd name="T76" fmla="*/ 651 w 651"/>
                  <a:gd name="T77" fmla="*/ 144 h 491"/>
                  <a:gd name="T78" fmla="*/ 607 w 651"/>
                  <a:gd name="T79" fmla="*/ 188 h 491"/>
                  <a:gd name="T80" fmla="*/ 590 w 651"/>
                  <a:gd name="T81" fmla="*/ 232 h 491"/>
                  <a:gd name="T82" fmla="*/ 585 w 651"/>
                  <a:gd name="T83" fmla="*/ 276 h 491"/>
                  <a:gd name="T84" fmla="*/ 574 w 651"/>
                  <a:gd name="T85" fmla="*/ 282 h 491"/>
                  <a:gd name="T86" fmla="*/ 568 w 651"/>
                  <a:gd name="T87" fmla="*/ 304 h 491"/>
                  <a:gd name="T88" fmla="*/ 546 w 651"/>
                  <a:gd name="T89" fmla="*/ 309 h 491"/>
                  <a:gd name="T90" fmla="*/ 535 w 651"/>
                  <a:gd name="T91" fmla="*/ 337 h 491"/>
                  <a:gd name="T92" fmla="*/ 513 w 651"/>
                  <a:gd name="T93" fmla="*/ 354 h 491"/>
                  <a:gd name="T94" fmla="*/ 497 w 651"/>
                  <a:gd name="T95" fmla="*/ 381 h 491"/>
                  <a:gd name="T96" fmla="*/ 486 w 651"/>
                  <a:gd name="T97" fmla="*/ 387 h 491"/>
                  <a:gd name="T98" fmla="*/ 458 w 651"/>
                  <a:gd name="T99" fmla="*/ 409 h 491"/>
                  <a:gd name="T100" fmla="*/ 436 w 651"/>
                  <a:gd name="T101" fmla="*/ 414 h 491"/>
                  <a:gd name="T102" fmla="*/ 441 w 651"/>
                  <a:gd name="T103" fmla="*/ 436 h 491"/>
                  <a:gd name="T104" fmla="*/ 408 w 651"/>
                  <a:gd name="T105" fmla="*/ 475 h 491"/>
                  <a:gd name="T106" fmla="*/ 392 w 651"/>
                  <a:gd name="T107" fmla="*/ 486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1" h="491">
                    <a:moveTo>
                      <a:pt x="392" y="486"/>
                    </a:moveTo>
                    <a:lnTo>
                      <a:pt x="381" y="491"/>
                    </a:lnTo>
                    <a:lnTo>
                      <a:pt x="359" y="480"/>
                    </a:lnTo>
                    <a:lnTo>
                      <a:pt x="353" y="469"/>
                    </a:lnTo>
                    <a:lnTo>
                      <a:pt x="348" y="442"/>
                    </a:lnTo>
                    <a:lnTo>
                      <a:pt x="331" y="425"/>
                    </a:lnTo>
                    <a:lnTo>
                      <a:pt x="309" y="420"/>
                    </a:lnTo>
                    <a:lnTo>
                      <a:pt x="298" y="387"/>
                    </a:lnTo>
                    <a:lnTo>
                      <a:pt x="276" y="342"/>
                    </a:lnTo>
                    <a:lnTo>
                      <a:pt x="248" y="326"/>
                    </a:lnTo>
                    <a:lnTo>
                      <a:pt x="232" y="315"/>
                    </a:lnTo>
                    <a:lnTo>
                      <a:pt x="221" y="293"/>
                    </a:lnTo>
                    <a:lnTo>
                      <a:pt x="204" y="282"/>
                    </a:lnTo>
                    <a:lnTo>
                      <a:pt x="188" y="271"/>
                    </a:lnTo>
                    <a:lnTo>
                      <a:pt x="171" y="249"/>
                    </a:lnTo>
                    <a:lnTo>
                      <a:pt x="149" y="232"/>
                    </a:lnTo>
                    <a:lnTo>
                      <a:pt x="116" y="221"/>
                    </a:lnTo>
                    <a:lnTo>
                      <a:pt x="116" y="210"/>
                    </a:lnTo>
                    <a:lnTo>
                      <a:pt x="94" y="188"/>
                    </a:lnTo>
                    <a:lnTo>
                      <a:pt x="94" y="177"/>
                    </a:lnTo>
                    <a:lnTo>
                      <a:pt x="66" y="138"/>
                    </a:lnTo>
                    <a:lnTo>
                      <a:pt x="44" y="138"/>
                    </a:lnTo>
                    <a:lnTo>
                      <a:pt x="11" y="122"/>
                    </a:lnTo>
                    <a:lnTo>
                      <a:pt x="0" y="111"/>
                    </a:lnTo>
                    <a:lnTo>
                      <a:pt x="0" y="100"/>
                    </a:lnTo>
                    <a:lnTo>
                      <a:pt x="6" y="83"/>
                    </a:lnTo>
                    <a:lnTo>
                      <a:pt x="22" y="78"/>
                    </a:lnTo>
                    <a:lnTo>
                      <a:pt x="22" y="61"/>
                    </a:lnTo>
                    <a:lnTo>
                      <a:pt x="66" y="45"/>
                    </a:lnTo>
                    <a:lnTo>
                      <a:pt x="133" y="11"/>
                    </a:lnTo>
                    <a:lnTo>
                      <a:pt x="188" y="6"/>
                    </a:lnTo>
                    <a:lnTo>
                      <a:pt x="309" y="0"/>
                    </a:lnTo>
                    <a:lnTo>
                      <a:pt x="326" y="17"/>
                    </a:lnTo>
                    <a:lnTo>
                      <a:pt x="337" y="39"/>
                    </a:lnTo>
                    <a:lnTo>
                      <a:pt x="370" y="34"/>
                    </a:lnTo>
                    <a:lnTo>
                      <a:pt x="458" y="22"/>
                    </a:lnTo>
                    <a:lnTo>
                      <a:pt x="480" y="28"/>
                    </a:lnTo>
                    <a:lnTo>
                      <a:pt x="574" y="83"/>
                    </a:lnTo>
                    <a:lnTo>
                      <a:pt x="651" y="144"/>
                    </a:lnTo>
                    <a:lnTo>
                      <a:pt x="607" y="188"/>
                    </a:lnTo>
                    <a:lnTo>
                      <a:pt x="590" y="232"/>
                    </a:lnTo>
                    <a:lnTo>
                      <a:pt x="585" y="276"/>
                    </a:lnTo>
                    <a:lnTo>
                      <a:pt x="574" y="282"/>
                    </a:lnTo>
                    <a:lnTo>
                      <a:pt x="568" y="304"/>
                    </a:lnTo>
                    <a:lnTo>
                      <a:pt x="546" y="309"/>
                    </a:lnTo>
                    <a:lnTo>
                      <a:pt x="535" y="337"/>
                    </a:lnTo>
                    <a:lnTo>
                      <a:pt x="513" y="354"/>
                    </a:lnTo>
                    <a:lnTo>
                      <a:pt x="497" y="381"/>
                    </a:lnTo>
                    <a:lnTo>
                      <a:pt x="486" y="387"/>
                    </a:lnTo>
                    <a:lnTo>
                      <a:pt x="458" y="409"/>
                    </a:lnTo>
                    <a:lnTo>
                      <a:pt x="436" y="414"/>
                    </a:lnTo>
                    <a:lnTo>
                      <a:pt x="441" y="436"/>
                    </a:lnTo>
                    <a:lnTo>
                      <a:pt x="408" y="475"/>
                    </a:lnTo>
                    <a:lnTo>
                      <a:pt x="392" y="486"/>
                    </a:lnTo>
                    <a:close/>
                  </a:path>
                </a:pathLst>
              </a:custGeom>
              <a:solidFill>
                <a:srgbClr val="104C10"/>
              </a:solid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9">
                <a:extLst/>
              </p:cNvPr>
              <p:cNvSpPr>
                <a:spLocks/>
              </p:cNvSpPr>
              <p:nvPr/>
            </p:nvSpPr>
            <p:spPr bwMode="auto">
              <a:xfrm>
                <a:off x="8288338" y="4090988"/>
                <a:ext cx="1095375" cy="1146175"/>
              </a:xfrm>
              <a:custGeom>
                <a:avLst/>
                <a:gdLst>
                  <a:gd name="T0" fmla="*/ 127 w 690"/>
                  <a:gd name="T1" fmla="*/ 22 h 722"/>
                  <a:gd name="T2" fmla="*/ 0 w 690"/>
                  <a:gd name="T3" fmla="*/ 33 h 722"/>
                  <a:gd name="T4" fmla="*/ 6 w 690"/>
                  <a:gd name="T5" fmla="*/ 66 h 722"/>
                  <a:gd name="T6" fmla="*/ 34 w 690"/>
                  <a:gd name="T7" fmla="*/ 149 h 722"/>
                  <a:gd name="T8" fmla="*/ 61 w 690"/>
                  <a:gd name="T9" fmla="*/ 270 h 722"/>
                  <a:gd name="T10" fmla="*/ 83 w 690"/>
                  <a:gd name="T11" fmla="*/ 353 h 722"/>
                  <a:gd name="T12" fmla="*/ 122 w 690"/>
                  <a:gd name="T13" fmla="*/ 424 h 722"/>
                  <a:gd name="T14" fmla="*/ 138 w 690"/>
                  <a:gd name="T15" fmla="*/ 458 h 722"/>
                  <a:gd name="T16" fmla="*/ 127 w 690"/>
                  <a:gd name="T17" fmla="*/ 507 h 722"/>
                  <a:gd name="T18" fmla="*/ 122 w 690"/>
                  <a:gd name="T19" fmla="*/ 546 h 722"/>
                  <a:gd name="T20" fmla="*/ 133 w 690"/>
                  <a:gd name="T21" fmla="*/ 618 h 722"/>
                  <a:gd name="T22" fmla="*/ 133 w 690"/>
                  <a:gd name="T23" fmla="*/ 640 h 722"/>
                  <a:gd name="T24" fmla="*/ 149 w 690"/>
                  <a:gd name="T25" fmla="*/ 673 h 722"/>
                  <a:gd name="T26" fmla="*/ 177 w 690"/>
                  <a:gd name="T27" fmla="*/ 711 h 722"/>
                  <a:gd name="T28" fmla="*/ 315 w 690"/>
                  <a:gd name="T29" fmla="*/ 706 h 722"/>
                  <a:gd name="T30" fmla="*/ 513 w 690"/>
                  <a:gd name="T31" fmla="*/ 695 h 722"/>
                  <a:gd name="T32" fmla="*/ 552 w 690"/>
                  <a:gd name="T33" fmla="*/ 717 h 722"/>
                  <a:gd name="T34" fmla="*/ 568 w 690"/>
                  <a:gd name="T35" fmla="*/ 689 h 722"/>
                  <a:gd name="T36" fmla="*/ 568 w 690"/>
                  <a:gd name="T37" fmla="*/ 645 h 722"/>
                  <a:gd name="T38" fmla="*/ 646 w 690"/>
                  <a:gd name="T39" fmla="*/ 651 h 722"/>
                  <a:gd name="T40" fmla="*/ 657 w 690"/>
                  <a:gd name="T41" fmla="*/ 529 h 722"/>
                  <a:gd name="T42" fmla="*/ 662 w 690"/>
                  <a:gd name="T43" fmla="*/ 480 h 722"/>
                  <a:gd name="T44" fmla="*/ 684 w 690"/>
                  <a:gd name="T45" fmla="*/ 424 h 722"/>
                  <a:gd name="T46" fmla="*/ 651 w 690"/>
                  <a:gd name="T47" fmla="*/ 419 h 722"/>
                  <a:gd name="T48" fmla="*/ 640 w 690"/>
                  <a:gd name="T49" fmla="*/ 380 h 722"/>
                  <a:gd name="T50" fmla="*/ 602 w 690"/>
                  <a:gd name="T51" fmla="*/ 358 h 722"/>
                  <a:gd name="T52" fmla="*/ 568 w 690"/>
                  <a:gd name="T53" fmla="*/ 275 h 722"/>
                  <a:gd name="T54" fmla="*/ 524 w 690"/>
                  <a:gd name="T55" fmla="*/ 248 h 722"/>
                  <a:gd name="T56" fmla="*/ 497 w 690"/>
                  <a:gd name="T57" fmla="*/ 215 h 722"/>
                  <a:gd name="T58" fmla="*/ 464 w 690"/>
                  <a:gd name="T59" fmla="*/ 182 h 722"/>
                  <a:gd name="T60" fmla="*/ 409 w 690"/>
                  <a:gd name="T61" fmla="*/ 154 h 722"/>
                  <a:gd name="T62" fmla="*/ 386 w 690"/>
                  <a:gd name="T63" fmla="*/ 121 h 722"/>
                  <a:gd name="T64" fmla="*/ 359 w 690"/>
                  <a:gd name="T65" fmla="*/ 77 h 722"/>
                  <a:gd name="T66" fmla="*/ 304 w 690"/>
                  <a:gd name="T67" fmla="*/ 55 h 722"/>
                  <a:gd name="T68" fmla="*/ 293 w 690"/>
                  <a:gd name="T69" fmla="*/ 33 h 722"/>
                  <a:gd name="T70" fmla="*/ 315 w 690"/>
                  <a:gd name="T71" fmla="*/ 11 h 722"/>
                  <a:gd name="T72" fmla="*/ 309 w 690"/>
                  <a:gd name="T73" fmla="*/ 0 h 722"/>
                  <a:gd name="T74" fmla="*/ 215 w 690"/>
                  <a:gd name="T75" fmla="*/ 11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90" h="722">
                    <a:moveTo>
                      <a:pt x="160" y="16"/>
                    </a:moveTo>
                    <a:lnTo>
                      <a:pt x="127" y="22"/>
                    </a:lnTo>
                    <a:lnTo>
                      <a:pt x="67" y="27"/>
                    </a:lnTo>
                    <a:lnTo>
                      <a:pt x="0" y="33"/>
                    </a:lnTo>
                    <a:lnTo>
                      <a:pt x="0" y="49"/>
                    </a:lnTo>
                    <a:lnTo>
                      <a:pt x="6" y="66"/>
                    </a:lnTo>
                    <a:lnTo>
                      <a:pt x="6" y="93"/>
                    </a:lnTo>
                    <a:lnTo>
                      <a:pt x="34" y="149"/>
                    </a:lnTo>
                    <a:lnTo>
                      <a:pt x="50" y="220"/>
                    </a:lnTo>
                    <a:lnTo>
                      <a:pt x="61" y="270"/>
                    </a:lnTo>
                    <a:lnTo>
                      <a:pt x="72" y="303"/>
                    </a:lnTo>
                    <a:lnTo>
                      <a:pt x="83" y="353"/>
                    </a:lnTo>
                    <a:lnTo>
                      <a:pt x="100" y="402"/>
                    </a:lnTo>
                    <a:lnTo>
                      <a:pt x="122" y="424"/>
                    </a:lnTo>
                    <a:lnTo>
                      <a:pt x="122" y="452"/>
                    </a:lnTo>
                    <a:lnTo>
                      <a:pt x="138" y="458"/>
                    </a:lnTo>
                    <a:lnTo>
                      <a:pt x="138" y="474"/>
                    </a:lnTo>
                    <a:lnTo>
                      <a:pt x="127" y="507"/>
                    </a:lnTo>
                    <a:lnTo>
                      <a:pt x="122" y="529"/>
                    </a:lnTo>
                    <a:lnTo>
                      <a:pt x="122" y="546"/>
                    </a:lnTo>
                    <a:lnTo>
                      <a:pt x="133" y="579"/>
                    </a:lnTo>
                    <a:lnTo>
                      <a:pt x="133" y="618"/>
                    </a:lnTo>
                    <a:lnTo>
                      <a:pt x="127" y="634"/>
                    </a:lnTo>
                    <a:lnTo>
                      <a:pt x="133" y="640"/>
                    </a:lnTo>
                    <a:lnTo>
                      <a:pt x="144" y="645"/>
                    </a:lnTo>
                    <a:lnTo>
                      <a:pt x="149" y="673"/>
                    </a:lnTo>
                    <a:lnTo>
                      <a:pt x="166" y="700"/>
                    </a:lnTo>
                    <a:lnTo>
                      <a:pt x="177" y="711"/>
                    </a:lnTo>
                    <a:lnTo>
                      <a:pt x="238" y="711"/>
                    </a:lnTo>
                    <a:lnTo>
                      <a:pt x="315" y="706"/>
                    </a:lnTo>
                    <a:lnTo>
                      <a:pt x="475" y="700"/>
                    </a:lnTo>
                    <a:lnTo>
                      <a:pt x="513" y="695"/>
                    </a:lnTo>
                    <a:lnTo>
                      <a:pt x="546" y="695"/>
                    </a:lnTo>
                    <a:lnTo>
                      <a:pt x="552" y="717"/>
                    </a:lnTo>
                    <a:lnTo>
                      <a:pt x="568" y="722"/>
                    </a:lnTo>
                    <a:lnTo>
                      <a:pt x="568" y="689"/>
                    </a:lnTo>
                    <a:lnTo>
                      <a:pt x="557" y="656"/>
                    </a:lnTo>
                    <a:lnTo>
                      <a:pt x="568" y="645"/>
                    </a:lnTo>
                    <a:lnTo>
                      <a:pt x="613" y="651"/>
                    </a:lnTo>
                    <a:lnTo>
                      <a:pt x="646" y="651"/>
                    </a:lnTo>
                    <a:lnTo>
                      <a:pt x="640" y="607"/>
                    </a:lnTo>
                    <a:lnTo>
                      <a:pt x="657" y="529"/>
                    </a:lnTo>
                    <a:lnTo>
                      <a:pt x="668" y="502"/>
                    </a:lnTo>
                    <a:lnTo>
                      <a:pt x="662" y="480"/>
                    </a:lnTo>
                    <a:lnTo>
                      <a:pt x="690" y="435"/>
                    </a:lnTo>
                    <a:lnTo>
                      <a:pt x="684" y="424"/>
                    </a:lnTo>
                    <a:lnTo>
                      <a:pt x="673" y="430"/>
                    </a:lnTo>
                    <a:lnTo>
                      <a:pt x="651" y="419"/>
                    </a:lnTo>
                    <a:lnTo>
                      <a:pt x="646" y="408"/>
                    </a:lnTo>
                    <a:lnTo>
                      <a:pt x="640" y="380"/>
                    </a:lnTo>
                    <a:lnTo>
                      <a:pt x="624" y="364"/>
                    </a:lnTo>
                    <a:lnTo>
                      <a:pt x="602" y="358"/>
                    </a:lnTo>
                    <a:lnTo>
                      <a:pt x="590" y="325"/>
                    </a:lnTo>
                    <a:lnTo>
                      <a:pt x="568" y="275"/>
                    </a:lnTo>
                    <a:lnTo>
                      <a:pt x="541" y="264"/>
                    </a:lnTo>
                    <a:lnTo>
                      <a:pt x="524" y="248"/>
                    </a:lnTo>
                    <a:lnTo>
                      <a:pt x="513" y="231"/>
                    </a:lnTo>
                    <a:lnTo>
                      <a:pt x="497" y="215"/>
                    </a:lnTo>
                    <a:lnTo>
                      <a:pt x="480" y="204"/>
                    </a:lnTo>
                    <a:lnTo>
                      <a:pt x="464" y="182"/>
                    </a:lnTo>
                    <a:lnTo>
                      <a:pt x="442" y="165"/>
                    </a:lnTo>
                    <a:lnTo>
                      <a:pt x="409" y="154"/>
                    </a:lnTo>
                    <a:lnTo>
                      <a:pt x="403" y="143"/>
                    </a:lnTo>
                    <a:lnTo>
                      <a:pt x="386" y="121"/>
                    </a:lnTo>
                    <a:lnTo>
                      <a:pt x="381" y="110"/>
                    </a:lnTo>
                    <a:lnTo>
                      <a:pt x="359" y="77"/>
                    </a:lnTo>
                    <a:lnTo>
                      <a:pt x="331" y="77"/>
                    </a:lnTo>
                    <a:lnTo>
                      <a:pt x="304" y="55"/>
                    </a:lnTo>
                    <a:lnTo>
                      <a:pt x="293" y="44"/>
                    </a:lnTo>
                    <a:lnTo>
                      <a:pt x="293" y="33"/>
                    </a:lnTo>
                    <a:lnTo>
                      <a:pt x="298" y="16"/>
                    </a:lnTo>
                    <a:lnTo>
                      <a:pt x="315" y="11"/>
                    </a:lnTo>
                    <a:lnTo>
                      <a:pt x="304" y="0"/>
                    </a:lnTo>
                    <a:lnTo>
                      <a:pt x="309" y="0"/>
                    </a:lnTo>
                    <a:lnTo>
                      <a:pt x="265" y="5"/>
                    </a:lnTo>
                    <a:lnTo>
                      <a:pt x="215" y="11"/>
                    </a:lnTo>
                    <a:lnTo>
                      <a:pt x="160" y="16"/>
                    </a:lnTo>
                    <a:close/>
                  </a:path>
                </a:pathLst>
              </a:custGeom>
              <a:solidFill>
                <a:srgbClr val="104C10"/>
              </a:solid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10">
                <a:extLst/>
              </p:cNvPr>
              <p:cNvSpPr>
                <a:spLocks/>
              </p:cNvSpPr>
              <p:nvPr/>
            </p:nvSpPr>
            <p:spPr bwMode="auto">
              <a:xfrm>
                <a:off x="7747000" y="4151313"/>
                <a:ext cx="769938" cy="1270000"/>
              </a:xfrm>
              <a:custGeom>
                <a:avLst/>
                <a:gdLst>
                  <a:gd name="T0" fmla="*/ 33 w 485"/>
                  <a:gd name="T1" fmla="*/ 778 h 800"/>
                  <a:gd name="T2" fmla="*/ 22 w 485"/>
                  <a:gd name="T3" fmla="*/ 662 h 800"/>
                  <a:gd name="T4" fmla="*/ 0 w 485"/>
                  <a:gd name="T5" fmla="*/ 524 h 800"/>
                  <a:gd name="T6" fmla="*/ 5 w 485"/>
                  <a:gd name="T7" fmla="*/ 425 h 800"/>
                  <a:gd name="T8" fmla="*/ 11 w 485"/>
                  <a:gd name="T9" fmla="*/ 193 h 800"/>
                  <a:gd name="T10" fmla="*/ 5 w 485"/>
                  <a:gd name="T11" fmla="*/ 72 h 800"/>
                  <a:gd name="T12" fmla="*/ 11 w 485"/>
                  <a:gd name="T13" fmla="*/ 28 h 800"/>
                  <a:gd name="T14" fmla="*/ 66 w 485"/>
                  <a:gd name="T15" fmla="*/ 22 h 800"/>
                  <a:gd name="T16" fmla="*/ 270 w 485"/>
                  <a:gd name="T17" fmla="*/ 6 h 800"/>
                  <a:gd name="T18" fmla="*/ 336 w 485"/>
                  <a:gd name="T19" fmla="*/ 0 h 800"/>
                  <a:gd name="T20" fmla="*/ 336 w 485"/>
                  <a:gd name="T21" fmla="*/ 17 h 800"/>
                  <a:gd name="T22" fmla="*/ 336 w 485"/>
                  <a:gd name="T23" fmla="*/ 28 h 800"/>
                  <a:gd name="T24" fmla="*/ 341 w 485"/>
                  <a:gd name="T25" fmla="*/ 55 h 800"/>
                  <a:gd name="T26" fmla="*/ 363 w 485"/>
                  <a:gd name="T27" fmla="*/ 116 h 800"/>
                  <a:gd name="T28" fmla="*/ 386 w 485"/>
                  <a:gd name="T29" fmla="*/ 188 h 800"/>
                  <a:gd name="T30" fmla="*/ 397 w 485"/>
                  <a:gd name="T31" fmla="*/ 232 h 800"/>
                  <a:gd name="T32" fmla="*/ 408 w 485"/>
                  <a:gd name="T33" fmla="*/ 265 h 800"/>
                  <a:gd name="T34" fmla="*/ 419 w 485"/>
                  <a:gd name="T35" fmla="*/ 320 h 800"/>
                  <a:gd name="T36" fmla="*/ 430 w 485"/>
                  <a:gd name="T37" fmla="*/ 364 h 800"/>
                  <a:gd name="T38" fmla="*/ 452 w 485"/>
                  <a:gd name="T39" fmla="*/ 392 h 800"/>
                  <a:gd name="T40" fmla="*/ 452 w 485"/>
                  <a:gd name="T41" fmla="*/ 414 h 800"/>
                  <a:gd name="T42" fmla="*/ 468 w 485"/>
                  <a:gd name="T43" fmla="*/ 420 h 800"/>
                  <a:gd name="T44" fmla="*/ 468 w 485"/>
                  <a:gd name="T45" fmla="*/ 436 h 800"/>
                  <a:gd name="T46" fmla="*/ 457 w 485"/>
                  <a:gd name="T47" fmla="*/ 469 h 800"/>
                  <a:gd name="T48" fmla="*/ 452 w 485"/>
                  <a:gd name="T49" fmla="*/ 497 h 800"/>
                  <a:gd name="T50" fmla="*/ 452 w 485"/>
                  <a:gd name="T51" fmla="*/ 508 h 800"/>
                  <a:gd name="T52" fmla="*/ 463 w 485"/>
                  <a:gd name="T53" fmla="*/ 541 h 800"/>
                  <a:gd name="T54" fmla="*/ 468 w 485"/>
                  <a:gd name="T55" fmla="*/ 580 h 800"/>
                  <a:gd name="T56" fmla="*/ 463 w 485"/>
                  <a:gd name="T57" fmla="*/ 596 h 800"/>
                  <a:gd name="T58" fmla="*/ 463 w 485"/>
                  <a:gd name="T59" fmla="*/ 607 h 800"/>
                  <a:gd name="T60" fmla="*/ 474 w 485"/>
                  <a:gd name="T61" fmla="*/ 613 h 800"/>
                  <a:gd name="T62" fmla="*/ 485 w 485"/>
                  <a:gd name="T63" fmla="*/ 629 h 800"/>
                  <a:gd name="T64" fmla="*/ 435 w 485"/>
                  <a:gd name="T65" fmla="*/ 629 h 800"/>
                  <a:gd name="T66" fmla="*/ 386 w 485"/>
                  <a:gd name="T67" fmla="*/ 635 h 800"/>
                  <a:gd name="T68" fmla="*/ 198 w 485"/>
                  <a:gd name="T69" fmla="*/ 657 h 800"/>
                  <a:gd name="T70" fmla="*/ 121 w 485"/>
                  <a:gd name="T71" fmla="*/ 668 h 800"/>
                  <a:gd name="T72" fmla="*/ 121 w 485"/>
                  <a:gd name="T73" fmla="*/ 695 h 800"/>
                  <a:gd name="T74" fmla="*/ 137 w 485"/>
                  <a:gd name="T75" fmla="*/ 706 h 800"/>
                  <a:gd name="T76" fmla="*/ 154 w 485"/>
                  <a:gd name="T77" fmla="*/ 723 h 800"/>
                  <a:gd name="T78" fmla="*/ 159 w 485"/>
                  <a:gd name="T79" fmla="*/ 778 h 800"/>
                  <a:gd name="T80" fmla="*/ 115 w 485"/>
                  <a:gd name="T81" fmla="*/ 800 h 800"/>
                  <a:gd name="T82" fmla="*/ 99 w 485"/>
                  <a:gd name="T83" fmla="*/ 795 h 800"/>
                  <a:gd name="T84" fmla="*/ 115 w 485"/>
                  <a:gd name="T85" fmla="*/ 784 h 800"/>
                  <a:gd name="T86" fmla="*/ 115 w 485"/>
                  <a:gd name="T87" fmla="*/ 773 h 800"/>
                  <a:gd name="T88" fmla="*/ 93 w 485"/>
                  <a:gd name="T89" fmla="*/ 729 h 800"/>
                  <a:gd name="T90" fmla="*/ 77 w 485"/>
                  <a:gd name="T91" fmla="*/ 723 h 800"/>
                  <a:gd name="T92" fmla="*/ 66 w 485"/>
                  <a:gd name="T93" fmla="*/ 756 h 800"/>
                  <a:gd name="T94" fmla="*/ 60 w 485"/>
                  <a:gd name="T95" fmla="*/ 778 h 800"/>
                  <a:gd name="T96" fmla="*/ 55 w 485"/>
                  <a:gd name="T97" fmla="*/ 778 h 800"/>
                  <a:gd name="T98" fmla="*/ 33 w 485"/>
                  <a:gd name="T99" fmla="*/ 778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5" h="800">
                    <a:moveTo>
                      <a:pt x="33" y="778"/>
                    </a:moveTo>
                    <a:lnTo>
                      <a:pt x="22" y="662"/>
                    </a:lnTo>
                    <a:lnTo>
                      <a:pt x="0" y="524"/>
                    </a:lnTo>
                    <a:lnTo>
                      <a:pt x="5" y="425"/>
                    </a:lnTo>
                    <a:lnTo>
                      <a:pt x="11" y="193"/>
                    </a:lnTo>
                    <a:lnTo>
                      <a:pt x="5" y="72"/>
                    </a:lnTo>
                    <a:lnTo>
                      <a:pt x="11" y="28"/>
                    </a:lnTo>
                    <a:lnTo>
                      <a:pt x="66" y="22"/>
                    </a:lnTo>
                    <a:lnTo>
                      <a:pt x="270" y="6"/>
                    </a:lnTo>
                    <a:lnTo>
                      <a:pt x="336" y="0"/>
                    </a:lnTo>
                    <a:lnTo>
                      <a:pt x="336" y="17"/>
                    </a:lnTo>
                    <a:lnTo>
                      <a:pt x="336" y="28"/>
                    </a:lnTo>
                    <a:lnTo>
                      <a:pt x="341" y="55"/>
                    </a:lnTo>
                    <a:lnTo>
                      <a:pt x="363" y="116"/>
                    </a:lnTo>
                    <a:lnTo>
                      <a:pt x="386" y="188"/>
                    </a:lnTo>
                    <a:lnTo>
                      <a:pt x="397" y="232"/>
                    </a:lnTo>
                    <a:lnTo>
                      <a:pt x="408" y="265"/>
                    </a:lnTo>
                    <a:lnTo>
                      <a:pt x="419" y="320"/>
                    </a:lnTo>
                    <a:lnTo>
                      <a:pt x="430" y="364"/>
                    </a:lnTo>
                    <a:lnTo>
                      <a:pt x="452" y="392"/>
                    </a:lnTo>
                    <a:lnTo>
                      <a:pt x="452" y="414"/>
                    </a:lnTo>
                    <a:lnTo>
                      <a:pt x="468" y="420"/>
                    </a:lnTo>
                    <a:lnTo>
                      <a:pt x="468" y="436"/>
                    </a:lnTo>
                    <a:lnTo>
                      <a:pt x="457" y="469"/>
                    </a:lnTo>
                    <a:lnTo>
                      <a:pt x="452" y="497"/>
                    </a:lnTo>
                    <a:lnTo>
                      <a:pt x="452" y="508"/>
                    </a:lnTo>
                    <a:lnTo>
                      <a:pt x="463" y="541"/>
                    </a:lnTo>
                    <a:lnTo>
                      <a:pt x="468" y="580"/>
                    </a:lnTo>
                    <a:lnTo>
                      <a:pt x="463" y="596"/>
                    </a:lnTo>
                    <a:lnTo>
                      <a:pt x="463" y="607"/>
                    </a:lnTo>
                    <a:lnTo>
                      <a:pt x="474" y="613"/>
                    </a:lnTo>
                    <a:lnTo>
                      <a:pt x="485" y="629"/>
                    </a:lnTo>
                    <a:lnTo>
                      <a:pt x="435" y="629"/>
                    </a:lnTo>
                    <a:lnTo>
                      <a:pt x="386" y="635"/>
                    </a:lnTo>
                    <a:lnTo>
                      <a:pt x="198" y="657"/>
                    </a:lnTo>
                    <a:lnTo>
                      <a:pt x="121" y="668"/>
                    </a:lnTo>
                    <a:lnTo>
                      <a:pt x="121" y="695"/>
                    </a:lnTo>
                    <a:lnTo>
                      <a:pt x="137" y="706"/>
                    </a:lnTo>
                    <a:lnTo>
                      <a:pt x="154" y="723"/>
                    </a:lnTo>
                    <a:lnTo>
                      <a:pt x="159" y="778"/>
                    </a:lnTo>
                    <a:lnTo>
                      <a:pt x="115" y="800"/>
                    </a:lnTo>
                    <a:lnTo>
                      <a:pt x="99" y="795"/>
                    </a:lnTo>
                    <a:lnTo>
                      <a:pt x="115" y="784"/>
                    </a:lnTo>
                    <a:lnTo>
                      <a:pt x="115" y="773"/>
                    </a:lnTo>
                    <a:lnTo>
                      <a:pt x="93" y="729"/>
                    </a:lnTo>
                    <a:lnTo>
                      <a:pt x="77" y="723"/>
                    </a:lnTo>
                    <a:lnTo>
                      <a:pt x="66" y="756"/>
                    </a:lnTo>
                    <a:lnTo>
                      <a:pt x="60" y="778"/>
                    </a:lnTo>
                    <a:lnTo>
                      <a:pt x="55" y="778"/>
                    </a:lnTo>
                    <a:lnTo>
                      <a:pt x="33" y="778"/>
                    </a:lnTo>
                    <a:close/>
                  </a:path>
                </a:pathLst>
              </a:custGeom>
              <a:solidFill>
                <a:srgbClr val="104C10"/>
              </a:solid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11">
                <a:extLst/>
              </p:cNvPr>
              <p:cNvSpPr>
                <a:spLocks noEditPoints="1"/>
              </p:cNvSpPr>
              <p:nvPr/>
            </p:nvSpPr>
            <p:spPr bwMode="auto">
              <a:xfrm>
                <a:off x="8542338" y="3416300"/>
                <a:ext cx="1812925" cy="787400"/>
              </a:xfrm>
              <a:custGeom>
                <a:avLst/>
                <a:gdLst>
                  <a:gd name="T0" fmla="*/ 193 w 207"/>
                  <a:gd name="T1" fmla="*/ 7 h 90"/>
                  <a:gd name="T2" fmla="*/ 201 w 207"/>
                  <a:gd name="T3" fmla="*/ 18 h 90"/>
                  <a:gd name="T4" fmla="*/ 198 w 207"/>
                  <a:gd name="T5" fmla="*/ 22 h 90"/>
                  <a:gd name="T6" fmla="*/ 199 w 207"/>
                  <a:gd name="T7" fmla="*/ 28 h 90"/>
                  <a:gd name="T8" fmla="*/ 195 w 207"/>
                  <a:gd name="T9" fmla="*/ 33 h 90"/>
                  <a:gd name="T10" fmla="*/ 188 w 207"/>
                  <a:gd name="T11" fmla="*/ 39 h 90"/>
                  <a:gd name="T12" fmla="*/ 183 w 207"/>
                  <a:gd name="T13" fmla="*/ 38 h 90"/>
                  <a:gd name="T14" fmla="*/ 181 w 207"/>
                  <a:gd name="T15" fmla="*/ 38 h 90"/>
                  <a:gd name="T16" fmla="*/ 184 w 207"/>
                  <a:gd name="T17" fmla="*/ 39 h 90"/>
                  <a:gd name="T18" fmla="*/ 182 w 207"/>
                  <a:gd name="T19" fmla="*/ 49 h 90"/>
                  <a:gd name="T20" fmla="*/ 189 w 207"/>
                  <a:gd name="T21" fmla="*/ 52 h 90"/>
                  <a:gd name="T22" fmla="*/ 193 w 207"/>
                  <a:gd name="T23" fmla="*/ 48 h 90"/>
                  <a:gd name="T24" fmla="*/ 187 w 207"/>
                  <a:gd name="T25" fmla="*/ 59 h 90"/>
                  <a:gd name="T26" fmla="*/ 183 w 207"/>
                  <a:gd name="T27" fmla="*/ 59 h 90"/>
                  <a:gd name="T28" fmla="*/ 173 w 207"/>
                  <a:gd name="T29" fmla="*/ 63 h 90"/>
                  <a:gd name="T30" fmla="*/ 160 w 207"/>
                  <a:gd name="T31" fmla="*/ 76 h 90"/>
                  <a:gd name="T32" fmla="*/ 157 w 207"/>
                  <a:gd name="T33" fmla="*/ 88 h 90"/>
                  <a:gd name="T34" fmla="*/ 143 w 207"/>
                  <a:gd name="T35" fmla="*/ 90 h 90"/>
                  <a:gd name="T36" fmla="*/ 113 w 207"/>
                  <a:gd name="T37" fmla="*/ 69 h 90"/>
                  <a:gd name="T38" fmla="*/ 92 w 207"/>
                  <a:gd name="T39" fmla="*/ 70 h 90"/>
                  <a:gd name="T40" fmla="*/ 84 w 207"/>
                  <a:gd name="T41" fmla="*/ 67 h 90"/>
                  <a:gd name="T42" fmla="*/ 58 w 207"/>
                  <a:gd name="T43" fmla="*/ 65 h 90"/>
                  <a:gd name="T44" fmla="*/ 37 w 207"/>
                  <a:gd name="T45" fmla="*/ 72 h 90"/>
                  <a:gd name="T46" fmla="*/ 26 w 207"/>
                  <a:gd name="T47" fmla="*/ 76 h 90"/>
                  <a:gd name="T48" fmla="*/ 9 w 207"/>
                  <a:gd name="T49" fmla="*/ 78 h 90"/>
                  <a:gd name="T50" fmla="*/ 1 w 207"/>
                  <a:gd name="T51" fmla="*/ 73 h 90"/>
                  <a:gd name="T52" fmla="*/ 7 w 207"/>
                  <a:gd name="T53" fmla="*/ 70 h 90"/>
                  <a:gd name="T54" fmla="*/ 13 w 207"/>
                  <a:gd name="T55" fmla="*/ 62 h 90"/>
                  <a:gd name="T56" fmla="*/ 24 w 207"/>
                  <a:gd name="T57" fmla="*/ 55 h 90"/>
                  <a:gd name="T58" fmla="*/ 31 w 207"/>
                  <a:gd name="T59" fmla="*/ 48 h 90"/>
                  <a:gd name="T60" fmla="*/ 37 w 207"/>
                  <a:gd name="T61" fmla="*/ 43 h 90"/>
                  <a:gd name="T62" fmla="*/ 41 w 207"/>
                  <a:gd name="T63" fmla="*/ 45 h 90"/>
                  <a:gd name="T64" fmla="*/ 46 w 207"/>
                  <a:gd name="T65" fmla="*/ 39 h 90"/>
                  <a:gd name="T66" fmla="*/ 52 w 207"/>
                  <a:gd name="T67" fmla="*/ 35 h 90"/>
                  <a:gd name="T68" fmla="*/ 56 w 207"/>
                  <a:gd name="T69" fmla="*/ 29 h 90"/>
                  <a:gd name="T70" fmla="*/ 62 w 207"/>
                  <a:gd name="T71" fmla="*/ 24 h 90"/>
                  <a:gd name="T72" fmla="*/ 93 w 207"/>
                  <a:gd name="T73" fmla="*/ 20 h 90"/>
                  <a:gd name="T74" fmla="*/ 142 w 207"/>
                  <a:gd name="T75" fmla="*/ 11 h 90"/>
                  <a:gd name="T76" fmla="*/ 184 w 207"/>
                  <a:gd name="T77" fmla="*/ 2 h 90"/>
                  <a:gd name="T78" fmla="*/ 196 w 207"/>
                  <a:gd name="T79" fmla="*/ 44 h 90"/>
                  <a:gd name="T80" fmla="*/ 203 w 207"/>
                  <a:gd name="T81" fmla="*/ 37 h 90"/>
                  <a:gd name="T82" fmla="*/ 206 w 207"/>
                  <a:gd name="T83" fmla="*/ 34 h 90"/>
                  <a:gd name="T84" fmla="*/ 203 w 207"/>
                  <a:gd name="T85" fmla="*/ 23 h 90"/>
                  <a:gd name="T86" fmla="*/ 203 w 207"/>
                  <a:gd name="T87" fmla="*/ 20 h 90"/>
                  <a:gd name="T88" fmla="*/ 207 w 207"/>
                  <a:gd name="T89" fmla="*/ 33 h 90"/>
                  <a:gd name="T90" fmla="*/ 202 w 207"/>
                  <a:gd name="T91" fmla="*/ 40 h 90"/>
                  <a:gd name="T92" fmla="*/ 197 w 207"/>
                  <a:gd name="T93" fmla="*/ 4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7" h="90">
                    <a:moveTo>
                      <a:pt x="190" y="0"/>
                    </a:moveTo>
                    <a:cubicBezTo>
                      <a:pt x="193" y="7"/>
                      <a:pt x="193" y="7"/>
                      <a:pt x="193" y="7"/>
                    </a:cubicBezTo>
                    <a:cubicBezTo>
                      <a:pt x="197" y="15"/>
                      <a:pt x="197" y="15"/>
                      <a:pt x="197" y="15"/>
                    </a:cubicBezTo>
                    <a:cubicBezTo>
                      <a:pt x="201" y="18"/>
                      <a:pt x="201" y="18"/>
                      <a:pt x="201" y="18"/>
                    </a:cubicBezTo>
                    <a:cubicBezTo>
                      <a:pt x="202" y="21"/>
                      <a:pt x="202" y="21"/>
                      <a:pt x="202" y="21"/>
                    </a:cubicBezTo>
                    <a:cubicBezTo>
                      <a:pt x="198" y="22"/>
                      <a:pt x="198" y="22"/>
                      <a:pt x="198" y="22"/>
                    </a:cubicBezTo>
                    <a:cubicBezTo>
                      <a:pt x="199" y="23"/>
                      <a:pt x="199" y="23"/>
                      <a:pt x="199" y="23"/>
                    </a:cubicBezTo>
                    <a:cubicBezTo>
                      <a:pt x="199" y="28"/>
                      <a:pt x="199" y="28"/>
                      <a:pt x="199" y="28"/>
                    </a:cubicBezTo>
                    <a:cubicBezTo>
                      <a:pt x="196" y="30"/>
                      <a:pt x="196" y="30"/>
                      <a:pt x="196" y="30"/>
                    </a:cubicBezTo>
                    <a:cubicBezTo>
                      <a:pt x="195" y="33"/>
                      <a:pt x="195" y="33"/>
                      <a:pt x="195" y="33"/>
                    </a:cubicBezTo>
                    <a:cubicBezTo>
                      <a:pt x="193" y="37"/>
                      <a:pt x="193" y="37"/>
                      <a:pt x="193" y="37"/>
                    </a:cubicBezTo>
                    <a:cubicBezTo>
                      <a:pt x="188" y="39"/>
                      <a:pt x="188" y="39"/>
                      <a:pt x="188" y="39"/>
                    </a:cubicBezTo>
                    <a:cubicBezTo>
                      <a:pt x="185" y="38"/>
                      <a:pt x="185" y="38"/>
                      <a:pt x="185" y="38"/>
                    </a:cubicBezTo>
                    <a:cubicBezTo>
                      <a:pt x="183" y="38"/>
                      <a:pt x="183" y="38"/>
                      <a:pt x="183" y="38"/>
                    </a:cubicBezTo>
                    <a:cubicBezTo>
                      <a:pt x="181" y="36"/>
                      <a:pt x="181" y="36"/>
                      <a:pt x="181" y="36"/>
                    </a:cubicBezTo>
                    <a:cubicBezTo>
                      <a:pt x="181" y="38"/>
                      <a:pt x="181" y="38"/>
                      <a:pt x="181" y="38"/>
                    </a:cubicBezTo>
                    <a:cubicBezTo>
                      <a:pt x="181" y="39"/>
                      <a:pt x="181" y="39"/>
                      <a:pt x="181" y="39"/>
                    </a:cubicBezTo>
                    <a:cubicBezTo>
                      <a:pt x="184" y="39"/>
                      <a:pt x="184" y="39"/>
                      <a:pt x="184" y="39"/>
                    </a:cubicBezTo>
                    <a:cubicBezTo>
                      <a:pt x="185" y="41"/>
                      <a:pt x="185" y="41"/>
                      <a:pt x="185" y="41"/>
                    </a:cubicBezTo>
                    <a:cubicBezTo>
                      <a:pt x="182" y="49"/>
                      <a:pt x="182" y="49"/>
                      <a:pt x="182" y="49"/>
                    </a:cubicBezTo>
                    <a:cubicBezTo>
                      <a:pt x="188" y="49"/>
                      <a:pt x="188" y="49"/>
                      <a:pt x="188" y="49"/>
                    </a:cubicBezTo>
                    <a:cubicBezTo>
                      <a:pt x="189" y="52"/>
                      <a:pt x="189" y="52"/>
                      <a:pt x="189" y="52"/>
                    </a:cubicBezTo>
                    <a:cubicBezTo>
                      <a:pt x="192" y="49"/>
                      <a:pt x="192" y="49"/>
                      <a:pt x="192" y="49"/>
                    </a:cubicBezTo>
                    <a:cubicBezTo>
                      <a:pt x="193" y="48"/>
                      <a:pt x="193" y="48"/>
                      <a:pt x="193" y="48"/>
                    </a:cubicBezTo>
                    <a:cubicBezTo>
                      <a:pt x="191" y="53"/>
                      <a:pt x="191" y="53"/>
                      <a:pt x="191" y="53"/>
                    </a:cubicBezTo>
                    <a:cubicBezTo>
                      <a:pt x="187" y="59"/>
                      <a:pt x="187" y="59"/>
                      <a:pt x="187" y="59"/>
                    </a:cubicBezTo>
                    <a:cubicBezTo>
                      <a:pt x="185" y="59"/>
                      <a:pt x="185" y="59"/>
                      <a:pt x="185" y="59"/>
                    </a:cubicBezTo>
                    <a:cubicBezTo>
                      <a:pt x="183" y="59"/>
                      <a:pt x="183" y="59"/>
                      <a:pt x="183" y="59"/>
                    </a:cubicBezTo>
                    <a:cubicBezTo>
                      <a:pt x="180" y="59"/>
                      <a:pt x="180" y="59"/>
                      <a:pt x="180" y="59"/>
                    </a:cubicBezTo>
                    <a:cubicBezTo>
                      <a:pt x="173" y="63"/>
                      <a:pt x="173" y="63"/>
                      <a:pt x="173" y="63"/>
                    </a:cubicBezTo>
                    <a:cubicBezTo>
                      <a:pt x="164" y="70"/>
                      <a:pt x="164" y="70"/>
                      <a:pt x="164" y="70"/>
                    </a:cubicBezTo>
                    <a:cubicBezTo>
                      <a:pt x="160" y="76"/>
                      <a:pt x="160" y="76"/>
                      <a:pt x="160" y="76"/>
                    </a:cubicBezTo>
                    <a:cubicBezTo>
                      <a:pt x="157" y="85"/>
                      <a:pt x="157" y="85"/>
                      <a:pt x="157" y="85"/>
                    </a:cubicBezTo>
                    <a:cubicBezTo>
                      <a:pt x="157" y="88"/>
                      <a:pt x="157" y="88"/>
                      <a:pt x="157" y="88"/>
                    </a:cubicBezTo>
                    <a:cubicBezTo>
                      <a:pt x="150" y="88"/>
                      <a:pt x="150" y="88"/>
                      <a:pt x="150" y="88"/>
                    </a:cubicBezTo>
                    <a:cubicBezTo>
                      <a:pt x="143" y="90"/>
                      <a:pt x="143" y="90"/>
                      <a:pt x="143" y="90"/>
                    </a:cubicBezTo>
                    <a:cubicBezTo>
                      <a:pt x="130" y="79"/>
                      <a:pt x="130" y="79"/>
                      <a:pt x="130" y="79"/>
                    </a:cubicBezTo>
                    <a:cubicBezTo>
                      <a:pt x="113" y="69"/>
                      <a:pt x="113" y="69"/>
                      <a:pt x="113" y="69"/>
                    </a:cubicBezTo>
                    <a:cubicBezTo>
                      <a:pt x="109" y="68"/>
                      <a:pt x="109" y="68"/>
                      <a:pt x="109" y="68"/>
                    </a:cubicBezTo>
                    <a:cubicBezTo>
                      <a:pt x="92" y="70"/>
                      <a:pt x="92" y="70"/>
                      <a:pt x="92" y="70"/>
                    </a:cubicBezTo>
                    <a:cubicBezTo>
                      <a:pt x="87" y="71"/>
                      <a:pt x="87" y="71"/>
                      <a:pt x="87" y="71"/>
                    </a:cubicBezTo>
                    <a:cubicBezTo>
                      <a:pt x="84" y="67"/>
                      <a:pt x="84" y="67"/>
                      <a:pt x="84" y="67"/>
                    </a:cubicBezTo>
                    <a:cubicBezTo>
                      <a:pt x="80" y="64"/>
                      <a:pt x="80" y="64"/>
                      <a:pt x="80" y="64"/>
                    </a:cubicBezTo>
                    <a:cubicBezTo>
                      <a:pt x="58" y="65"/>
                      <a:pt x="58" y="65"/>
                      <a:pt x="58" y="65"/>
                    </a:cubicBezTo>
                    <a:cubicBezTo>
                      <a:pt x="49" y="66"/>
                      <a:pt x="49" y="66"/>
                      <a:pt x="49" y="66"/>
                    </a:cubicBezTo>
                    <a:cubicBezTo>
                      <a:pt x="37" y="72"/>
                      <a:pt x="37" y="72"/>
                      <a:pt x="37" y="72"/>
                    </a:cubicBezTo>
                    <a:cubicBezTo>
                      <a:pt x="28" y="75"/>
                      <a:pt x="28" y="75"/>
                      <a:pt x="28" y="75"/>
                    </a:cubicBezTo>
                    <a:cubicBezTo>
                      <a:pt x="26" y="76"/>
                      <a:pt x="26" y="76"/>
                      <a:pt x="26" y="76"/>
                    </a:cubicBezTo>
                    <a:cubicBezTo>
                      <a:pt x="19" y="77"/>
                      <a:pt x="19" y="77"/>
                      <a:pt x="19" y="77"/>
                    </a:cubicBezTo>
                    <a:cubicBezTo>
                      <a:pt x="9" y="78"/>
                      <a:pt x="9" y="78"/>
                      <a:pt x="9" y="78"/>
                    </a:cubicBezTo>
                    <a:cubicBezTo>
                      <a:pt x="0" y="79"/>
                      <a:pt x="0" y="79"/>
                      <a:pt x="0" y="79"/>
                    </a:cubicBezTo>
                    <a:cubicBezTo>
                      <a:pt x="1" y="73"/>
                      <a:pt x="1" y="73"/>
                      <a:pt x="1" y="73"/>
                    </a:cubicBezTo>
                    <a:cubicBezTo>
                      <a:pt x="3" y="71"/>
                      <a:pt x="3" y="71"/>
                      <a:pt x="3" y="71"/>
                    </a:cubicBezTo>
                    <a:cubicBezTo>
                      <a:pt x="7" y="70"/>
                      <a:pt x="7" y="70"/>
                      <a:pt x="7" y="70"/>
                    </a:cubicBezTo>
                    <a:cubicBezTo>
                      <a:pt x="8" y="65"/>
                      <a:pt x="8" y="65"/>
                      <a:pt x="8" y="65"/>
                    </a:cubicBezTo>
                    <a:cubicBezTo>
                      <a:pt x="13" y="62"/>
                      <a:pt x="13" y="62"/>
                      <a:pt x="13" y="62"/>
                    </a:cubicBezTo>
                    <a:cubicBezTo>
                      <a:pt x="19" y="60"/>
                      <a:pt x="19" y="60"/>
                      <a:pt x="19" y="60"/>
                    </a:cubicBezTo>
                    <a:cubicBezTo>
                      <a:pt x="24" y="55"/>
                      <a:pt x="24" y="55"/>
                      <a:pt x="24" y="55"/>
                    </a:cubicBezTo>
                    <a:cubicBezTo>
                      <a:pt x="30" y="52"/>
                      <a:pt x="30" y="52"/>
                      <a:pt x="30" y="52"/>
                    </a:cubicBezTo>
                    <a:cubicBezTo>
                      <a:pt x="31" y="48"/>
                      <a:pt x="31" y="48"/>
                      <a:pt x="31" y="48"/>
                    </a:cubicBezTo>
                    <a:cubicBezTo>
                      <a:pt x="36" y="43"/>
                      <a:pt x="36" y="43"/>
                      <a:pt x="36" y="43"/>
                    </a:cubicBezTo>
                    <a:cubicBezTo>
                      <a:pt x="37" y="43"/>
                      <a:pt x="37" y="43"/>
                      <a:pt x="37" y="43"/>
                    </a:cubicBezTo>
                    <a:cubicBezTo>
                      <a:pt x="37" y="43"/>
                      <a:pt x="37" y="44"/>
                      <a:pt x="38" y="44"/>
                    </a:cubicBezTo>
                    <a:cubicBezTo>
                      <a:pt x="39" y="44"/>
                      <a:pt x="41" y="45"/>
                      <a:pt x="41" y="45"/>
                    </a:cubicBezTo>
                    <a:cubicBezTo>
                      <a:pt x="44" y="40"/>
                      <a:pt x="44" y="40"/>
                      <a:pt x="44" y="40"/>
                    </a:cubicBezTo>
                    <a:cubicBezTo>
                      <a:pt x="46" y="39"/>
                      <a:pt x="46" y="39"/>
                      <a:pt x="46" y="39"/>
                    </a:cubicBezTo>
                    <a:cubicBezTo>
                      <a:pt x="49" y="40"/>
                      <a:pt x="49" y="40"/>
                      <a:pt x="49" y="40"/>
                    </a:cubicBezTo>
                    <a:cubicBezTo>
                      <a:pt x="52" y="35"/>
                      <a:pt x="52" y="35"/>
                      <a:pt x="52" y="35"/>
                    </a:cubicBezTo>
                    <a:cubicBezTo>
                      <a:pt x="55" y="31"/>
                      <a:pt x="55" y="31"/>
                      <a:pt x="55" y="31"/>
                    </a:cubicBezTo>
                    <a:cubicBezTo>
                      <a:pt x="56" y="29"/>
                      <a:pt x="56" y="29"/>
                      <a:pt x="56" y="29"/>
                    </a:cubicBezTo>
                    <a:cubicBezTo>
                      <a:pt x="56" y="23"/>
                      <a:pt x="56" y="23"/>
                      <a:pt x="56" y="23"/>
                    </a:cubicBezTo>
                    <a:cubicBezTo>
                      <a:pt x="62" y="24"/>
                      <a:pt x="62" y="24"/>
                      <a:pt x="62" y="24"/>
                    </a:cubicBezTo>
                    <a:cubicBezTo>
                      <a:pt x="72" y="23"/>
                      <a:pt x="72" y="23"/>
                      <a:pt x="72" y="23"/>
                    </a:cubicBezTo>
                    <a:cubicBezTo>
                      <a:pt x="93" y="20"/>
                      <a:pt x="93" y="20"/>
                      <a:pt x="93" y="20"/>
                    </a:cubicBezTo>
                    <a:cubicBezTo>
                      <a:pt x="116" y="16"/>
                      <a:pt x="116" y="16"/>
                      <a:pt x="116" y="16"/>
                    </a:cubicBezTo>
                    <a:cubicBezTo>
                      <a:pt x="142" y="11"/>
                      <a:pt x="142" y="11"/>
                      <a:pt x="142" y="11"/>
                    </a:cubicBezTo>
                    <a:cubicBezTo>
                      <a:pt x="168" y="6"/>
                      <a:pt x="168" y="6"/>
                      <a:pt x="168" y="6"/>
                    </a:cubicBezTo>
                    <a:cubicBezTo>
                      <a:pt x="184" y="2"/>
                      <a:pt x="184" y="2"/>
                      <a:pt x="184" y="2"/>
                    </a:cubicBezTo>
                    <a:lnTo>
                      <a:pt x="190" y="0"/>
                    </a:lnTo>
                    <a:close/>
                    <a:moveTo>
                      <a:pt x="196" y="44"/>
                    </a:moveTo>
                    <a:cubicBezTo>
                      <a:pt x="199" y="41"/>
                      <a:pt x="199" y="41"/>
                      <a:pt x="199" y="41"/>
                    </a:cubicBezTo>
                    <a:cubicBezTo>
                      <a:pt x="203" y="37"/>
                      <a:pt x="203" y="37"/>
                      <a:pt x="203" y="37"/>
                    </a:cubicBezTo>
                    <a:cubicBezTo>
                      <a:pt x="205" y="37"/>
                      <a:pt x="205" y="37"/>
                      <a:pt x="205" y="37"/>
                    </a:cubicBezTo>
                    <a:cubicBezTo>
                      <a:pt x="206" y="34"/>
                      <a:pt x="206" y="34"/>
                      <a:pt x="206" y="34"/>
                    </a:cubicBezTo>
                    <a:cubicBezTo>
                      <a:pt x="205" y="26"/>
                      <a:pt x="205" y="26"/>
                      <a:pt x="205" y="26"/>
                    </a:cubicBezTo>
                    <a:cubicBezTo>
                      <a:pt x="203" y="23"/>
                      <a:pt x="203" y="23"/>
                      <a:pt x="203" y="23"/>
                    </a:cubicBezTo>
                    <a:cubicBezTo>
                      <a:pt x="202" y="20"/>
                      <a:pt x="202" y="20"/>
                      <a:pt x="202" y="20"/>
                    </a:cubicBezTo>
                    <a:cubicBezTo>
                      <a:pt x="203" y="20"/>
                      <a:pt x="203" y="20"/>
                      <a:pt x="203" y="20"/>
                    </a:cubicBezTo>
                    <a:cubicBezTo>
                      <a:pt x="207" y="27"/>
                      <a:pt x="207" y="27"/>
                      <a:pt x="207" y="27"/>
                    </a:cubicBezTo>
                    <a:cubicBezTo>
                      <a:pt x="207" y="33"/>
                      <a:pt x="207" y="33"/>
                      <a:pt x="207" y="33"/>
                    </a:cubicBezTo>
                    <a:cubicBezTo>
                      <a:pt x="207" y="38"/>
                      <a:pt x="207" y="38"/>
                      <a:pt x="207" y="38"/>
                    </a:cubicBezTo>
                    <a:cubicBezTo>
                      <a:pt x="202" y="40"/>
                      <a:pt x="202" y="40"/>
                      <a:pt x="202" y="40"/>
                    </a:cubicBezTo>
                    <a:cubicBezTo>
                      <a:pt x="199" y="43"/>
                      <a:pt x="199" y="43"/>
                      <a:pt x="199" y="43"/>
                    </a:cubicBezTo>
                    <a:cubicBezTo>
                      <a:pt x="197" y="44"/>
                      <a:pt x="197" y="44"/>
                      <a:pt x="197" y="44"/>
                    </a:cubicBezTo>
                    <a:lnTo>
                      <a:pt x="196" y="44"/>
                    </a:lnTo>
                    <a:close/>
                  </a:path>
                </a:pathLst>
              </a:custGeom>
              <a:solidFill>
                <a:srgbClr val="104C10"/>
              </a:solid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12">
                <a:extLst/>
              </p:cNvPr>
              <p:cNvSpPr>
                <a:spLocks/>
              </p:cNvSpPr>
              <p:nvPr/>
            </p:nvSpPr>
            <p:spPr bwMode="auto">
              <a:xfrm>
                <a:off x="7326313" y="3617913"/>
                <a:ext cx="1698625" cy="585788"/>
              </a:xfrm>
              <a:custGeom>
                <a:avLst/>
                <a:gdLst>
                  <a:gd name="T0" fmla="*/ 149 w 194"/>
                  <a:gd name="T1" fmla="*/ 7 h 67"/>
                  <a:gd name="T2" fmla="*/ 80 w 194"/>
                  <a:gd name="T3" fmla="*/ 14 h 67"/>
                  <a:gd name="T4" fmla="*/ 59 w 194"/>
                  <a:gd name="T5" fmla="*/ 16 h 67"/>
                  <a:gd name="T6" fmla="*/ 53 w 194"/>
                  <a:gd name="T7" fmla="*/ 17 h 67"/>
                  <a:gd name="T8" fmla="*/ 48 w 194"/>
                  <a:gd name="T9" fmla="*/ 17 h 67"/>
                  <a:gd name="T10" fmla="*/ 48 w 194"/>
                  <a:gd name="T11" fmla="*/ 22 h 67"/>
                  <a:gd name="T12" fmla="*/ 37 w 194"/>
                  <a:gd name="T13" fmla="*/ 22 h 67"/>
                  <a:gd name="T14" fmla="*/ 27 w 194"/>
                  <a:gd name="T15" fmla="*/ 23 h 67"/>
                  <a:gd name="T16" fmla="*/ 13 w 194"/>
                  <a:gd name="T17" fmla="*/ 23 h 67"/>
                  <a:gd name="T18" fmla="*/ 12 w 194"/>
                  <a:gd name="T19" fmla="*/ 31 h 67"/>
                  <a:gd name="T20" fmla="*/ 9 w 194"/>
                  <a:gd name="T21" fmla="*/ 39 h 67"/>
                  <a:gd name="T22" fmla="*/ 8 w 194"/>
                  <a:gd name="T23" fmla="*/ 43 h 67"/>
                  <a:gd name="T24" fmla="*/ 6 w 194"/>
                  <a:gd name="T25" fmla="*/ 49 h 67"/>
                  <a:gd name="T26" fmla="*/ 6 w 194"/>
                  <a:gd name="T27" fmla="*/ 53 h 67"/>
                  <a:gd name="T28" fmla="*/ 0 w 194"/>
                  <a:gd name="T29" fmla="*/ 56 h 67"/>
                  <a:gd name="T30" fmla="*/ 2 w 194"/>
                  <a:gd name="T31" fmla="*/ 61 h 67"/>
                  <a:gd name="T32" fmla="*/ 1 w 194"/>
                  <a:gd name="T33" fmla="*/ 66 h 67"/>
                  <a:gd name="T34" fmla="*/ 0 w 194"/>
                  <a:gd name="T35" fmla="*/ 67 h 67"/>
                  <a:gd name="T36" fmla="*/ 9 w 194"/>
                  <a:gd name="T37" fmla="*/ 67 h 67"/>
                  <a:gd name="T38" fmla="*/ 42 w 194"/>
                  <a:gd name="T39" fmla="*/ 65 h 67"/>
                  <a:gd name="T40" fmla="*/ 49 w 194"/>
                  <a:gd name="T41" fmla="*/ 64 h 67"/>
                  <a:gd name="T42" fmla="*/ 59 w 194"/>
                  <a:gd name="T43" fmla="*/ 64 h 67"/>
                  <a:gd name="T44" fmla="*/ 97 w 194"/>
                  <a:gd name="T45" fmla="*/ 60 h 67"/>
                  <a:gd name="T46" fmla="*/ 110 w 194"/>
                  <a:gd name="T47" fmla="*/ 59 h 67"/>
                  <a:gd name="T48" fmla="*/ 121 w 194"/>
                  <a:gd name="T49" fmla="*/ 58 h 67"/>
                  <a:gd name="T50" fmla="*/ 133 w 194"/>
                  <a:gd name="T51" fmla="*/ 56 h 67"/>
                  <a:gd name="T52" fmla="*/ 139 w 194"/>
                  <a:gd name="T53" fmla="*/ 55 h 67"/>
                  <a:gd name="T54" fmla="*/ 139 w 194"/>
                  <a:gd name="T55" fmla="*/ 49 h 67"/>
                  <a:gd name="T56" fmla="*/ 141 w 194"/>
                  <a:gd name="T57" fmla="*/ 47 h 67"/>
                  <a:gd name="T58" fmla="*/ 145 w 194"/>
                  <a:gd name="T59" fmla="*/ 46 h 67"/>
                  <a:gd name="T60" fmla="*/ 146 w 194"/>
                  <a:gd name="T61" fmla="*/ 41 h 67"/>
                  <a:gd name="T62" fmla="*/ 151 w 194"/>
                  <a:gd name="T63" fmla="*/ 38 h 67"/>
                  <a:gd name="T64" fmla="*/ 157 w 194"/>
                  <a:gd name="T65" fmla="*/ 36 h 67"/>
                  <a:gd name="T66" fmla="*/ 162 w 194"/>
                  <a:gd name="T67" fmla="*/ 31 h 67"/>
                  <a:gd name="T68" fmla="*/ 168 w 194"/>
                  <a:gd name="T69" fmla="*/ 28 h 67"/>
                  <a:gd name="T70" fmla="*/ 169 w 194"/>
                  <a:gd name="T71" fmla="*/ 24 h 67"/>
                  <a:gd name="T72" fmla="*/ 175 w 194"/>
                  <a:gd name="T73" fmla="*/ 18 h 67"/>
                  <a:gd name="T74" fmla="*/ 176 w 194"/>
                  <a:gd name="T75" fmla="*/ 18 h 67"/>
                  <a:gd name="T76" fmla="*/ 177 w 194"/>
                  <a:gd name="T77" fmla="*/ 20 h 67"/>
                  <a:gd name="T78" fmla="*/ 179 w 194"/>
                  <a:gd name="T79" fmla="*/ 20 h 67"/>
                  <a:gd name="T80" fmla="*/ 182 w 194"/>
                  <a:gd name="T81" fmla="*/ 15 h 67"/>
                  <a:gd name="T82" fmla="*/ 185 w 194"/>
                  <a:gd name="T83" fmla="*/ 15 h 67"/>
                  <a:gd name="T84" fmla="*/ 188 w 194"/>
                  <a:gd name="T85" fmla="*/ 15 h 67"/>
                  <a:gd name="T86" fmla="*/ 190 w 194"/>
                  <a:gd name="T87" fmla="*/ 10 h 67"/>
                  <a:gd name="T88" fmla="*/ 193 w 194"/>
                  <a:gd name="T89" fmla="*/ 7 h 67"/>
                  <a:gd name="T90" fmla="*/ 194 w 194"/>
                  <a:gd name="T91" fmla="*/ 6 h 67"/>
                  <a:gd name="T92" fmla="*/ 194 w 194"/>
                  <a:gd name="T93" fmla="*/ 1 h 67"/>
                  <a:gd name="T94" fmla="*/ 192 w 194"/>
                  <a:gd name="T95" fmla="*/ 0 h 67"/>
                  <a:gd name="T96" fmla="*/ 189 w 194"/>
                  <a:gd name="T97" fmla="*/ 3 h 67"/>
                  <a:gd name="T98" fmla="*/ 179 w 194"/>
                  <a:gd name="T99" fmla="*/ 3 h 67"/>
                  <a:gd name="T100" fmla="*/ 163 w 194"/>
                  <a:gd name="T101" fmla="*/ 6 h 67"/>
                  <a:gd name="T102" fmla="*/ 149 w 194"/>
                  <a:gd name="T103"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4" h="67">
                    <a:moveTo>
                      <a:pt x="149" y="7"/>
                    </a:moveTo>
                    <a:cubicBezTo>
                      <a:pt x="80" y="14"/>
                      <a:pt x="80" y="14"/>
                      <a:pt x="80" y="14"/>
                    </a:cubicBezTo>
                    <a:cubicBezTo>
                      <a:pt x="59" y="16"/>
                      <a:pt x="59" y="16"/>
                      <a:pt x="59" y="16"/>
                    </a:cubicBezTo>
                    <a:cubicBezTo>
                      <a:pt x="53" y="17"/>
                      <a:pt x="53" y="17"/>
                      <a:pt x="53" y="17"/>
                    </a:cubicBezTo>
                    <a:cubicBezTo>
                      <a:pt x="48" y="17"/>
                      <a:pt x="48" y="17"/>
                      <a:pt x="48" y="17"/>
                    </a:cubicBezTo>
                    <a:cubicBezTo>
                      <a:pt x="48" y="22"/>
                      <a:pt x="48" y="22"/>
                      <a:pt x="48" y="22"/>
                    </a:cubicBezTo>
                    <a:cubicBezTo>
                      <a:pt x="37" y="22"/>
                      <a:pt x="37" y="22"/>
                      <a:pt x="37" y="22"/>
                    </a:cubicBezTo>
                    <a:cubicBezTo>
                      <a:pt x="27" y="23"/>
                      <a:pt x="27" y="23"/>
                      <a:pt x="27" y="23"/>
                    </a:cubicBezTo>
                    <a:cubicBezTo>
                      <a:pt x="13" y="23"/>
                      <a:pt x="13" y="23"/>
                      <a:pt x="13" y="23"/>
                    </a:cubicBezTo>
                    <a:cubicBezTo>
                      <a:pt x="12" y="31"/>
                      <a:pt x="12" y="31"/>
                      <a:pt x="12" y="31"/>
                    </a:cubicBezTo>
                    <a:cubicBezTo>
                      <a:pt x="9" y="39"/>
                      <a:pt x="9" y="39"/>
                      <a:pt x="9" y="39"/>
                    </a:cubicBezTo>
                    <a:cubicBezTo>
                      <a:pt x="8" y="43"/>
                      <a:pt x="8" y="43"/>
                      <a:pt x="8" y="43"/>
                    </a:cubicBezTo>
                    <a:cubicBezTo>
                      <a:pt x="6" y="49"/>
                      <a:pt x="6" y="49"/>
                      <a:pt x="6" y="49"/>
                    </a:cubicBezTo>
                    <a:cubicBezTo>
                      <a:pt x="6" y="53"/>
                      <a:pt x="6" y="53"/>
                      <a:pt x="6" y="53"/>
                    </a:cubicBezTo>
                    <a:cubicBezTo>
                      <a:pt x="0" y="56"/>
                      <a:pt x="0" y="56"/>
                      <a:pt x="0" y="56"/>
                    </a:cubicBezTo>
                    <a:cubicBezTo>
                      <a:pt x="2" y="61"/>
                      <a:pt x="2" y="61"/>
                      <a:pt x="2" y="61"/>
                    </a:cubicBezTo>
                    <a:cubicBezTo>
                      <a:pt x="1" y="66"/>
                      <a:pt x="1" y="66"/>
                      <a:pt x="1" y="66"/>
                    </a:cubicBezTo>
                    <a:cubicBezTo>
                      <a:pt x="0" y="67"/>
                      <a:pt x="0" y="67"/>
                      <a:pt x="0" y="67"/>
                    </a:cubicBezTo>
                    <a:cubicBezTo>
                      <a:pt x="9" y="67"/>
                      <a:pt x="9" y="67"/>
                      <a:pt x="9" y="67"/>
                    </a:cubicBezTo>
                    <a:cubicBezTo>
                      <a:pt x="42" y="65"/>
                      <a:pt x="42" y="65"/>
                      <a:pt x="42" y="65"/>
                    </a:cubicBezTo>
                    <a:cubicBezTo>
                      <a:pt x="49" y="64"/>
                      <a:pt x="49" y="64"/>
                      <a:pt x="49" y="64"/>
                    </a:cubicBezTo>
                    <a:cubicBezTo>
                      <a:pt x="59" y="64"/>
                      <a:pt x="59" y="64"/>
                      <a:pt x="59" y="64"/>
                    </a:cubicBezTo>
                    <a:cubicBezTo>
                      <a:pt x="97" y="60"/>
                      <a:pt x="97" y="60"/>
                      <a:pt x="97" y="60"/>
                    </a:cubicBezTo>
                    <a:cubicBezTo>
                      <a:pt x="110" y="59"/>
                      <a:pt x="110" y="59"/>
                      <a:pt x="110" y="59"/>
                    </a:cubicBezTo>
                    <a:cubicBezTo>
                      <a:pt x="121" y="58"/>
                      <a:pt x="121" y="58"/>
                      <a:pt x="121" y="58"/>
                    </a:cubicBezTo>
                    <a:cubicBezTo>
                      <a:pt x="133" y="56"/>
                      <a:pt x="133" y="56"/>
                      <a:pt x="133" y="56"/>
                    </a:cubicBezTo>
                    <a:cubicBezTo>
                      <a:pt x="139" y="55"/>
                      <a:pt x="139" y="55"/>
                      <a:pt x="139" y="55"/>
                    </a:cubicBezTo>
                    <a:cubicBezTo>
                      <a:pt x="139" y="49"/>
                      <a:pt x="139" y="49"/>
                      <a:pt x="139" y="49"/>
                    </a:cubicBezTo>
                    <a:cubicBezTo>
                      <a:pt x="141" y="47"/>
                      <a:pt x="141" y="47"/>
                      <a:pt x="141" y="47"/>
                    </a:cubicBezTo>
                    <a:cubicBezTo>
                      <a:pt x="145" y="46"/>
                      <a:pt x="145" y="46"/>
                      <a:pt x="145" y="46"/>
                    </a:cubicBezTo>
                    <a:cubicBezTo>
                      <a:pt x="146" y="41"/>
                      <a:pt x="146" y="41"/>
                      <a:pt x="146" y="41"/>
                    </a:cubicBezTo>
                    <a:cubicBezTo>
                      <a:pt x="151" y="38"/>
                      <a:pt x="151" y="38"/>
                      <a:pt x="151" y="38"/>
                    </a:cubicBezTo>
                    <a:cubicBezTo>
                      <a:pt x="157" y="36"/>
                      <a:pt x="157" y="36"/>
                      <a:pt x="157" y="36"/>
                    </a:cubicBezTo>
                    <a:cubicBezTo>
                      <a:pt x="162" y="31"/>
                      <a:pt x="162" y="31"/>
                      <a:pt x="162" y="31"/>
                    </a:cubicBezTo>
                    <a:cubicBezTo>
                      <a:pt x="168" y="28"/>
                      <a:pt x="168" y="28"/>
                      <a:pt x="168" y="28"/>
                    </a:cubicBezTo>
                    <a:cubicBezTo>
                      <a:pt x="169" y="24"/>
                      <a:pt x="169" y="24"/>
                      <a:pt x="169" y="24"/>
                    </a:cubicBezTo>
                    <a:cubicBezTo>
                      <a:pt x="175" y="18"/>
                      <a:pt x="175" y="18"/>
                      <a:pt x="175" y="18"/>
                    </a:cubicBezTo>
                    <a:cubicBezTo>
                      <a:pt x="176" y="18"/>
                      <a:pt x="176" y="18"/>
                      <a:pt x="176" y="18"/>
                    </a:cubicBezTo>
                    <a:cubicBezTo>
                      <a:pt x="176" y="18"/>
                      <a:pt x="176" y="20"/>
                      <a:pt x="177" y="20"/>
                    </a:cubicBezTo>
                    <a:cubicBezTo>
                      <a:pt x="178" y="20"/>
                      <a:pt x="179" y="20"/>
                      <a:pt x="179" y="20"/>
                    </a:cubicBezTo>
                    <a:cubicBezTo>
                      <a:pt x="182" y="15"/>
                      <a:pt x="182" y="15"/>
                      <a:pt x="182" y="15"/>
                    </a:cubicBezTo>
                    <a:cubicBezTo>
                      <a:pt x="185" y="15"/>
                      <a:pt x="185" y="15"/>
                      <a:pt x="185" y="15"/>
                    </a:cubicBezTo>
                    <a:cubicBezTo>
                      <a:pt x="188" y="15"/>
                      <a:pt x="188" y="15"/>
                      <a:pt x="188" y="15"/>
                    </a:cubicBezTo>
                    <a:cubicBezTo>
                      <a:pt x="190" y="10"/>
                      <a:pt x="190" y="10"/>
                      <a:pt x="190" y="10"/>
                    </a:cubicBezTo>
                    <a:cubicBezTo>
                      <a:pt x="193" y="7"/>
                      <a:pt x="193" y="7"/>
                      <a:pt x="193" y="7"/>
                    </a:cubicBezTo>
                    <a:cubicBezTo>
                      <a:pt x="194" y="6"/>
                      <a:pt x="194" y="6"/>
                      <a:pt x="194" y="6"/>
                    </a:cubicBezTo>
                    <a:cubicBezTo>
                      <a:pt x="194" y="1"/>
                      <a:pt x="194" y="1"/>
                      <a:pt x="194" y="1"/>
                    </a:cubicBezTo>
                    <a:cubicBezTo>
                      <a:pt x="192" y="0"/>
                      <a:pt x="192" y="0"/>
                      <a:pt x="192" y="0"/>
                    </a:cubicBezTo>
                    <a:cubicBezTo>
                      <a:pt x="189" y="3"/>
                      <a:pt x="189" y="3"/>
                      <a:pt x="189" y="3"/>
                    </a:cubicBezTo>
                    <a:cubicBezTo>
                      <a:pt x="179" y="3"/>
                      <a:pt x="179" y="3"/>
                      <a:pt x="179" y="3"/>
                    </a:cubicBezTo>
                    <a:cubicBezTo>
                      <a:pt x="163" y="6"/>
                      <a:pt x="163" y="6"/>
                      <a:pt x="163" y="6"/>
                    </a:cubicBezTo>
                    <a:lnTo>
                      <a:pt x="149" y="7"/>
                    </a:lnTo>
                    <a:close/>
                  </a:path>
                </a:pathLst>
              </a:custGeom>
              <a:solidFill>
                <a:schemeClr val="bg1">
                  <a:lumMod val="85000"/>
                </a:schemeClr>
              </a:solid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13">
                <a:extLst/>
              </p:cNvPr>
              <p:cNvSpPr>
                <a:spLocks/>
              </p:cNvSpPr>
              <p:nvPr/>
            </p:nvSpPr>
            <p:spPr bwMode="auto">
              <a:xfrm>
                <a:off x="10661650" y="1847850"/>
                <a:ext cx="166688" cy="184150"/>
              </a:xfrm>
              <a:custGeom>
                <a:avLst/>
                <a:gdLst>
                  <a:gd name="T0" fmla="*/ 22 w 105"/>
                  <a:gd name="T1" fmla="*/ 116 h 116"/>
                  <a:gd name="T2" fmla="*/ 22 w 105"/>
                  <a:gd name="T3" fmla="*/ 83 h 116"/>
                  <a:gd name="T4" fmla="*/ 16 w 105"/>
                  <a:gd name="T5" fmla="*/ 55 h 116"/>
                  <a:gd name="T6" fmla="*/ 0 w 105"/>
                  <a:gd name="T7" fmla="*/ 11 h 116"/>
                  <a:gd name="T8" fmla="*/ 44 w 105"/>
                  <a:gd name="T9" fmla="*/ 0 h 116"/>
                  <a:gd name="T10" fmla="*/ 55 w 105"/>
                  <a:gd name="T11" fmla="*/ 6 h 116"/>
                  <a:gd name="T12" fmla="*/ 83 w 105"/>
                  <a:gd name="T13" fmla="*/ 39 h 116"/>
                  <a:gd name="T14" fmla="*/ 105 w 105"/>
                  <a:gd name="T15" fmla="*/ 72 h 116"/>
                  <a:gd name="T16" fmla="*/ 83 w 105"/>
                  <a:gd name="T17" fmla="*/ 83 h 116"/>
                  <a:gd name="T18" fmla="*/ 72 w 105"/>
                  <a:gd name="T19" fmla="*/ 83 h 116"/>
                  <a:gd name="T20" fmla="*/ 66 w 105"/>
                  <a:gd name="T21" fmla="*/ 94 h 116"/>
                  <a:gd name="T22" fmla="*/ 44 w 105"/>
                  <a:gd name="T23" fmla="*/ 111 h 116"/>
                  <a:gd name="T24" fmla="*/ 22 w 105"/>
                  <a:gd name="T2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16">
                    <a:moveTo>
                      <a:pt x="22" y="116"/>
                    </a:moveTo>
                    <a:lnTo>
                      <a:pt x="22" y="83"/>
                    </a:lnTo>
                    <a:lnTo>
                      <a:pt x="16" y="55"/>
                    </a:lnTo>
                    <a:lnTo>
                      <a:pt x="0" y="11"/>
                    </a:lnTo>
                    <a:lnTo>
                      <a:pt x="44" y="0"/>
                    </a:lnTo>
                    <a:lnTo>
                      <a:pt x="55" y="6"/>
                    </a:lnTo>
                    <a:lnTo>
                      <a:pt x="83" y="39"/>
                    </a:lnTo>
                    <a:lnTo>
                      <a:pt x="105" y="72"/>
                    </a:lnTo>
                    <a:lnTo>
                      <a:pt x="83" y="83"/>
                    </a:lnTo>
                    <a:lnTo>
                      <a:pt x="72" y="83"/>
                    </a:lnTo>
                    <a:lnTo>
                      <a:pt x="66" y="94"/>
                    </a:lnTo>
                    <a:lnTo>
                      <a:pt x="44" y="111"/>
                    </a:lnTo>
                    <a:lnTo>
                      <a:pt x="22" y="116"/>
                    </a:lnTo>
                    <a:close/>
                  </a:path>
                </a:pathLst>
              </a:custGeom>
              <a:solidFill>
                <a:schemeClr val="bg1">
                  <a:lumMod val="85000"/>
                </a:schemeClr>
              </a:solid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14">
                <a:extLst/>
              </p:cNvPr>
              <p:cNvSpPr>
                <a:spLocks/>
              </p:cNvSpPr>
              <p:nvPr/>
            </p:nvSpPr>
            <p:spPr bwMode="auto">
              <a:xfrm>
                <a:off x="10355263" y="1865313"/>
                <a:ext cx="331788" cy="333375"/>
              </a:xfrm>
              <a:custGeom>
                <a:avLst/>
                <a:gdLst>
                  <a:gd name="T0" fmla="*/ 209 w 209"/>
                  <a:gd name="T1" fmla="*/ 105 h 210"/>
                  <a:gd name="T2" fmla="*/ 204 w 209"/>
                  <a:gd name="T3" fmla="*/ 78 h 210"/>
                  <a:gd name="T4" fmla="*/ 198 w 209"/>
                  <a:gd name="T5" fmla="*/ 44 h 210"/>
                  <a:gd name="T6" fmla="*/ 187 w 209"/>
                  <a:gd name="T7" fmla="*/ 0 h 210"/>
                  <a:gd name="T8" fmla="*/ 160 w 209"/>
                  <a:gd name="T9" fmla="*/ 6 h 210"/>
                  <a:gd name="T10" fmla="*/ 0 w 209"/>
                  <a:gd name="T11" fmla="*/ 44 h 210"/>
                  <a:gd name="T12" fmla="*/ 0 w 209"/>
                  <a:gd name="T13" fmla="*/ 66 h 210"/>
                  <a:gd name="T14" fmla="*/ 11 w 209"/>
                  <a:gd name="T15" fmla="*/ 122 h 210"/>
                  <a:gd name="T16" fmla="*/ 11 w 209"/>
                  <a:gd name="T17" fmla="*/ 177 h 210"/>
                  <a:gd name="T18" fmla="*/ 5 w 209"/>
                  <a:gd name="T19" fmla="*/ 193 h 210"/>
                  <a:gd name="T20" fmla="*/ 16 w 209"/>
                  <a:gd name="T21" fmla="*/ 210 h 210"/>
                  <a:gd name="T22" fmla="*/ 55 w 209"/>
                  <a:gd name="T23" fmla="*/ 188 h 210"/>
                  <a:gd name="T24" fmla="*/ 83 w 209"/>
                  <a:gd name="T25" fmla="*/ 160 h 210"/>
                  <a:gd name="T26" fmla="*/ 94 w 209"/>
                  <a:gd name="T27" fmla="*/ 149 h 210"/>
                  <a:gd name="T28" fmla="*/ 99 w 209"/>
                  <a:gd name="T29" fmla="*/ 155 h 210"/>
                  <a:gd name="T30" fmla="*/ 121 w 209"/>
                  <a:gd name="T31" fmla="*/ 144 h 210"/>
                  <a:gd name="T32" fmla="*/ 160 w 209"/>
                  <a:gd name="T33" fmla="*/ 133 h 210"/>
                  <a:gd name="T34" fmla="*/ 209 w 209"/>
                  <a:gd name="T35"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9" h="210">
                    <a:moveTo>
                      <a:pt x="209" y="105"/>
                    </a:moveTo>
                    <a:lnTo>
                      <a:pt x="204" y="78"/>
                    </a:lnTo>
                    <a:lnTo>
                      <a:pt x="198" y="44"/>
                    </a:lnTo>
                    <a:lnTo>
                      <a:pt x="187" y="0"/>
                    </a:lnTo>
                    <a:lnTo>
                      <a:pt x="160" y="6"/>
                    </a:lnTo>
                    <a:lnTo>
                      <a:pt x="0" y="44"/>
                    </a:lnTo>
                    <a:lnTo>
                      <a:pt x="0" y="66"/>
                    </a:lnTo>
                    <a:lnTo>
                      <a:pt x="11" y="122"/>
                    </a:lnTo>
                    <a:lnTo>
                      <a:pt x="11" y="177"/>
                    </a:lnTo>
                    <a:lnTo>
                      <a:pt x="5" y="193"/>
                    </a:lnTo>
                    <a:lnTo>
                      <a:pt x="16" y="210"/>
                    </a:lnTo>
                    <a:lnTo>
                      <a:pt x="55" y="188"/>
                    </a:lnTo>
                    <a:lnTo>
                      <a:pt x="83" y="160"/>
                    </a:lnTo>
                    <a:lnTo>
                      <a:pt x="94" y="149"/>
                    </a:lnTo>
                    <a:lnTo>
                      <a:pt x="99" y="155"/>
                    </a:lnTo>
                    <a:lnTo>
                      <a:pt x="121" y="144"/>
                    </a:lnTo>
                    <a:lnTo>
                      <a:pt x="160" y="133"/>
                    </a:lnTo>
                    <a:lnTo>
                      <a:pt x="209" y="105"/>
                    </a:lnTo>
                    <a:close/>
                  </a:path>
                </a:pathLst>
              </a:custGeom>
              <a:solidFill>
                <a:schemeClr val="bg1">
                  <a:lumMod val="85000"/>
                </a:schemeClr>
              </a:solid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5">
                <a:extLst/>
              </p:cNvPr>
              <p:cNvSpPr>
                <a:spLocks noEditPoints="1"/>
              </p:cNvSpPr>
              <p:nvPr/>
            </p:nvSpPr>
            <p:spPr bwMode="auto">
              <a:xfrm>
                <a:off x="10337800" y="1603375"/>
                <a:ext cx="717550" cy="376238"/>
              </a:xfrm>
              <a:custGeom>
                <a:avLst/>
                <a:gdLst>
                  <a:gd name="T0" fmla="*/ 419 w 452"/>
                  <a:gd name="T1" fmla="*/ 226 h 237"/>
                  <a:gd name="T2" fmla="*/ 436 w 452"/>
                  <a:gd name="T3" fmla="*/ 220 h 237"/>
                  <a:gd name="T4" fmla="*/ 436 w 452"/>
                  <a:gd name="T5" fmla="*/ 209 h 237"/>
                  <a:gd name="T6" fmla="*/ 447 w 452"/>
                  <a:gd name="T7" fmla="*/ 209 h 237"/>
                  <a:gd name="T8" fmla="*/ 452 w 452"/>
                  <a:gd name="T9" fmla="*/ 226 h 237"/>
                  <a:gd name="T10" fmla="*/ 447 w 452"/>
                  <a:gd name="T11" fmla="*/ 231 h 237"/>
                  <a:gd name="T12" fmla="*/ 413 w 452"/>
                  <a:gd name="T13" fmla="*/ 231 h 237"/>
                  <a:gd name="T14" fmla="*/ 419 w 452"/>
                  <a:gd name="T15" fmla="*/ 226 h 237"/>
                  <a:gd name="T16" fmla="*/ 347 w 452"/>
                  <a:gd name="T17" fmla="*/ 231 h 237"/>
                  <a:gd name="T18" fmla="*/ 369 w 452"/>
                  <a:gd name="T19" fmla="*/ 215 h 237"/>
                  <a:gd name="T20" fmla="*/ 380 w 452"/>
                  <a:gd name="T21" fmla="*/ 215 h 237"/>
                  <a:gd name="T22" fmla="*/ 391 w 452"/>
                  <a:gd name="T23" fmla="*/ 226 h 237"/>
                  <a:gd name="T24" fmla="*/ 375 w 452"/>
                  <a:gd name="T25" fmla="*/ 231 h 237"/>
                  <a:gd name="T26" fmla="*/ 358 w 452"/>
                  <a:gd name="T27" fmla="*/ 237 h 237"/>
                  <a:gd name="T28" fmla="*/ 347 w 452"/>
                  <a:gd name="T29" fmla="*/ 231 h 237"/>
                  <a:gd name="T30" fmla="*/ 94 w 452"/>
                  <a:gd name="T31" fmla="*/ 71 h 237"/>
                  <a:gd name="T32" fmla="*/ 220 w 452"/>
                  <a:gd name="T33" fmla="*/ 38 h 237"/>
                  <a:gd name="T34" fmla="*/ 237 w 452"/>
                  <a:gd name="T35" fmla="*/ 33 h 237"/>
                  <a:gd name="T36" fmla="*/ 254 w 452"/>
                  <a:gd name="T37" fmla="*/ 11 h 237"/>
                  <a:gd name="T38" fmla="*/ 281 w 452"/>
                  <a:gd name="T39" fmla="*/ 0 h 237"/>
                  <a:gd name="T40" fmla="*/ 303 w 452"/>
                  <a:gd name="T41" fmla="*/ 33 h 237"/>
                  <a:gd name="T42" fmla="*/ 287 w 452"/>
                  <a:gd name="T43" fmla="*/ 71 h 237"/>
                  <a:gd name="T44" fmla="*/ 281 w 452"/>
                  <a:gd name="T45" fmla="*/ 83 h 237"/>
                  <a:gd name="T46" fmla="*/ 298 w 452"/>
                  <a:gd name="T47" fmla="*/ 99 h 237"/>
                  <a:gd name="T48" fmla="*/ 303 w 452"/>
                  <a:gd name="T49" fmla="*/ 94 h 237"/>
                  <a:gd name="T50" fmla="*/ 320 w 452"/>
                  <a:gd name="T51" fmla="*/ 94 h 237"/>
                  <a:gd name="T52" fmla="*/ 336 w 452"/>
                  <a:gd name="T53" fmla="*/ 110 h 237"/>
                  <a:gd name="T54" fmla="*/ 364 w 452"/>
                  <a:gd name="T55" fmla="*/ 154 h 237"/>
                  <a:gd name="T56" fmla="*/ 391 w 452"/>
                  <a:gd name="T57" fmla="*/ 160 h 237"/>
                  <a:gd name="T58" fmla="*/ 408 w 452"/>
                  <a:gd name="T59" fmla="*/ 154 h 237"/>
                  <a:gd name="T60" fmla="*/ 419 w 452"/>
                  <a:gd name="T61" fmla="*/ 138 h 237"/>
                  <a:gd name="T62" fmla="*/ 413 w 452"/>
                  <a:gd name="T63" fmla="*/ 121 h 237"/>
                  <a:gd name="T64" fmla="*/ 397 w 452"/>
                  <a:gd name="T65" fmla="*/ 110 h 237"/>
                  <a:gd name="T66" fmla="*/ 386 w 452"/>
                  <a:gd name="T67" fmla="*/ 116 h 237"/>
                  <a:gd name="T68" fmla="*/ 380 w 452"/>
                  <a:gd name="T69" fmla="*/ 105 h 237"/>
                  <a:gd name="T70" fmla="*/ 386 w 452"/>
                  <a:gd name="T71" fmla="*/ 99 h 237"/>
                  <a:gd name="T72" fmla="*/ 397 w 452"/>
                  <a:gd name="T73" fmla="*/ 99 h 237"/>
                  <a:gd name="T74" fmla="*/ 413 w 452"/>
                  <a:gd name="T75" fmla="*/ 105 h 237"/>
                  <a:gd name="T76" fmla="*/ 424 w 452"/>
                  <a:gd name="T77" fmla="*/ 121 h 237"/>
                  <a:gd name="T78" fmla="*/ 436 w 452"/>
                  <a:gd name="T79" fmla="*/ 143 h 237"/>
                  <a:gd name="T80" fmla="*/ 436 w 452"/>
                  <a:gd name="T81" fmla="*/ 160 h 237"/>
                  <a:gd name="T82" fmla="*/ 408 w 452"/>
                  <a:gd name="T83" fmla="*/ 171 h 237"/>
                  <a:gd name="T84" fmla="*/ 375 w 452"/>
                  <a:gd name="T85" fmla="*/ 187 h 237"/>
                  <a:gd name="T86" fmla="*/ 347 w 452"/>
                  <a:gd name="T87" fmla="*/ 220 h 237"/>
                  <a:gd name="T88" fmla="*/ 336 w 452"/>
                  <a:gd name="T89" fmla="*/ 231 h 237"/>
                  <a:gd name="T90" fmla="*/ 336 w 452"/>
                  <a:gd name="T91" fmla="*/ 226 h 237"/>
                  <a:gd name="T92" fmla="*/ 353 w 452"/>
                  <a:gd name="T93" fmla="*/ 215 h 237"/>
                  <a:gd name="T94" fmla="*/ 353 w 452"/>
                  <a:gd name="T95" fmla="*/ 198 h 237"/>
                  <a:gd name="T96" fmla="*/ 347 w 452"/>
                  <a:gd name="T97" fmla="*/ 176 h 237"/>
                  <a:gd name="T98" fmla="*/ 331 w 452"/>
                  <a:gd name="T99" fmla="*/ 187 h 237"/>
                  <a:gd name="T100" fmla="*/ 320 w 452"/>
                  <a:gd name="T101" fmla="*/ 198 h 237"/>
                  <a:gd name="T102" fmla="*/ 325 w 452"/>
                  <a:gd name="T103" fmla="*/ 215 h 237"/>
                  <a:gd name="T104" fmla="*/ 309 w 452"/>
                  <a:gd name="T105" fmla="*/ 226 h 237"/>
                  <a:gd name="T106" fmla="*/ 292 w 452"/>
                  <a:gd name="T107" fmla="*/ 187 h 237"/>
                  <a:gd name="T108" fmla="*/ 265 w 452"/>
                  <a:gd name="T109" fmla="*/ 160 h 237"/>
                  <a:gd name="T110" fmla="*/ 248 w 452"/>
                  <a:gd name="T111" fmla="*/ 143 h 237"/>
                  <a:gd name="T112" fmla="*/ 204 w 452"/>
                  <a:gd name="T113" fmla="*/ 160 h 237"/>
                  <a:gd name="T114" fmla="*/ 165 w 452"/>
                  <a:gd name="T115" fmla="*/ 165 h 237"/>
                  <a:gd name="T116" fmla="*/ 5 w 452"/>
                  <a:gd name="T117" fmla="*/ 204 h 237"/>
                  <a:gd name="T118" fmla="*/ 0 w 452"/>
                  <a:gd name="T119" fmla="*/ 165 h 237"/>
                  <a:gd name="T120" fmla="*/ 5 w 452"/>
                  <a:gd name="T121" fmla="*/ 88 h 237"/>
                  <a:gd name="T122" fmla="*/ 44 w 452"/>
                  <a:gd name="T123" fmla="*/ 83 h 237"/>
                  <a:gd name="T124" fmla="*/ 94 w 452"/>
                  <a:gd name="T125" fmla="*/ 7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2" h="237">
                    <a:moveTo>
                      <a:pt x="419" y="226"/>
                    </a:moveTo>
                    <a:lnTo>
                      <a:pt x="436" y="220"/>
                    </a:lnTo>
                    <a:lnTo>
                      <a:pt x="436" y="209"/>
                    </a:lnTo>
                    <a:lnTo>
                      <a:pt x="447" y="209"/>
                    </a:lnTo>
                    <a:lnTo>
                      <a:pt x="452" y="226"/>
                    </a:lnTo>
                    <a:lnTo>
                      <a:pt x="447" y="231"/>
                    </a:lnTo>
                    <a:lnTo>
                      <a:pt x="413" y="231"/>
                    </a:lnTo>
                    <a:lnTo>
                      <a:pt x="419" y="226"/>
                    </a:lnTo>
                    <a:close/>
                    <a:moveTo>
                      <a:pt x="347" y="231"/>
                    </a:moveTo>
                    <a:lnTo>
                      <a:pt x="369" y="215"/>
                    </a:lnTo>
                    <a:lnTo>
                      <a:pt x="380" y="215"/>
                    </a:lnTo>
                    <a:lnTo>
                      <a:pt x="391" y="226"/>
                    </a:lnTo>
                    <a:lnTo>
                      <a:pt x="375" y="231"/>
                    </a:lnTo>
                    <a:lnTo>
                      <a:pt x="358" y="237"/>
                    </a:lnTo>
                    <a:lnTo>
                      <a:pt x="347" y="231"/>
                    </a:lnTo>
                    <a:close/>
                    <a:moveTo>
                      <a:pt x="94" y="71"/>
                    </a:moveTo>
                    <a:lnTo>
                      <a:pt x="220" y="38"/>
                    </a:lnTo>
                    <a:lnTo>
                      <a:pt x="237" y="33"/>
                    </a:lnTo>
                    <a:lnTo>
                      <a:pt x="254" y="11"/>
                    </a:lnTo>
                    <a:lnTo>
                      <a:pt x="281" y="0"/>
                    </a:lnTo>
                    <a:lnTo>
                      <a:pt x="303" y="33"/>
                    </a:lnTo>
                    <a:lnTo>
                      <a:pt x="287" y="71"/>
                    </a:lnTo>
                    <a:lnTo>
                      <a:pt x="281" y="83"/>
                    </a:lnTo>
                    <a:lnTo>
                      <a:pt x="298" y="99"/>
                    </a:lnTo>
                    <a:lnTo>
                      <a:pt x="303" y="94"/>
                    </a:lnTo>
                    <a:lnTo>
                      <a:pt x="320" y="94"/>
                    </a:lnTo>
                    <a:lnTo>
                      <a:pt x="336" y="110"/>
                    </a:lnTo>
                    <a:lnTo>
                      <a:pt x="364" y="154"/>
                    </a:lnTo>
                    <a:lnTo>
                      <a:pt x="391" y="160"/>
                    </a:lnTo>
                    <a:lnTo>
                      <a:pt x="408" y="154"/>
                    </a:lnTo>
                    <a:lnTo>
                      <a:pt x="419" y="138"/>
                    </a:lnTo>
                    <a:lnTo>
                      <a:pt x="413" y="121"/>
                    </a:lnTo>
                    <a:lnTo>
                      <a:pt x="397" y="110"/>
                    </a:lnTo>
                    <a:lnTo>
                      <a:pt x="386" y="116"/>
                    </a:lnTo>
                    <a:lnTo>
                      <a:pt x="380" y="105"/>
                    </a:lnTo>
                    <a:lnTo>
                      <a:pt x="386" y="99"/>
                    </a:lnTo>
                    <a:lnTo>
                      <a:pt x="397" y="99"/>
                    </a:lnTo>
                    <a:lnTo>
                      <a:pt x="413" y="105"/>
                    </a:lnTo>
                    <a:lnTo>
                      <a:pt x="424" y="121"/>
                    </a:lnTo>
                    <a:lnTo>
                      <a:pt x="436" y="143"/>
                    </a:lnTo>
                    <a:lnTo>
                      <a:pt x="436" y="160"/>
                    </a:lnTo>
                    <a:lnTo>
                      <a:pt x="408" y="171"/>
                    </a:lnTo>
                    <a:lnTo>
                      <a:pt x="375" y="187"/>
                    </a:lnTo>
                    <a:lnTo>
                      <a:pt x="347" y="220"/>
                    </a:lnTo>
                    <a:lnTo>
                      <a:pt x="336" y="231"/>
                    </a:lnTo>
                    <a:lnTo>
                      <a:pt x="336" y="226"/>
                    </a:lnTo>
                    <a:lnTo>
                      <a:pt x="353" y="215"/>
                    </a:lnTo>
                    <a:lnTo>
                      <a:pt x="353" y="198"/>
                    </a:lnTo>
                    <a:lnTo>
                      <a:pt x="347" y="176"/>
                    </a:lnTo>
                    <a:lnTo>
                      <a:pt x="331" y="187"/>
                    </a:lnTo>
                    <a:lnTo>
                      <a:pt x="320" y="198"/>
                    </a:lnTo>
                    <a:lnTo>
                      <a:pt x="325" y="215"/>
                    </a:lnTo>
                    <a:lnTo>
                      <a:pt x="309" y="226"/>
                    </a:lnTo>
                    <a:lnTo>
                      <a:pt x="292" y="187"/>
                    </a:lnTo>
                    <a:lnTo>
                      <a:pt x="265" y="160"/>
                    </a:lnTo>
                    <a:lnTo>
                      <a:pt x="248" y="143"/>
                    </a:lnTo>
                    <a:lnTo>
                      <a:pt x="204" y="160"/>
                    </a:lnTo>
                    <a:lnTo>
                      <a:pt x="165" y="165"/>
                    </a:lnTo>
                    <a:lnTo>
                      <a:pt x="5" y="204"/>
                    </a:lnTo>
                    <a:lnTo>
                      <a:pt x="0" y="165"/>
                    </a:lnTo>
                    <a:lnTo>
                      <a:pt x="5" y="88"/>
                    </a:lnTo>
                    <a:lnTo>
                      <a:pt x="44" y="83"/>
                    </a:lnTo>
                    <a:lnTo>
                      <a:pt x="94" y="71"/>
                    </a:lnTo>
                    <a:close/>
                  </a:path>
                </a:pathLst>
              </a:custGeom>
              <a:solidFill>
                <a:srgbClr val="104C10"/>
              </a:solid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p:cNvPr>
              <p:cNvSpPr>
                <a:spLocks noEditPoints="1"/>
              </p:cNvSpPr>
              <p:nvPr/>
            </p:nvSpPr>
            <p:spPr bwMode="auto">
              <a:xfrm>
                <a:off x="10591800" y="358775"/>
                <a:ext cx="735013" cy="1174750"/>
              </a:xfrm>
              <a:custGeom>
                <a:avLst/>
                <a:gdLst>
                  <a:gd name="T0" fmla="*/ 81 w 84"/>
                  <a:gd name="T1" fmla="*/ 57 h 134"/>
                  <a:gd name="T2" fmla="*/ 84 w 84"/>
                  <a:gd name="T3" fmla="*/ 65 h 134"/>
                  <a:gd name="T4" fmla="*/ 78 w 84"/>
                  <a:gd name="T5" fmla="*/ 72 h 134"/>
                  <a:gd name="T6" fmla="*/ 67 w 84"/>
                  <a:gd name="T7" fmla="*/ 83 h 134"/>
                  <a:gd name="T8" fmla="*/ 64 w 84"/>
                  <a:gd name="T9" fmla="*/ 81 h 134"/>
                  <a:gd name="T10" fmla="*/ 60 w 84"/>
                  <a:gd name="T11" fmla="*/ 83 h 134"/>
                  <a:gd name="T12" fmla="*/ 56 w 84"/>
                  <a:gd name="T13" fmla="*/ 87 h 134"/>
                  <a:gd name="T14" fmla="*/ 57 w 84"/>
                  <a:gd name="T15" fmla="*/ 89 h 134"/>
                  <a:gd name="T16" fmla="*/ 54 w 84"/>
                  <a:gd name="T17" fmla="*/ 93 h 134"/>
                  <a:gd name="T18" fmla="*/ 54 w 84"/>
                  <a:gd name="T19" fmla="*/ 89 h 134"/>
                  <a:gd name="T20" fmla="*/ 50 w 84"/>
                  <a:gd name="T21" fmla="*/ 85 h 134"/>
                  <a:gd name="T22" fmla="*/ 48 w 84"/>
                  <a:gd name="T23" fmla="*/ 89 h 134"/>
                  <a:gd name="T24" fmla="*/ 48 w 84"/>
                  <a:gd name="T25" fmla="*/ 92 h 134"/>
                  <a:gd name="T26" fmla="*/ 48 w 84"/>
                  <a:gd name="T27" fmla="*/ 98 h 134"/>
                  <a:gd name="T28" fmla="*/ 42 w 84"/>
                  <a:gd name="T29" fmla="*/ 102 h 134"/>
                  <a:gd name="T30" fmla="*/ 35 w 84"/>
                  <a:gd name="T31" fmla="*/ 110 h 134"/>
                  <a:gd name="T32" fmla="*/ 31 w 84"/>
                  <a:gd name="T33" fmla="*/ 109 h 134"/>
                  <a:gd name="T34" fmla="*/ 28 w 84"/>
                  <a:gd name="T35" fmla="*/ 118 h 134"/>
                  <a:gd name="T36" fmla="*/ 26 w 84"/>
                  <a:gd name="T37" fmla="*/ 126 h 134"/>
                  <a:gd name="T38" fmla="*/ 21 w 84"/>
                  <a:gd name="T39" fmla="*/ 132 h 134"/>
                  <a:gd name="T40" fmla="*/ 15 w 84"/>
                  <a:gd name="T41" fmla="*/ 127 h 134"/>
                  <a:gd name="T42" fmla="*/ 5 w 84"/>
                  <a:gd name="T43" fmla="*/ 92 h 134"/>
                  <a:gd name="T44" fmla="*/ 2 w 84"/>
                  <a:gd name="T45" fmla="*/ 74 h 134"/>
                  <a:gd name="T46" fmla="*/ 4 w 84"/>
                  <a:gd name="T47" fmla="*/ 71 h 134"/>
                  <a:gd name="T48" fmla="*/ 8 w 84"/>
                  <a:gd name="T49" fmla="*/ 57 h 134"/>
                  <a:gd name="T50" fmla="*/ 7 w 84"/>
                  <a:gd name="T51" fmla="*/ 48 h 134"/>
                  <a:gd name="T52" fmla="*/ 9 w 84"/>
                  <a:gd name="T53" fmla="*/ 39 h 134"/>
                  <a:gd name="T54" fmla="*/ 9 w 84"/>
                  <a:gd name="T55" fmla="*/ 34 h 134"/>
                  <a:gd name="T56" fmla="*/ 12 w 84"/>
                  <a:gd name="T57" fmla="*/ 21 h 134"/>
                  <a:gd name="T58" fmla="*/ 18 w 84"/>
                  <a:gd name="T59" fmla="*/ 3 h 134"/>
                  <a:gd name="T60" fmla="*/ 22 w 84"/>
                  <a:gd name="T61" fmla="*/ 3 h 134"/>
                  <a:gd name="T62" fmla="*/ 23 w 84"/>
                  <a:gd name="T63" fmla="*/ 8 h 134"/>
                  <a:gd name="T64" fmla="*/ 28 w 84"/>
                  <a:gd name="T65" fmla="*/ 8 h 134"/>
                  <a:gd name="T66" fmla="*/ 34 w 84"/>
                  <a:gd name="T67" fmla="*/ 2 h 134"/>
                  <a:gd name="T68" fmla="*/ 38 w 84"/>
                  <a:gd name="T69" fmla="*/ 0 h 134"/>
                  <a:gd name="T70" fmla="*/ 48 w 84"/>
                  <a:gd name="T71" fmla="*/ 5 h 134"/>
                  <a:gd name="T72" fmla="*/ 68 w 84"/>
                  <a:gd name="T73" fmla="*/ 45 h 134"/>
                  <a:gd name="T74" fmla="*/ 70 w 84"/>
                  <a:gd name="T75" fmla="*/ 54 h 134"/>
                  <a:gd name="T76" fmla="*/ 75 w 84"/>
                  <a:gd name="T77" fmla="*/ 57 h 134"/>
                  <a:gd name="T78" fmla="*/ 74 w 84"/>
                  <a:gd name="T79" fmla="*/ 55 h 134"/>
                  <a:gd name="T80" fmla="*/ 50 w 84"/>
                  <a:gd name="T81" fmla="*/ 95 h 134"/>
                  <a:gd name="T82" fmla="*/ 54 w 84"/>
                  <a:gd name="T83" fmla="*/ 94 h 134"/>
                  <a:gd name="T84" fmla="*/ 52 w 84"/>
                  <a:gd name="T85" fmla="*/ 98 h 134"/>
                  <a:gd name="T86" fmla="*/ 59 w 84"/>
                  <a:gd name="T87" fmla="*/ 87 h 134"/>
                  <a:gd name="T88" fmla="*/ 63 w 84"/>
                  <a:gd name="T89" fmla="*/ 89 h 134"/>
                  <a:gd name="T90" fmla="*/ 65 w 84"/>
                  <a:gd name="T91" fmla="*/ 85 h 134"/>
                  <a:gd name="T92" fmla="*/ 61 w 84"/>
                  <a:gd name="T93" fmla="*/ 8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4" h="134">
                    <a:moveTo>
                      <a:pt x="78" y="54"/>
                    </a:moveTo>
                    <a:cubicBezTo>
                      <a:pt x="81" y="57"/>
                      <a:pt x="81" y="57"/>
                      <a:pt x="81" y="57"/>
                    </a:cubicBezTo>
                    <a:cubicBezTo>
                      <a:pt x="84" y="62"/>
                      <a:pt x="84" y="62"/>
                      <a:pt x="84" y="62"/>
                    </a:cubicBezTo>
                    <a:cubicBezTo>
                      <a:pt x="84" y="65"/>
                      <a:pt x="84" y="65"/>
                      <a:pt x="84" y="65"/>
                    </a:cubicBezTo>
                    <a:cubicBezTo>
                      <a:pt x="81" y="71"/>
                      <a:pt x="81" y="71"/>
                      <a:pt x="81" y="71"/>
                    </a:cubicBezTo>
                    <a:cubicBezTo>
                      <a:pt x="78" y="72"/>
                      <a:pt x="78" y="72"/>
                      <a:pt x="78" y="72"/>
                    </a:cubicBezTo>
                    <a:cubicBezTo>
                      <a:pt x="74" y="76"/>
                      <a:pt x="74" y="76"/>
                      <a:pt x="74" y="76"/>
                    </a:cubicBezTo>
                    <a:cubicBezTo>
                      <a:pt x="67" y="83"/>
                      <a:pt x="67" y="83"/>
                      <a:pt x="67" y="83"/>
                    </a:cubicBezTo>
                    <a:cubicBezTo>
                      <a:pt x="67" y="83"/>
                      <a:pt x="66" y="83"/>
                      <a:pt x="65" y="83"/>
                    </a:cubicBezTo>
                    <a:cubicBezTo>
                      <a:pt x="65" y="83"/>
                      <a:pt x="64" y="81"/>
                      <a:pt x="64" y="81"/>
                    </a:cubicBezTo>
                    <a:cubicBezTo>
                      <a:pt x="62" y="81"/>
                      <a:pt x="62" y="81"/>
                      <a:pt x="62" y="81"/>
                    </a:cubicBezTo>
                    <a:cubicBezTo>
                      <a:pt x="60" y="83"/>
                      <a:pt x="60" y="83"/>
                      <a:pt x="60" y="83"/>
                    </a:cubicBezTo>
                    <a:cubicBezTo>
                      <a:pt x="57" y="85"/>
                      <a:pt x="57" y="85"/>
                      <a:pt x="57" y="85"/>
                    </a:cubicBezTo>
                    <a:cubicBezTo>
                      <a:pt x="56" y="87"/>
                      <a:pt x="56" y="87"/>
                      <a:pt x="56" y="87"/>
                    </a:cubicBezTo>
                    <a:cubicBezTo>
                      <a:pt x="58" y="88"/>
                      <a:pt x="58" y="88"/>
                      <a:pt x="58" y="88"/>
                    </a:cubicBezTo>
                    <a:cubicBezTo>
                      <a:pt x="57" y="89"/>
                      <a:pt x="57" y="89"/>
                      <a:pt x="57" y="89"/>
                    </a:cubicBezTo>
                    <a:cubicBezTo>
                      <a:pt x="57" y="93"/>
                      <a:pt x="57" y="93"/>
                      <a:pt x="57" y="93"/>
                    </a:cubicBezTo>
                    <a:cubicBezTo>
                      <a:pt x="54" y="93"/>
                      <a:pt x="54" y="93"/>
                      <a:pt x="54" y="93"/>
                    </a:cubicBezTo>
                    <a:cubicBezTo>
                      <a:pt x="54" y="91"/>
                      <a:pt x="54" y="91"/>
                      <a:pt x="54" y="91"/>
                    </a:cubicBezTo>
                    <a:cubicBezTo>
                      <a:pt x="54" y="89"/>
                      <a:pt x="54" y="89"/>
                      <a:pt x="54" y="89"/>
                    </a:cubicBezTo>
                    <a:cubicBezTo>
                      <a:pt x="52" y="89"/>
                      <a:pt x="52" y="89"/>
                      <a:pt x="52" y="89"/>
                    </a:cubicBezTo>
                    <a:cubicBezTo>
                      <a:pt x="50" y="85"/>
                      <a:pt x="50" y="85"/>
                      <a:pt x="50" y="85"/>
                    </a:cubicBezTo>
                    <a:cubicBezTo>
                      <a:pt x="47" y="87"/>
                      <a:pt x="47" y="87"/>
                      <a:pt x="47" y="87"/>
                    </a:cubicBezTo>
                    <a:cubicBezTo>
                      <a:pt x="48" y="89"/>
                      <a:pt x="48" y="89"/>
                      <a:pt x="48" y="89"/>
                    </a:cubicBezTo>
                    <a:cubicBezTo>
                      <a:pt x="49" y="90"/>
                      <a:pt x="49" y="90"/>
                      <a:pt x="49" y="90"/>
                    </a:cubicBezTo>
                    <a:cubicBezTo>
                      <a:pt x="48" y="92"/>
                      <a:pt x="48" y="92"/>
                      <a:pt x="48" y="92"/>
                    </a:cubicBezTo>
                    <a:cubicBezTo>
                      <a:pt x="48" y="96"/>
                      <a:pt x="48" y="96"/>
                      <a:pt x="48" y="96"/>
                    </a:cubicBezTo>
                    <a:cubicBezTo>
                      <a:pt x="48" y="98"/>
                      <a:pt x="48" y="98"/>
                      <a:pt x="48" y="98"/>
                    </a:cubicBezTo>
                    <a:cubicBezTo>
                      <a:pt x="46" y="102"/>
                      <a:pt x="46" y="102"/>
                      <a:pt x="46" y="102"/>
                    </a:cubicBezTo>
                    <a:cubicBezTo>
                      <a:pt x="42" y="102"/>
                      <a:pt x="42" y="102"/>
                      <a:pt x="42" y="102"/>
                    </a:cubicBezTo>
                    <a:cubicBezTo>
                      <a:pt x="42" y="106"/>
                      <a:pt x="42" y="106"/>
                      <a:pt x="42" y="106"/>
                    </a:cubicBezTo>
                    <a:cubicBezTo>
                      <a:pt x="35" y="110"/>
                      <a:pt x="35" y="110"/>
                      <a:pt x="35" y="110"/>
                    </a:cubicBezTo>
                    <a:cubicBezTo>
                      <a:pt x="33" y="111"/>
                      <a:pt x="33" y="111"/>
                      <a:pt x="33" y="111"/>
                    </a:cubicBezTo>
                    <a:cubicBezTo>
                      <a:pt x="31" y="109"/>
                      <a:pt x="31" y="109"/>
                      <a:pt x="31" y="109"/>
                    </a:cubicBezTo>
                    <a:cubicBezTo>
                      <a:pt x="27" y="114"/>
                      <a:pt x="27" y="114"/>
                      <a:pt x="27" y="114"/>
                    </a:cubicBezTo>
                    <a:cubicBezTo>
                      <a:pt x="28" y="118"/>
                      <a:pt x="28" y="118"/>
                      <a:pt x="28" y="118"/>
                    </a:cubicBezTo>
                    <a:cubicBezTo>
                      <a:pt x="26" y="120"/>
                      <a:pt x="26" y="120"/>
                      <a:pt x="26" y="120"/>
                    </a:cubicBezTo>
                    <a:cubicBezTo>
                      <a:pt x="26" y="126"/>
                      <a:pt x="26" y="126"/>
                      <a:pt x="26" y="126"/>
                    </a:cubicBezTo>
                    <a:cubicBezTo>
                      <a:pt x="25" y="134"/>
                      <a:pt x="25" y="134"/>
                      <a:pt x="25" y="134"/>
                    </a:cubicBezTo>
                    <a:cubicBezTo>
                      <a:pt x="21" y="132"/>
                      <a:pt x="21" y="132"/>
                      <a:pt x="21" y="132"/>
                    </a:cubicBezTo>
                    <a:cubicBezTo>
                      <a:pt x="21" y="128"/>
                      <a:pt x="21" y="128"/>
                      <a:pt x="21" y="128"/>
                    </a:cubicBezTo>
                    <a:cubicBezTo>
                      <a:pt x="15" y="127"/>
                      <a:pt x="15" y="127"/>
                      <a:pt x="15" y="127"/>
                    </a:cubicBezTo>
                    <a:cubicBezTo>
                      <a:pt x="15" y="123"/>
                      <a:pt x="15" y="123"/>
                      <a:pt x="15" y="123"/>
                    </a:cubicBezTo>
                    <a:cubicBezTo>
                      <a:pt x="5" y="92"/>
                      <a:pt x="5" y="92"/>
                      <a:pt x="5" y="92"/>
                    </a:cubicBezTo>
                    <a:cubicBezTo>
                      <a:pt x="0" y="74"/>
                      <a:pt x="0" y="74"/>
                      <a:pt x="0" y="74"/>
                    </a:cubicBezTo>
                    <a:cubicBezTo>
                      <a:pt x="2" y="74"/>
                      <a:pt x="2" y="74"/>
                      <a:pt x="2" y="74"/>
                    </a:cubicBezTo>
                    <a:cubicBezTo>
                      <a:pt x="4" y="74"/>
                      <a:pt x="4" y="74"/>
                      <a:pt x="4" y="74"/>
                    </a:cubicBezTo>
                    <a:cubicBezTo>
                      <a:pt x="4" y="71"/>
                      <a:pt x="4" y="71"/>
                      <a:pt x="4" y="71"/>
                    </a:cubicBezTo>
                    <a:cubicBezTo>
                      <a:pt x="5" y="63"/>
                      <a:pt x="5" y="63"/>
                      <a:pt x="5" y="63"/>
                    </a:cubicBezTo>
                    <a:cubicBezTo>
                      <a:pt x="8" y="57"/>
                      <a:pt x="8" y="57"/>
                      <a:pt x="8" y="57"/>
                    </a:cubicBezTo>
                    <a:cubicBezTo>
                      <a:pt x="10" y="52"/>
                      <a:pt x="10" y="52"/>
                      <a:pt x="10" y="52"/>
                    </a:cubicBezTo>
                    <a:cubicBezTo>
                      <a:pt x="7" y="48"/>
                      <a:pt x="7" y="48"/>
                      <a:pt x="7" y="48"/>
                    </a:cubicBezTo>
                    <a:cubicBezTo>
                      <a:pt x="7" y="40"/>
                      <a:pt x="7" y="40"/>
                      <a:pt x="7" y="40"/>
                    </a:cubicBezTo>
                    <a:cubicBezTo>
                      <a:pt x="9" y="39"/>
                      <a:pt x="9" y="39"/>
                      <a:pt x="9" y="39"/>
                    </a:cubicBezTo>
                    <a:cubicBezTo>
                      <a:pt x="10" y="35"/>
                      <a:pt x="10" y="35"/>
                      <a:pt x="10" y="35"/>
                    </a:cubicBezTo>
                    <a:cubicBezTo>
                      <a:pt x="9" y="34"/>
                      <a:pt x="9" y="34"/>
                      <a:pt x="9" y="34"/>
                    </a:cubicBezTo>
                    <a:cubicBezTo>
                      <a:pt x="9" y="27"/>
                      <a:pt x="9" y="27"/>
                      <a:pt x="9" y="27"/>
                    </a:cubicBezTo>
                    <a:cubicBezTo>
                      <a:pt x="12" y="21"/>
                      <a:pt x="12" y="21"/>
                      <a:pt x="12" y="21"/>
                    </a:cubicBezTo>
                    <a:cubicBezTo>
                      <a:pt x="15" y="9"/>
                      <a:pt x="15" y="9"/>
                      <a:pt x="15" y="9"/>
                    </a:cubicBezTo>
                    <a:cubicBezTo>
                      <a:pt x="18" y="3"/>
                      <a:pt x="18" y="3"/>
                      <a:pt x="18" y="3"/>
                    </a:cubicBezTo>
                    <a:cubicBezTo>
                      <a:pt x="20" y="3"/>
                      <a:pt x="20" y="3"/>
                      <a:pt x="20" y="3"/>
                    </a:cubicBezTo>
                    <a:cubicBezTo>
                      <a:pt x="22" y="3"/>
                      <a:pt x="22" y="3"/>
                      <a:pt x="22" y="3"/>
                    </a:cubicBezTo>
                    <a:cubicBezTo>
                      <a:pt x="22" y="5"/>
                      <a:pt x="22" y="5"/>
                      <a:pt x="22" y="5"/>
                    </a:cubicBezTo>
                    <a:cubicBezTo>
                      <a:pt x="23" y="8"/>
                      <a:pt x="23" y="8"/>
                      <a:pt x="23" y="8"/>
                    </a:cubicBezTo>
                    <a:cubicBezTo>
                      <a:pt x="27" y="9"/>
                      <a:pt x="27" y="9"/>
                      <a:pt x="27" y="9"/>
                    </a:cubicBezTo>
                    <a:cubicBezTo>
                      <a:pt x="28" y="8"/>
                      <a:pt x="28" y="8"/>
                      <a:pt x="28" y="8"/>
                    </a:cubicBezTo>
                    <a:cubicBezTo>
                      <a:pt x="28" y="6"/>
                      <a:pt x="28" y="6"/>
                      <a:pt x="28" y="6"/>
                    </a:cubicBezTo>
                    <a:cubicBezTo>
                      <a:pt x="34" y="2"/>
                      <a:pt x="34" y="2"/>
                      <a:pt x="34" y="2"/>
                    </a:cubicBezTo>
                    <a:cubicBezTo>
                      <a:pt x="36" y="0"/>
                      <a:pt x="36" y="0"/>
                      <a:pt x="36" y="0"/>
                    </a:cubicBezTo>
                    <a:cubicBezTo>
                      <a:pt x="38" y="0"/>
                      <a:pt x="38" y="0"/>
                      <a:pt x="38" y="0"/>
                    </a:cubicBezTo>
                    <a:cubicBezTo>
                      <a:pt x="46" y="4"/>
                      <a:pt x="46" y="4"/>
                      <a:pt x="46" y="4"/>
                    </a:cubicBezTo>
                    <a:cubicBezTo>
                      <a:pt x="48" y="5"/>
                      <a:pt x="48" y="5"/>
                      <a:pt x="48" y="5"/>
                    </a:cubicBezTo>
                    <a:cubicBezTo>
                      <a:pt x="60" y="45"/>
                      <a:pt x="60" y="45"/>
                      <a:pt x="60" y="45"/>
                    </a:cubicBezTo>
                    <a:cubicBezTo>
                      <a:pt x="68" y="45"/>
                      <a:pt x="68" y="45"/>
                      <a:pt x="68" y="45"/>
                    </a:cubicBezTo>
                    <a:cubicBezTo>
                      <a:pt x="70" y="47"/>
                      <a:pt x="70" y="47"/>
                      <a:pt x="70" y="47"/>
                    </a:cubicBezTo>
                    <a:cubicBezTo>
                      <a:pt x="70" y="54"/>
                      <a:pt x="70" y="54"/>
                      <a:pt x="70" y="54"/>
                    </a:cubicBezTo>
                    <a:cubicBezTo>
                      <a:pt x="74" y="57"/>
                      <a:pt x="74" y="57"/>
                      <a:pt x="74" y="57"/>
                    </a:cubicBezTo>
                    <a:cubicBezTo>
                      <a:pt x="75" y="57"/>
                      <a:pt x="75" y="57"/>
                      <a:pt x="75" y="57"/>
                    </a:cubicBezTo>
                    <a:cubicBezTo>
                      <a:pt x="75" y="56"/>
                      <a:pt x="75" y="56"/>
                      <a:pt x="75" y="56"/>
                    </a:cubicBezTo>
                    <a:cubicBezTo>
                      <a:pt x="74" y="55"/>
                      <a:pt x="74" y="55"/>
                      <a:pt x="74" y="55"/>
                    </a:cubicBezTo>
                    <a:lnTo>
                      <a:pt x="78" y="54"/>
                    </a:lnTo>
                    <a:close/>
                    <a:moveTo>
                      <a:pt x="50" y="95"/>
                    </a:moveTo>
                    <a:cubicBezTo>
                      <a:pt x="52" y="93"/>
                      <a:pt x="52" y="93"/>
                      <a:pt x="52" y="93"/>
                    </a:cubicBezTo>
                    <a:cubicBezTo>
                      <a:pt x="54" y="94"/>
                      <a:pt x="54" y="94"/>
                      <a:pt x="54" y="94"/>
                    </a:cubicBezTo>
                    <a:cubicBezTo>
                      <a:pt x="55" y="97"/>
                      <a:pt x="55" y="97"/>
                      <a:pt x="55" y="97"/>
                    </a:cubicBezTo>
                    <a:cubicBezTo>
                      <a:pt x="52" y="98"/>
                      <a:pt x="52" y="98"/>
                      <a:pt x="52" y="98"/>
                    </a:cubicBezTo>
                    <a:lnTo>
                      <a:pt x="50" y="95"/>
                    </a:lnTo>
                    <a:close/>
                    <a:moveTo>
                      <a:pt x="59" y="87"/>
                    </a:moveTo>
                    <a:cubicBezTo>
                      <a:pt x="61" y="89"/>
                      <a:pt x="61" y="89"/>
                      <a:pt x="61" y="89"/>
                    </a:cubicBezTo>
                    <a:cubicBezTo>
                      <a:pt x="61" y="89"/>
                      <a:pt x="63" y="89"/>
                      <a:pt x="63" y="89"/>
                    </a:cubicBezTo>
                    <a:cubicBezTo>
                      <a:pt x="63" y="88"/>
                      <a:pt x="63" y="86"/>
                      <a:pt x="63" y="86"/>
                    </a:cubicBezTo>
                    <a:cubicBezTo>
                      <a:pt x="65" y="85"/>
                      <a:pt x="65" y="85"/>
                      <a:pt x="65" y="85"/>
                    </a:cubicBezTo>
                    <a:cubicBezTo>
                      <a:pt x="64" y="83"/>
                      <a:pt x="64" y="83"/>
                      <a:pt x="64" y="83"/>
                    </a:cubicBezTo>
                    <a:cubicBezTo>
                      <a:pt x="61" y="84"/>
                      <a:pt x="61" y="84"/>
                      <a:pt x="61" y="84"/>
                    </a:cubicBezTo>
                    <a:lnTo>
                      <a:pt x="59" y="87"/>
                    </a:lnTo>
                    <a:close/>
                  </a:path>
                </a:pathLst>
              </a:custGeom>
              <a:solidFill>
                <a:schemeClr val="bg1">
                  <a:lumMod val="85000"/>
                </a:schemeClr>
              </a:solid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7">
                <a:extLst/>
              </p:cNvPr>
              <p:cNvSpPr>
                <a:spLocks/>
              </p:cNvSpPr>
              <p:nvPr/>
            </p:nvSpPr>
            <p:spPr bwMode="auto">
              <a:xfrm>
                <a:off x="10477500" y="1008063"/>
                <a:ext cx="323850" cy="700088"/>
              </a:xfrm>
              <a:custGeom>
                <a:avLst/>
                <a:gdLst>
                  <a:gd name="T0" fmla="*/ 188 w 204"/>
                  <a:gd name="T1" fmla="*/ 369 h 441"/>
                  <a:gd name="T2" fmla="*/ 199 w 204"/>
                  <a:gd name="T3" fmla="*/ 364 h 441"/>
                  <a:gd name="T4" fmla="*/ 204 w 204"/>
                  <a:gd name="T5" fmla="*/ 336 h 441"/>
                  <a:gd name="T6" fmla="*/ 188 w 204"/>
                  <a:gd name="T7" fmla="*/ 331 h 441"/>
                  <a:gd name="T8" fmla="*/ 182 w 204"/>
                  <a:gd name="T9" fmla="*/ 309 h 441"/>
                  <a:gd name="T10" fmla="*/ 154 w 204"/>
                  <a:gd name="T11" fmla="*/ 303 h 441"/>
                  <a:gd name="T12" fmla="*/ 149 w 204"/>
                  <a:gd name="T13" fmla="*/ 281 h 441"/>
                  <a:gd name="T14" fmla="*/ 99 w 204"/>
                  <a:gd name="T15" fmla="*/ 110 h 441"/>
                  <a:gd name="T16" fmla="*/ 66 w 204"/>
                  <a:gd name="T17" fmla="*/ 0 h 441"/>
                  <a:gd name="T18" fmla="*/ 55 w 204"/>
                  <a:gd name="T19" fmla="*/ 0 h 441"/>
                  <a:gd name="T20" fmla="*/ 50 w 204"/>
                  <a:gd name="T21" fmla="*/ 11 h 441"/>
                  <a:gd name="T22" fmla="*/ 50 w 204"/>
                  <a:gd name="T23" fmla="*/ 11 h 441"/>
                  <a:gd name="T24" fmla="*/ 39 w 204"/>
                  <a:gd name="T25" fmla="*/ 0 h 441"/>
                  <a:gd name="T26" fmla="*/ 28 w 204"/>
                  <a:gd name="T27" fmla="*/ 16 h 441"/>
                  <a:gd name="T28" fmla="*/ 28 w 204"/>
                  <a:gd name="T29" fmla="*/ 55 h 441"/>
                  <a:gd name="T30" fmla="*/ 33 w 204"/>
                  <a:gd name="T31" fmla="*/ 93 h 441"/>
                  <a:gd name="T32" fmla="*/ 44 w 204"/>
                  <a:gd name="T33" fmla="*/ 115 h 441"/>
                  <a:gd name="T34" fmla="*/ 44 w 204"/>
                  <a:gd name="T35" fmla="*/ 143 h 441"/>
                  <a:gd name="T36" fmla="*/ 17 w 204"/>
                  <a:gd name="T37" fmla="*/ 182 h 441"/>
                  <a:gd name="T38" fmla="*/ 0 w 204"/>
                  <a:gd name="T39" fmla="*/ 193 h 441"/>
                  <a:gd name="T40" fmla="*/ 0 w 204"/>
                  <a:gd name="T41" fmla="*/ 198 h 441"/>
                  <a:gd name="T42" fmla="*/ 6 w 204"/>
                  <a:gd name="T43" fmla="*/ 215 h 441"/>
                  <a:gd name="T44" fmla="*/ 6 w 204"/>
                  <a:gd name="T45" fmla="*/ 275 h 441"/>
                  <a:gd name="T46" fmla="*/ 0 w 204"/>
                  <a:gd name="T47" fmla="*/ 342 h 441"/>
                  <a:gd name="T48" fmla="*/ 0 w 204"/>
                  <a:gd name="T49" fmla="*/ 380 h 441"/>
                  <a:gd name="T50" fmla="*/ 6 w 204"/>
                  <a:gd name="T51" fmla="*/ 386 h 441"/>
                  <a:gd name="T52" fmla="*/ 6 w 204"/>
                  <a:gd name="T53" fmla="*/ 419 h 441"/>
                  <a:gd name="T54" fmla="*/ 6 w 204"/>
                  <a:gd name="T55" fmla="*/ 435 h 441"/>
                  <a:gd name="T56" fmla="*/ 11 w 204"/>
                  <a:gd name="T57" fmla="*/ 441 h 441"/>
                  <a:gd name="T58" fmla="*/ 132 w 204"/>
                  <a:gd name="T59" fmla="*/ 408 h 441"/>
                  <a:gd name="T60" fmla="*/ 149 w 204"/>
                  <a:gd name="T61" fmla="*/ 402 h 441"/>
                  <a:gd name="T62" fmla="*/ 160 w 204"/>
                  <a:gd name="T63" fmla="*/ 386 h 441"/>
                  <a:gd name="T64" fmla="*/ 188 w 204"/>
                  <a:gd name="T65" fmla="*/ 36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 h="441">
                    <a:moveTo>
                      <a:pt x="188" y="369"/>
                    </a:moveTo>
                    <a:lnTo>
                      <a:pt x="199" y="364"/>
                    </a:lnTo>
                    <a:lnTo>
                      <a:pt x="204" y="336"/>
                    </a:lnTo>
                    <a:lnTo>
                      <a:pt x="188" y="331"/>
                    </a:lnTo>
                    <a:lnTo>
                      <a:pt x="182" y="309"/>
                    </a:lnTo>
                    <a:lnTo>
                      <a:pt x="154" y="303"/>
                    </a:lnTo>
                    <a:lnTo>
                      <a:pt x="149" y="281"/>
                    </a:lnTo>
                    <a:lnTo>
                      <a:pt x="99" y="110"/>
                    </a:lnTo>
                    <a:lnTo>
                      <a:pt x="66" y="0"/>
                    </a:lnTo>
                    <a:lnTo>
                      <a:pt x="55" y="0"/>
                    </a:lnTo>
                    <a:lnTo>
                      <a:pt x="50" y="11"/>
                    </a:lnTo>
                    <a:lnTo>
                      <a:pt x="50" y="11"/>
                    </a:lnTo>
                    <a:lnTo>
                      <a:pt x="39" y="0"/>
                    </a:lnTo>
                    <a:lnTo>
                      <a:pt x="28" y="16"/>
                    </a:lnTo>
                    <a:lnTo>
                      <a:pt x="28" y="55"/>
                    </a:lnTo>
                    <a:lnTo>
                      <a:pt x="33" y="93"/>
                    </a:lnTo>
                    <a:lnTo>
                      <a:pt x="44" y="115"/>
                    </a:lnTo>
                    <a:lnTo>
                      <a:pt x="44" y="143"/>
                    </a:lnTo>
                    <a:lnTo>
                      <a:pt x="17" y="182"/>
                    </a:lnTo>
                    <a:lnTo>
                      <a:pt x="0" y="193"/>
                    </a:lnTo>
                    <a:lnTo>
                      <a:pt x="0" y="198"/>
                    </a:lnTo>
                    <a:lnTo>
                      <a:pt x="6" y="215"/>
                    </a:lnTo>
                    <a:lnTo>
                      <a:pt x="6" y="275"/>
                    </a:lnTo>
                    <a:lnTo>
                      <a:pt x="0" y="342"/>
                    </a:lnTo>
                    <a:lnTo>
                      <a:pt x="0" y="380"/>
                    </a:lnTo>
                    <a:lnTo>
                      <a:pt x="6" y="386"/>
                    </a:lnTo>
                    <a:lnTo>
                      <a:pt x="6" y="419"/>
                    </a:lnTo>
                    <a:lnTo>
                      <a:pt x="6" y="435"/>
                    </a:lnTo>
                    <a:lnTo>
                      <a:pt x="11" y="441"/>
                    </a:lnTo>
                    <a:lnTo>
                      <a:pt x="132" y="408"/>
                    </a:lnTo>
                    <a:lnTo>
                      <a:pt x="149" y="402"/>
                    </a:lnTo>
                    <a:lnTo>
                      <a:pt x="160" y="386"/>
                    </a:lnTo>
                    <a:lnTo>
                      <a:pt x="188" y="369"/>
                    </a:lnTo>
                    <a:close/>
                  </a:path>
                </a:pathLst>
              </a:custGeom>
              <a:solidFill>
                <a:srgbClr val="104C10"/>
              </a:solid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8">
                <a:extLst/>
              </p:cNvPr>
              <p:cNvSpPr>
                <a:spLocks/>
              </p:cNvSpPr>
              <p:nvPr/>
            </p:nvSpPr>
            <p:spPr bwMode="auto">
              <a:xfrm>
                <a:off x="10206038" y="1095375"/>
                <a:ext cx="333375" cy="630238"/>
              </a:xfrm>
              <a:custGeom>
                <a:avLst/>
                <a:gdLst>
                  <a:gd name="T0" fmla="*/ 94 w 210"/>
                  <a:gd name="T1" fmla="*/ 397 h 397"/>
                  <a:gd name="T2" fmla="*/ 88 w 210"/>
                  <a:gd name="T3" fmla="*/ 358 h 397"/>
                  <a:gd name="T4" fmla="*/ 72 w 210"/>
                  <a:gd name="T5" fmla="*/ 281 h 397"/>
                  <a:gd name="T6" fmla="*/ 66 w 210"/>
                  <a:gd name="T7" fmla="*/ 281 h 397"/>
                  <a:gd name="T8" fmla="*/ 44 w 210"/>
                  <a:gd name="T9" fmla="*/ 270 h 397"/>
                  <a:gd name="T10" fmla="*/ 50 w 210"/>
                  <a:gd name="T11" fmla="*/ 248 h 397"/>
                  <a:gd name="T12" fmla="*/ 44 w 210"/>
                  <a:gd name="T13" fmla="*/ 237 h 397"/>
                  <a:gd name="T14" fmla="*/ 22 w 210"/>
                  <a:gd name="T15" fmla="*/ 198 h 397"/>
                  <a:gd name="T16" fmla="*/ 28 w 210"/>
                  <a:gd name="T17" fmla="*/ 171 h 397"/>
                  <a:gd name="T18" fmla="*/ 22 w 210"/>
                  <a:gd name="T19" fmla="*/ 132 h 397"/>
                  <a:gd name="T20" fmla="*/ 6 w 210"/>
                  <a:gd name="T21" fmla="*/ 88 h 397"/>
                  <a:gd name="T22" fmla="*/ 0 w 210"/>
                  <a:gd name="T23" fmla="*/ 49 h 397"/>
                  <a:gd name="T24" fmla="*/ 193 w 210"/>
                  <a:gd name="T25" fmla="*/ 0 h 397"/>
                  <a:gd name="T26" fmla="*/ 199 w 210"/>
                  <a:gd name="T27" fmla="*/ 44 h 397"/>
                  <a:gd name="T28" fmla="*/ 210 w 210"/>
                  <a:gd name="T29" fmla="*/ 66 h 397"/>
                  <a:gd name="T30" fmla="*/ 210 w 210"/>
                  <a:gd name="T31" fmla="*/ 94 h 397"/>
                  <a:gd name="T32" fmla="*/ 182 w 210"/>
                  <a:gd name="T33" fmla="*/ 121 h 397"/>
                  <a:gd name="T34" fmla="*/ 166 w 210"/>
                  <a:gd name="T35" fmla="*/ 132 h 397"/>
                  <a:gd name="T36" fmla="*/ 166 w 210"/>
                  <a:gd name="T37" fmla="*/ 138 h 397"/>
                  <a:gd name="T38" fmla="*/ 171 w 210"/>
                  <a:gd name="T39" fmla="*/ 154 h 397"/>
                  <a:gd name="T40" fmla="*/ 171 w 210"/>
                  <a:gd name="T41" fmla="*/ 215 h 397"/>
                  <a:gd name="T42" fmla="*/ 166 w 210"/>
                  <a:gd name="T43" fmla="*/ 281 h 397"/>
                  <a:gd name="T44" fmla="*/ 166 w 210"/>
                  <a:gd name="T45" fmla="*/ 320 h 397"/>
                  <a:gd name="T46" fmla="*/ 171 w 210"/>
                  <a:gd name="T47" fmla="*/ 331 h 397"/>
                  <a:gd name="T48" fmla="*/ 171 w 210"/>
                  <a:gd name="T49" fmla="*/ 364 h 397"/>
                  <a:gd name="T50" fmla="*/ 166 w 210"/>
                  <a:gd name="T51" fmla="*/ 375 h 397"/>
                  <a:gd name="T52" fmla="*/ 171 w 210"/>
                  <a:gd name="T53" fmla="*/ 386 h 397"/>
                  <a:gd name="T54" fmla="*/ 121 w 210"/>
                  <a:gd name="T55" fmla="*/ 397 h 397"/>
                  <a:gd name="T56" fmla="*/ 94 w 210"/>
                  <a:gd name="T57" fmla="*/ 39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0" h="397">
                    <a:moveTo>
                      <a:pt x="94" y="397"/>
                    </a:moveTo>
                    <a:lnTo>
                      <a:pt x="88" y="358"/>
                    </a:lnTo>
                    <a:lnTo>
                      <a:pt x="72" y="281"/>
                    </a:lnTo>
                    <a:lnTo>
                      <a:pt x="66" y="281"/>
                    </a:lnTo>
                    <a:lnTo>
                      <a:pt x="44" y="270"/>
                    </a:lnTo>
                    <a:lnTo>
                      <a:pt x="50" y="248"/>
                    </a:lnTo>
                    <a:lnTo>
                      <a:pt x="44" y="237"/>
                    </a:lnTo>
                    <a:lnTo>
                      <a:pt x="22" y="198"/>
                    </a:lnTo>
                    <a:lnTo>
                      <a:pt x="28" y="171"/>
                    </a:lnTo>
                    <a:lnTo>
                      <a:pt x="22" y="132"/>
                    </a:lnTo>
                    <a:lnTo>
                      <a:pt x="6" y="88"/>
                    </a:lnTo>
                    <a:lnTo>
                      <a:pt x="0" y="49"/>
                    </a:lnTo>
                    <a:lnTo>
                      <a:pt x="193" y="0"/>
                    </a:lnTo>
                    <a:lnTo>
                      <a:pt x="199" y="44"/>
                    </a:lnTo>
                    <a:lnTo>
                      <a:pt x="210" y="66"/>
                    </a:lnTo>
                    <a:lnTo>
                      <a:pt x="210" y="94"/>
                    </a:lnTo>
                    <a:lnTo>
                      <a:pt x="182" y="121"/>
                    </a:lnTo>
                    <a:lnTo>
                      <a:pt x="166" y="132"/>
                    </a:lnTo>
                    <a:lnTo>
                      <a:pt x="166" y="138"/>
                    </a:lnTo>
                    <a:lnTo>
                      <a:pt x="171" y="154"/>
                    </a:lnTo>
                    <a:lnTo>
                      <a:pt x="171" y="215"/>
                    </a:lnTo>
                    <a:lnTo>
                      <a:pt x="166" y="281"/>
                    </a:lnTo>
                    <a:lnTo>
                      <a:pt x="166" y="320"/>
                    </a:lnTo>
                    <a:lnTo>
                      <a:pt x="171" y="331"/>
                    </a:lnTo>
                    <a:lnTo>
                      <a:pt x="171" y="364"/>
                    </a:lnTo>
                    <a:lnTo>
                      <a:pt x="166" y="375"/>
                    </a:lnTo>
                    <a:lnTo>
                      <a:pt x="171" y="386"/>
                    </a:lnTo>
                    <a:lnTo>
                      <a:pt x="121" y="397"/>
                    </a:lnTo>
                    <a:lnTo>
                      <a:pt x="94" y="397"/>
                    </a:lnTo>
                    <a:close/>
                  </a:path>
                </a:pathLst>
              </a:custGeom>
              <a:solidFill>
                <a:schemeClr val="bg1">
                  <a:lumMod val="85000"/>
                </a:schemeClr>
              </a:solid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9">
                <a:extLst/>
              </p:cNvPr>
              <p:cNvSpPr>
                <a:spLocks/>
              </p:cNvSpPr>
              <p:nvPr/>
            </p:nvSpPr>
            <p:spPr bwMode="auto">
              <a:xfrm>
                <a:off x="9190038" y="1182688"/>
                <a:ext cx="1479550" cy="1130300"/>
              </a:xfrm>
              <a:custGeom>
                <a:avLst/>
                <a:gdLst>
                  <a:gd name="T0" fmla="*/ 607 w 932"/>
                  <a:gd name="T1" fmla="*/ 601 h 712"/>
                  <a:gd name="T2" fmla="*/ 574 w 932"/>
                  <a:gd name="T3" fmla="*/ 585 h 712"/>
                  <a:gd name="T4" fmla="*/ 535 w 932"/>
                  <a:gd name="T5" fmla="*/ 541 h 712"/>
                  <a:gd name="T6" fmla="*/ 375 w 932"/>
                  <a:gd name="T7" fmla="*/ 552 h 712"/>
                  <a:gd name="T8" fmla="*/ 6 w 932"/>
                  <a:gd name="T9" fmla="*/ 623 h 712"/>
                  <a:gd name="T10" fmla="*/ 6 w 932"/>
                  <a:gd name="T11" fmla="*/ 568 h 712"/>
                  <a:gd name="T12" fmla="*/ 28 w 932"/>
                  <a:gd name="T13" fmla="*/ 546 h 712"/>
                  <a:gd name="T14" fmla="*/ 50 w 932"/>
                  <a:gd name="T15" fmla="*/ 530 h 712"/>
                  <a:gd name="T16" fmla="*/ 72 w 932"/>
                  <a:gd name="T17" fmla="*/ 496 h 712"/>
                  <a:gd name="T18" fmla="*/ 78 w 932"/>
                  <a:gd name="T19" fmla="*/ 480 h 712"/>
                  <a:gd name="T20" fmla="*/ 56 w 932"/>
                  <a:gd name="T21" fmla="*/ 458 h 712"/>
                  <a:gd name="T22" fmla="*/ 61 w 932"/>
                  <a:gd name="T23" fmla="*/ 397 h 712"/>
                  <a:gd name="T24" fmla="*/ 127 w 932"/>
                  <a:gd name="T25" fmla="*/ 381 h 712"/>
                  <a:gd name="T26" fmla="*/ 193 w 932"/>
                  <a:gd name="T27" fmla="*/ 375 h 712"/>
                  <a:gd name="T28" fmla="*/ 221 w 932"/>
                  <a:gd name="T29" fmla="*/ 386 h 712"/>
                  <a:gd name="T30" fmla="*/ 254 w 932"/>
                  <a:gd name="T31" fmla="*/ 364 h 712"/>
                  <a:gd name="T32" fmla="*/ 309 w 932"/>
                  <a:gd name="T33" fmla="*/ 348 h 712"/>
                  <a:gd name="T34" fmla="*/ 337 w 932"/>
                  <a:gd name="T35" fmla="*/ 314 h 712"/>
                  <a:gd name="T36" fmla="*/ 364 w 932"/>
                  <a:gd name="T37" fmla="*/ 303 h 712"/>
                  <a:gd name="T38" fmla="*/ 353 w 932"/>
                  <a:gd name="T39" fmla="*/ 270 h 712"/>
                  <a:gd name="T40" fmla="*/ 359 w 932"/>
                  <a:gd name="T41" fmla="*/ 248 h 712"/>
                  <a:gd name="T42" fmla="*/ 348 w 932"/>
                  <a:gd name="T43" fmla="*/ 237 h 712"/>
                  <a:gd name="T44" fmla="*/ 326 w 932"/>
                  <a:gd name="T45" fmla="*/ 221 h 712"/>
                  <a:gd name="T46" fmla="*/ 370 w 932"/>
                  <a:gd name="T47" fmla="*/ 160 h 712"/>
                  <a:gd name="T48" fmla="*/ 386 w 932"/>
                  <a:gd name="T49" fmla="*/ 132 h 712"/>
                  <a:gd name="T50" fmla="*/ 425 w 932"/>
                  <a:gd name="T51" fmla="*/ 72 h 712"/>
                  <a:gd name="T52" fmla="*/ 458 w 932"/>
                  <a:gd name="T53" fmla="*/ 44 h 712"/>
                  <a:gd name="T54" fmla="*/ 524 w 932"/>
                  <a:gd name="T55" fmla="*/ 22 h 712"/>
                  <a:gd name="T56" fmla="*/ 579 w 932"/>
                  <a:gd name="T57" fmla="*/ 11 h 712"/>
                  <a:gd name="T58" fmla="*/ 640 w 932"/>
                  <a:gd name="T59" fmla="*/ 33 h 712"/>
                  <a:gd name="T60" fmla="*/ 662 w 932"/>
                  <a:gd name="T61" fmla="*/ 121 h 712"/>
                  <a:gd name="T62" fmla="*/ 673 w 932"/>
                  <a:gd name="T63" fmla="*/ 182 h 712"/>
                  <a:gd name="T64" fmla="*/ 673 w 932"/>
                  <a:gd name="T65" fmla="*/ 221 h 712"/>
                  <a:gd name="T66" fmla="*/ 701 w 932"/>
                  <a:gd name="T67" fmla="*/ 232 h 712"/>
                  <a:gd name="T68" fmla="*/ 723 w 932"/>
                  <a:gd name="T69" fmla="*/ 348 h 712"/>
                  <a:gd name="T70" fmla="*/ 723 w 932"/>
                  <a:gd name="T71" fmla="*/ 469 h 712"/>
                  <a:gd name="T72" fmla="*/ 739 w 932"/>
                  <a:gd name="T73" fmla="*/ 552 h 712"/>
                  <a:gd name="T74" fmla="*/ 728 w 932"/>
                  <a:gd name="T75" fmla="*/ 623 h 712"/>
                  <a:gd name="T76" fmla="*/ 750 w 932"/>
                  <a:gd name="T77" fmla="*/ 651 h 712"/>
                  <a:gd name="T78" fmla="*/ 739 w 932"/>
                  <a:gd name="T79" fmla="*/ 673 h 712"/>
                  <a:gd name="T80" fmla="*/ 761 w 932"/>
                  <a:gd name="T81" fmla="*/ 662 h 712"/>
                  <a:gd name="T82" fmla="*/ 784 w 932"/>
                  <a:gd name="T83" fmla="*/ 640 h 712"/>
                  <a:gd name="T84" fmla="*/ 811 w 932"/>
                  <a:gd name="T85" fmla="*/ 645 h 712"/>
                  <a:gd name="T86" fmla="*/ 894 w 932"/>
                  <a:gd name="T87" fmla="*/ 596 h 712"/>
                  <a:gd name="T88" fmla="*/ 932 w 932"/>
                  <a:gd name="T89" fmla="*/ 596 h 712"/>
                  <a:gd name="T90" fmla="*/ 877 w 932"/>
                  <a:gd name="T91" fmla="*/ 645 h 712"/>
                  <a:gd name="T92" fmla="*/ 806 w 932"/>
                  <a:gd name="T93" fmla="*/ 690 h 712"/>
                  <a:gd name="T94" fmla="*/ 734 w 932"/>
                  <a:gd name="T95" fmla="*/ 712 h 712"/>
                  <a:gd name="T96" fmla="*/ 723 w 932"/>
                  <a:gd name="T97" fmla="*/ 684 h 712"/>
                  <a:gd name="T98" fmla="*/ 728 w 932"/>
                  <a:gd name="T99" fmla="*/ 645 h 712"/>
                  <a:gd name="T100" fmla="*/ 673 w 932"/>
                  <a:gd name="T101" fmla="*/ 629 h 712"/>
                  <a:gd name="T102" fmla="*/ 618 w 932"/>
                  <a:gd name="T103" fmla="*/ 607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32" h="712">
                    <a:moveTo>
                      <a:pt x="618" y="607"/>
                    </a:moveTo>
                    <a:lnTo>
                      <a:pt x="607" y="601"/>
                    </a:lnTo>
                    <a:lnTo>
                      <a:pt x="591" y="596"/>
                    </a:lnTo>
                    <a:lnTo>
                      <a:pt x="574" y="585"/>
                    </a:lnTo>
                    <a:lnTo>
                      <a:pt x="563" y="541"/>
                    </a:lnTo>
                    <a:lnTo>
                      <a:pt x="535" y="541"/>
                    </a:lnTo>
                    <a:lnTo>
                      <a:pt x="519" y="519"/>
                    </a:lnTo>
                    <a:lnTo>
                      <a:pt x="375" y="552"/>
                    </a:lnTo>
                    <a:lnTo>
                      <a:pt x="61" y="618"/>
                    </a:lnTo>
                    <a:lnTo>
                      <a:pt x="6" y="623"/>
                    </a:lnTo>
                    <a:lnTo>
                      <a:pt x="0" y="579"/>
                    </a:lnTo>
                    <a:lnTo>
                      <a:pt x="6" y="568"/>
                    </a:lnTo>
                    <a:lnTo>
                      <a:pt x="17" y="563"/>
                    </a:lnTo>
                    <a:lnTo>
                      <a:pt x="28" y="546"/>
                    </a:lnTo>
                    <a:lnTo>
                      <a:pt x="39" y="541"/>
                    </a:lnTo>
                    <a:lnTo>
                      <a:pt x="50" y="530"/>
                    </a:lnTo>
                    <a:lnTo>
                      <a:pt x="56" y="513"/>
                    </a:lnTo>
                    <a:lnTo>
                      <a:pt x="72" y="496"/>
                    </a:lnTo>
                    <a:lnTo>
                      <a:pt x="78" y="485"/>
                    </a:lnTo>
                    <a:lnTo>
                      <a:pt x="78" y="480"/>
                    </a:lnTo>
                    <a:lnTo>
                      <a:pt x="67" y="458"/>
                    </a:lnTo>
                    <a:lnTo>
                      <a:pt x="56" y="458"/>
                    </a:lnTo>
                    <a:lnTo>
                      <a:pt x="45" y="414"/>
                    </a:lnTo>
                    <a:lnTo>
                      <a:pt x="61" y="397"/>
                    </a:lnTo>
                    <a:lnTo>
                      <a:pt x="94" y="386"/>
                    </a:lnTo>
                    <a:lnTo>
                      <a:pt x="127" y="381"/>
                    </a:lnTo>
                    <a:lnTo>
                      <a:pt x="149" y="375"/>
                    </a:lnTo>
                    <a:lnTo>
                      <a:pt x="193" y="375"/>
                    </a:lnTo>
                    <a:lnTo>
                      <a:pt x="210" y="386"/>
                    </a:lnTo>
                    <a:lnTo>
                      <a:pt x="221" y="386"/>
                    </a:lnTo>
                    <a:lnTo>
                      <a:pt x="238" y="375"/>
                    </a:lnTo>
                    <a:lnTo>
                      <a:pt x="254" y="364"/>
                    </a:lnTo>
                    <a:lnTo>
                      <a:pt x="293" y="364"/>
                    </a:lnTo>
                    <a:lnTo>
                      <a:pt x="309" y="348"/>
                    </a:lnTo>
                    <a:lnTo>
                      <a:pt x="320" y="325"/>
                    </a:lnTo>
                    <a:lnTo>
                      <a:pt x="337" y="314"/>
                    </a:lnTo>
                    <a:lnTo>
                      <a:pt x="348" y="314"/>
                    </a:lnTo>
                    <a:lnTo>
                      <a:pt x="364" y="303"/>
                    </a:lnTo>
                    <a:lnTo>
                      <a:pt x="364" y="287"/>
                    </a:lnTo>
                    <a:lnTo>
                      <a:pt x="353" y="270"/>
                    </a:lnTo>
                    <a:lnTo>
                      <a:pt x="353" y="259"/>
                    </a:lnTo>
                    <a:lnTo>
                      <a:pt x="359" y="248"/>
                    </a:lnTo>
                    <a:lnTo>
                      <a:pt x="359" y="237"/>
                    </a:lnTo>
                    <a:lnTo>
                      <a:pt x="348" y="237"/>
                    </a:lnTo>
                    <a:lnTo>
                      <a:pt x="337" y="226"/>
                    </a:lnTo>
                    <a:lnTo>
                      <a:pt x="326" y="221"/>
                    </a:lnTo>
                    <a:lnTo>
                      <a:pt x="326" y="204"/>
                    </a:lnTo>
                    <a:lnTo>
                      <a:pt x="370" y="160"/>
                    </a:lnTo>
                    <a:lnTo>
                      <a:pt x="375" y="154"/>
                    </a:lnTo>
                    <a:lnTo>
                      <a:pt x="386" y="132"/>
                    </a:lnTo>
                    <a:lnTo>
                      <a:pt x="409" y="99"/>
                    </a:lnTo>
                    <a:lnTo>
                      <a:pt x="425" y="72"/>
                    </a:lnTo>
                    <a:lnTo>
                      <a:pt x="442" y="55"/>
                    </a:lnTo>
                    <a:lnTo>
                      <a:pt x="458" y="44"/>
                    </a:lnTo>
                    <a:lnTo>
                      <a:pt x="486" y="33"/>
                    </a:lnTo>
                    <a:lnTo>
                      <a:pt x="524" y="22"/>
                    </a:lnTo>
                    <a:lnTo>
                      <a:pt x="546" y="22"/>
                    </a:lnTo>
                    <a:lnTo>
                      <a:pt x="579" y="11"/>
                    </a:lnTo>
                    <a:lnTo>
                      <a:pt x="635" y="0"/>
                    </a:lnTo>
                    <a:lnTo>
                      <a:pt x="640" y="33"/>
                    </a:lnTo>
                    <a:lnTo>
                      <a:pt x="657" y="83"/>
                    </a:lnTo>
                    <a:lnTo>
                      <a:pt x="662" y="121"/>
                    </a:lnTo>
                    <a:lnTo>
                      <a:pt x="657" y="149"/>
                    </a:lnTo>
                    <a:lnTo>
                      <a:pt x="673" y="182"/>
                    </a:lnTo>
                    <a:lnTo>
                      <a:pt x="684" y="199"/>
                    </a:lnTo>
                    <a:lnTo>
                      <a:pt x="673" y="221"/>
                    </a:lnTo>
                    <a:lnTo>
                      <a:pt x="695" y="226"/>
                    </a:lnTo>
                    <a:lnTo>
                      <a:pt x="701" y="232"/>
                    </a:lnTo>
                    <a:lnTo>
                      <a:pt x="723" y="314"/>
                    </a:lnTo>
                    <a:lnTo>
                      <a:pt x="723" y="348"/>
                    </a:lnTo>
                    <a:lnTo>
                      <a:pt x="717" y="430"/>
                    </a:lnTo>
                    <a:lnTo>
                      <a:pt x="723" y="469"/>
                    </a:lnTo>
                    <a:lnTo>
                      <a:pt x="728" y="496"/>
                    </a:lnTo>
                    <a:lnTo>
                      <a:pt x="739" y="552"/>
                    </a:lnTo>
                    <a:lnTo>
                      <a:pt x="739" y="607"/>
                    </a:lnTo>
                    <a:lnTo>
                      <a:pt x="728" y="623"/>
                    </a:lnTo>
                    <a:lnTo>
                      <a:pt x="745" y="640"/>
                    </a:lnTo>
                    <a:lnTo>
                      <a:pt x="750" y="651"/>
                    </a:lnTo>
                    <a:lnTo>
                      <a:pt x="734" y="668"/>
                    </a:lnTo>
                    <a:lnTo>
                      <a:pt x="739" y="673"/>
                    </a:lnTo>
                    <a:lnTo>
                      <a:pt x="750" y="673"/>
                    </a:lnTo>
                    <a:lnTo>
                      <a:pt x="761" y="662"/>
                    </a:lnTo>
                    <a:lnTo>
                      <a:pt x="778" y="645"/>
                    </a:lnTo>
                    <a:lnTo>
                      <a:pt x="784" y="640"/>
                    </a:lnTo>
                    <a:lnTo>
                      <a:pt x="795" y="645"/>
                    </a:lnTo>
                    <a:lnTo>
                      <a:pt x="811" y="645"/>
                    </a:lnTo>
                    <a:lnTo>
                      <a:pt x="872" y="618"/>
                    </a:lnTo>
                    <a:lnTo>
                      <a:pt x="894" y="596"/>
                    </a:lnTo>
                    <a:lnTo>
                      <a:pt x="899" y="585"/>
                    </a:lnTo>
                    <a:lnTo>
                      <a:pt x="932" y="596"/>
                    </a:lnTo>
                    <a:lnTo>
                      <a:pt x="905" y="623"/>
                    </a:lnTo>
                    <a:lnTo>
                      <a:pt x="877" y="645"/>
                    </a:lnTo>
                    <a:lnTo>
                      <a:pt x="828" y="684"/>
                    </a:lnTo>
                    <a:lnTo>
                      <a:pt x="806" y="690"/>
                    </a:lnTo>
                    <a:lnTo>
                      <a:pt x="767" y="706"/>
                    </a:lnTo>
                    <a:lnTo>
                      <a:pt x="734" y="712"/>
                    </a:lnTo>
                    <a:lnTo>
                      <a:pt x="728" y="712"/>
                    </a:lnTo>
                    <a:lnTo>
                      <a:pt x="723" y="684"/>
                    </a:lnTo>
                    <a:lnTo>
                      <a:pt x="728" y="662"/>
                    </a:lnTo>
                    <a:lnTo>
                      <a:pt x="728" y="645"/>
                    </a:lnTo>
                    <a:lnTo>
                      <a:pt x="706" y="634"/>
                    </a:lnTo>
                    <a:lnTo>
                      <a:pt x="673" y="629"/>
                    </a:lnTo>
                    <a:lnTo>
                      <a:pt x="646" y="618"/>
                    </a:lnTo>
                    <a:lnTo>
                      <a:pt x="618" y="607"/>
                    </a:lnTo>
                    <a:close/>
                  </a:path>
                </a:pathLst>
              </a:custGeom>
              <a:solidFill>
                <a:srgbClr val="104C10"/>
              </a:solid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20">
                <a:extLst/>
              </p:cNvPr>
              <p:cNvSpPr>
                <a:spLocks/>
              </p:cNvSpPr>
              <p:nvPr/>
            </p:nvSpPr>
            <p:spPr bwMode="auto">
              <a:xfrm>
                <a:off x="10101263" y="2154238"/>
                <a:ext cx="279400" cy="631825"/>
              </a:xfrm>
              <a:custGeom>
                <a:avLst/>
                <a:gdLst>
                  <a:gd name="T0" fmla="*/ 39 w 176"/>
                  <a:gd name="T1" fmla="*/ 0 h 398"/>
                  <a:gd name="T2" fmla="*/ 22 w 176"/>
                  <a:gd name="T3" fmla="*/ 17 h 398"/>
                  <a:gd name="T4" fmla="*/ 22 w 176"/>
                  <a:gd name="T5" fmla="*/ 39 h 398"/>
                  <a:gd name="T6" fmla="*/ 11 w 176"/>
                  <a:gd name="T7" fmla="*/ 67 h 398"/>
                  <a:gd name="T8" fmla="*/ 11 w 176"/>
                  <a:gd name="T9" fmla="*/ 78 h 398"/>
                  <a:gd name="T10" fmla="*/ 17 w 176"/>
                  <a:gd name="T11" fmla="*/ 83 h 398"/>
                  <a:gd name="T12" fmla="*/ 17 w 176"/>
                  <a:gd name="T13" fmla="*/ 105 h 398"/>
                  <a:gd name="T14" fmla="*/ 0 w 176"/>
                  <a:gd name="T15" fmla="*/ 111 h 398"/>
                  <a:gd name="T16" fmla="*/ 5 w 176"/>
                  <a:gd name="T17" fmla="*/ 133 h 398"/>
                  <a:gd name="T18" fmla="*/ 5 w 176"/>
                  <a:gd name="T19" fmla="*/ 138 h 398"/>
                  <a:gd name="T20" fmla="*/ 28 w 176"/>
                  <a:gd name="T21" fmla="*/ 144 h 398"/>
                  <a:gd name="T22" fmla="*/ 33 w 176"/>
                  <a:gd name="T23" fmla="*/ 160 h 398"/>
                  <a:gd name="T24" fmla="*/ 61 w 176"/>
                  <a:gd name="T25" fmla="*/ 177 h 398"/>
                  <a:gd name="T26" fmla="*/ 77 w 176"/>
                  <a:gd name="T27" fmla="*/ 193 h 398"/>
                  <a:gd name="T28" fmla="*/ 77 w 176"/>
                  <a:gd name="T29" fmla="*/ 199 h 398"/>
                  <a:gd name="T30" fmla="*/ 55 w 176"/>
                  <a:gd name="T31" fmla="*/ 221 h 398"/>
                  <a:gd name="T32" fmla="*/ 44 w 176"/>
                  <a:gd name="T33" fmla="*/ 238 h 398"/>
                  <a:gd name="T34" fmla="*/ 33 w 176"/>
                  <a:gd name="T35" fmla="*/ 254 h 398"/>
                  <a:gd name="T36" fmla="*/ 17 w 176"/>
                  <a:gd name="T37" fmla="*/ 265 h 398"/>
                  <a:gd name="T38" fmla="*/ 5 w 176"/>
                  <a:gd name="T39" fmla="*/ 271 h 398"/>
                  <a:gd name="T40" fmla="*/ 5 w 176"/>
                  <a:gd name="T41" fmla="*/ 282 h 398"/>
                  <a:gd name="T42" fmla="*/ 0 w 176"/>
                  <a:gd name="T43" fmla="*/ 298 h 398"/>
                  <a:gd name="T44" fmla="*/ 11 w 176"/>
                  <a:gd name="T45" fmla="*/ 315 h 398"/>
                  <a:gd name="T46" fmla="*/ 33 w 176"/>
                  <a:gd name="T47" fmla="*/ 337 h 398"/>
                  <a:gd name="T48" fmla="*/ 66 w 176"/>
                  <a:gd name="T49" fmla="*/ 353 h 398"/>
                  <a:gd name="T50" fmla="*/ 99 w 176"/>
                  <a:gd name="T51" fmla="*/ 359 h 398"/>
                  <a:gd name="T52" fmla="*/ 99 w 176"/>
                  <a:gd name="T53" fmla="*/ 370 h 398"/>
                  <a:gd name="T54" fmla="*/ 94 w 176"/>
                  <a:gd name="T55" fmla="*/ 376 h 398"/>
                  <a:gd name="T56" fmla="*/ 94 w 176"/>
                  <a:gd name="T57" fmla="*/ 398 h 398"/>
                  <a:gd name="T58" fmla="*/ 99 w 176"/>
                  <a:gd name="T59" fmla="*/ 398 h 398"/>
                  <a:gd name="T60" fmla="*/ 116 w 176"/>
                  <a:gd name="T61" fmla="*/ 381 h 398"/>
                  <a:gd name="T62" fmla="*/ 121 w 176"/>
                  <a:gd name="T63" fmla="*/ 342 h 398"/>
                  <a:gd name="T64" fmla="*/ 143 w 176"/>
                  <a:gd name="T65" fmla="*/ 315 h 398"/>
                  <a:gd name="T66" fmla="*/ 165 w 176"/>
                  <a:gd name="T67" fmla="*/ 265 h 398"/>
                  <a:gd name="T68" fmla="*/ 176 w 176"/>
                  <a:gd name="T69" fmla="*/ 227 h 398"/>
                  <a:gd name="T70" fmla="*/ 171 w 176"/>
                  <a:gd name="T71" fmla="*/ 216 h 398"/>
                  <a:gd name="T72" fmla="*/ 165 w 176"/>
                  <a:gd name="T73" fmla="*/ 149 h 398"/>
                  <a:gd name="T74" fmla="*/ 154 w 176"/>
                  <a:gd name="T75" fmla="*/ 122 h 398"/>
                  <a:gd name="T76" fmla="*/ 149 w 176"/>
                  <a:gd name="T77" fmla="*/ 127 h 398"/>
                  <a:gd name="T78" fmla="*/ 127 w 176"/>
                  <a:gd name="T79" fmla="*/ 133 h 398"/>
                  <a:gd name="T80" fmla="*/ 127 w 176"/>
                  <a:gd name="T81" fmla="*/ 127 h 398"/>
                  <a:gd name="T82" fmla="*/ 132 w 176"/>
                  <a:gd name="T83" fmla="*/ 122 h 398"/>
                  <a:gd name="T84" fmla="*/ 149 w 176"/>
                  <a:gd name="T85" fmla="*/ 105 h 398"/>
                  <a:gd name="T86" fmla="*/ 149 w 176"/>
                  <a:gd name="T87" fmla="*/ 100 h 398"/>
                  <a:gd name="T88" fmla="*/ 143 w 176"/>
                  <a:gd name="T89" fmla="*/ 72 h 398"/>
                  <a:gd name="T90" fmla="*/ 149 w 176"/>
                  <a:gd name="T91" fmla="*/ 56 h 398"/>
                  <a:gd name="T92" fmla="*/ 149 w 176"/>
                  <a:gd name="T93" fmla="*/ 39 h 398"/>
                  <a:gd name="T94" fmla="*/ 127 w 176"/>
                  <a:gd name="T95" fmla="*/ 28 h 398"/>
                  <a:gd name="T96" fmla="*/ 94 w 176"/>
                  <a:gd name="T97" fmla="*/ 22 h 398"/>
                  <a:gd name="T98" fmla="*/ 66 w 176"/>
                  <a:gd name="T99" fmla="*/ 11 h 398"/>
                  <a:gd name="T100" fmla="*/ 39 w 176"/>
                  <a:gd name="T101"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6" h="398">
                    <a:moveTo>
                      <a:pt x="39" y="0"/>
                    </a:moveTo>
                    <a:lnTo>
                      <a:pt x="22" y="17"/>
                    </a:lnTo>
                    <a:lnTo>
                      <a:pt x="22" y="39"/>
                    </a:lnTo>
                    <a:lnTo>
                      <a:pt x="11" y="67"/>
                    </a:lnTo>
                    <a:lnTo>
                      <a:pt x="11" y="78"/>
                    </a:lnTo>
                    <a:lnTo>
                      <a:pt x="17" y="83"/>
                    </a:lnTo>
                    <a:lnTo>
                      <a:pt x="17" y="105"/>
                    </a:lnTo>
                    <a:lnTo>
                      <a:pt x="0" y="111"/>
                    </a:lnTo>
                    <a:lnTo>
                      <a:pt x="5" y="133"/>
                    </a:lnTo>
                    <a:lnTo>
                      <a:pt x="5" y="138"/>
                    </a:lnTo>
                    <a:lnTo>
                      <a:pt x="28" y="144"/>
                    </a:lnTo>
                    <a:lnTo>
                      <a:pt x="33" y="160"/>
                    </a:lnTo>
                    <a:lnTo>
                      <a:pt x="61" y="177"/>
                    </a:lnTo>
                    <a:lnTo>
                      <a:pt x="77" y="193"/>
                    </a:lnTo>
                    <a:lnTo>
                      <a:pt x="77" y="199"/>
                    </a:lnTo>
                    <a:lnTo>
                      <a:pt x="55" y="221"/>
                    </a:lnTo>
                    <a:lnTo>
                      <a:pt x="44" y="238"/>
                    </a:lnTo>
                    <a:lnTo>
                      <a:pt x="33" y="254"/>
                    </a:lnTo>
                    <a:lnTo>
                      <a:pt x="17" y="265"/>
                    </a:lnTo>
                    <a:lnTo>
                      <a:pt x="5" y="271"/>
                    </a:lnTo>
                    <a:lnTo>
                      <a:pt x="5" y="282"/>
                    </a:lnTo>
                    <a:lnTo>
                      <a:pt x="0" y="298"/>
                    </a:lnTo>
                    <a:lnTo>
                      <a:pt x="11" y="315"/>
                    </a:lnTo>
                    <a:lnTo>
                      <a:pt x="33" y="337"/>
                    </a:lnTo>
                    <a:lnTo>
                      <a:pt x="66" y="353"/>
                    </a:lnTo>
                    <a:lnTo>
                      <a:pt x="99" y="359"/>
                    </a:lnTo>
                    <a:lnTo>
                      <a:pt x="99" y="370"/>
                    </a:lnTo>
                    <a:lnTo>
                      <a:pt x="94" y="376"/>
                    </a:lnTo>
                    <a:lnTo>
                      <a:pt x="94" y="398"/>
                    </a:lnTo>
                    <a:lnTo>
                      <a:pt x="99" y="398"/>
                    </a:lnTo>
                    <a:lnTo>
                      <a:pt x="116" y="381"/>
                    </a:lnTo>
                    <a:lnTo>
                      <a:pt x="121" y="342"/>
                    </a:lnTo>
                    <a:lnTo>
                      <a:pt x="143" y="315"/>
                    </a:lnTo>
                    <a:lnTo>
                      <a:pt x="165" y="265"/>
                    </a:lnTo>
                    <a:lnTo>
                      <a:pt x="176" y="227"/>
                    </a:lnTo>
                    <a:lnTo>
                      <a:pt x="171" y="216"/>
                    </a:lnTo>
                    <a:lnTo>
                      <a:pt x="165" y="149"/>
                    </a:lnTo>
                    <a:lnTo>
                      <a:pt x="154" y="122"/>
                    </a:lnTo>
                    <a:lnTo>
                      <a:pt x="149" y="127"/>
                    </a:lnTo>
                    <a:lnTo>
                      <a:pt x="127" y="133"/>
                    </a:lnTo>
                    <a:lnTo>
                      <a:pt x="127" y="127"/>
                    </a:lnTo>
                    <a:lnTo>
                      <a:pt x="132" y="122"/>
                    </a:lnTo>
                    <a:lnTo>
                      <a:pt x="149" y="105"/>
                    </a:lnTo>
                    <a:lnTo>
                      <a:pt x="149" y="100"/>
                    </a:lnTo>
                    <a:lnTo>
                      <a:pt x="143" y="72"/>
                    </a:lnTo>
                    <a:lnTo>
                      <a:pt x="149" y="56"/>
                    </a:lnTo>
                    <a:lnTo>
                      <a:pt x="149" y="39"/>
                    </a:lnTo>
                    <a:lnTo>
                      <a:pt x="127" y="28"/>
                    </a:lnTo>
                    <a:lnTo>
                      <a:pt x="94" y="22"/>
                    </a:lnTo>
                    <a:lnTo>
                      <a:pt x="66" y="11"/>
                    </a:lnTo>
                    <a:lnTo>
                      <a:pt x="39" y="0"/>
                    </a:lnTo>
                    <a:close/>
                  </a:path>
                </a:pathLst>
              </a:custGeom>
              <a:solidFill>
                <a:srgbClr val="104C10"/>
              </a:solid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21">
                <a:extLst/>
              </p:cNvPr>
              <p:cNvSpPr>
                <a:spLocks/>
              </p:cNvSpPr>
              <p:nvPr/>
            </p:nvSpPr>
            <p:spPr bwMode="auto">
              <a:xfrm>
                <a:off x="9050338" y="2024063"/>
                <a:ext cx="1155700" cy="752475"/>
              </a:xfrm>
              <a:custGeom>
                <a:avLst/>
                <a:gdLst>
                  <a:gd name="T0" fmla="*/ 656 w 728"/>
                  <a:gd name="T1" fmla="*/ 347 h 474"/>
                  <a:gd name="T2" fmla="*/ 667 w 728"/>
                  <a:gd name="T3" fmla="*/ 342 h 474"/>
                  <a:gd name="T4" fmla="*/ 684 w 728"/>
                  <a:gd name="T5" fmla="*/ 342 h 474"/>
                  <a:gd name="T6" fmla="*/ 695 w 728"/>
                  <a:gd name="T7" fmla="*/ 320 h 474"/>
                  <a:gd name="T8" fmla="*/ 706 w 728"/>
                  <a:gd name="T9" fmla="*/ 303 h 474"/>
                  <a:gd name="T10" fmla="*/ 728 w 728"/>
                  <a:gd name="T11" fmla="*/ 281 h 474"/>
                  <a:gd name="T12" fmla="*/ 728 w 728"/>
                  <a:gd name="T13" fmla="*/ 275 h 474"/>
                  <a:gd name="T14" fmla="*/ 712 w 728"/>
                  <a:gd name="T15" fmla="*/ 264 h 474"/>
                  <a:gd name="T16" fmla="*/ 684 w 728"/>
                  <a:gd name="T17" fmla="*/ 242 h 474"/>
                  <a:gd name="T18" fmla="*/ 679 w 728"/>
                  <a:gd name="T19" fmla="*/ 226 h 474"/>
                  <a:gd name="T20" fmla="*/ 656 w 728"/>
                  <a:gd name="T21" fmla="*/ 220 h 474"/>
                  <a:gd name="T22" fmla="*/ 656 w 728"/>
                  <a:gd name="T23" fmla="*/ 215 h 474"/>
                  <a:gd name="T24" fmla="*/ 651 w 728"/>
                  <a:gd name="T25" fmla="*/ 193 h 474"/>
                  <a:gd name="T26" fmla="*/ 667 w 728"/>
                  <a:gd name="T27" fmla="*/ 187 h 474"/>
                  <a:gd name="T28" fmla="*/ 667 w 728"/>
                  <a:gd name="T29" fmla="*/ 171 h 474"/>
                  <a:gd name="T30" fmla="*/ 656 w 728"/>
                  <a:gd name="T31" fmla="*/ 160 h 474"/>
                  <a:gd name="T32" fmla="*/ 662 w 728"/>
                  <a:gd name="T33" fmla="*/ 149 h 474"/>
                  <a:gd name="T34" fmla="*/ 673 w 728"/>
                  <a:gd name="T35" fmla="*/ 126 h 474"/>
                  <a:gd name="T36" fmla="*/ 673 w 728"/>
                  <a:gd name="T37" fmla="*/ 99 h 474"/>
                  <a:gd name="T38" fmla="*/ 690 w 728"/>
                  <a:gd name="T39" fmla="*/ 82 h 474"/>
                  <a:gd name="T40" fmla="*/ 695 w 728"/>
                  <a:gd name="T41" fmla="*/ 77 h 474"/>
                  <a:gd name="T42" fmla="*/ 673 w 728"/>
                  <a:gd name="T43" fmla="*/ 77 h 474"/>
                  <a:gd name="T44" fmla="*/ 656 w 728"/>
                  <a:gd name="T45" fmla="*/ 60 h 474"/>
                  <a:gd name="T46" fmla="*/ 640 w 728"/>
                  <a:gd name="T47" fmla="*/ 22 h 474"/>
                  <a:gd name="T48" fmla="*/ 618 w 728"/>
                  <a:gd name="T49" fmla="*/ 16 h 474"/>
                  <a:gd name="T50" fmla="*/ 601 w 728"/>
                  <a:gd name="T51" fmla="*/ 0 h 474"/>
                  <a:gd name="T52" fmla="*/ 463 w 728"/>
                  <a:gd name="T53" fmla="*/ 27 h 474"/>
                  <a:gd name="T54" fmla="*/ 149 w 728"/>
                  <a:gd name="T55" fmla="*/ 93 h 474"/>
                  <a:gd name="T56" fmla="*/ 83 w 728"/>
                  <a:gd name="T57" fmla="*/ 104 h 474"/>
                  <a:gd name="T58" fmla="*/ 77 w 728"/>
                  <a:gd name="T59" fmla="*/ 49 h 474"/>
                  <a:gd name="T60" fmla="*/ 39 w 728"/>
                  <a:gd name="T61" fmla="*/ 93 h 474"/>
                  <a:gd name="T62" fmla="*/ 28 w 728"/>
                  <a:gd name="T63" fmla="*/ 93 h 474"/>
                  <a:gd name="T64" fmla="*/ 0 w 728"/>
                  <a:gd name="T65" fmla="*/ 115 h 474"/>
                  <a:gd name="T66" fmla="*/ 17 w 728"/>
                  <a:gd name="T67" fmla="*/ 259 h 474"/>
                  <a:gd name="T68" fmla="*/ 39 w 728"/>
                  <a:gd name="T69" fmla="*/ 331 h 474"/>
                  <a:gd name="T70" fmla="*/ 66 w 728"/>
                  <a:gd name="T71" fmla="*/ 474 h 474"/>
                  <a:gd name="T72" fmla="*/ 88 w 728"/>
                  <a:gd name="T73" fmla="*/ 469 h 474"/>
                  <a:gd name="T74" fmla="*/ 177 w 728"/>
                  <a:gd name="T75" fmla="*/ 458 h 474"/>
                  <a:gd name="T76" fmla="*/ 452 w 728"/>
                  <a:gd name="T77" fmla="*/ 402 h 474"/>
                  <a:gd name="T78" fmla="*/ 563 w 728"/>
                  <a:gd name="T79" fmla="*/ 380 h 474"/>
                  <a:gd name="T80" fmla="*/ 623 w 728"/>
                  <a:gd name="T81" fmla="*/ 369 h 474"/>
                  <a:gd name="T82" fmla="*/ 629 w 728"/>
                  <a:gd name="T83" fmla="*/ 364 h 474"/>
                  <a:gd name="T84" fmla="*/ 640 w 728"/>
                  <a:gd name="T85" fmla="*/ 353 h 474"/>
                  <a:gd name="T86" fmla="*/ 656 w 728"/>
                  <a:gd name="T87" fmla="*/ 34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28" h="474">
                    <a:moveTo>
                      <a:pt x="656" y="347"/>
                    </a:moveTo>
                    <a:lnTo>
                      <a:pt x="667" y="342"/>
                    </a:lnTo>
                    <a:lnTo>
                      <a:pt x="684" y="342"/>
                    </a:lnTo>
                    <a:lnTo>
                      <a:pt x="695" y="320"/>
                    </a:lnTo>
                    <a:lnTo>
                      <a:pt x="706" y="303"/>
                    </a:lnTo>
                    <a:lnTo>
                      <a:pt x="728" y="281"/>
                    </a:lnTo>
                    <a:lnTo>
                      <a:pt x="728" y="275"/>
                    </a:lnTo>
                    <a:lnTo>
                      <a:pt x="712" y="264"/>
                    </a:lnTo>
                    <a:lnTo>
                      <a:pt x="684" y="242"/>
                    </a:lnTo>
                    <a:lnTo>
                      <a:pt x="679" y="226"/>
                    </a:lnTo>
                    <a:lnTo>
                      <a:pt x="656" y="220"/>
                    </a:lnTo>
                    <a:lnTo>
                      <a:pt x="656" y="215"/>
                    </a:lnTo>
                    <a:lnTo>
                      <a:pt x="651" y="193"/>
                    </a:lnTo>
                    <a:lnTo>
                      <a:pt x="667" y="187"/>
                    </a:lnTo>
                    <a:lnTo>
                      <a:pt x="667" y="171"/>
                    </a:lnTo>
                    <a:lnTo>
                      <a:pt x="656" y="160"/>
                    </a:lnTo>
                    <a:lnTo>
                      <a:pt x="662" y="149"/>
                    </a:lnTo>
                    <a:lnTo>
                      <a:pt x="673" y="126"/>
                    </a:lnTo>
                    <a:lnTo>
                      <a:pt x="673" y="99"/>
                    </a:lnTo>
                    <a:lnTo>
                      <a:pt x="690" y="82"/>
                    </a:lnTo>
                    <a:lnTo>
                      <a:pt x="695" y="77"/>
                    </a:lnTo>
                    <a:lnTo>
                      <a:pt x="673" y="77"/>
                    </a:lnTo>
                    <a:lnTo>
                      <a:pt x="656" y="60"/>
                    </a:lnTo>
                    <a:lnTo>
                      <a:pt x="640" y="22"/>
                    </a:lnTo>
                    <a:lnTo>
                      <a:pt x="618" y="16"/>
                    </a:lnTo>
                    <a:lnTo>
                      <a:pt x="601" y="0"/>
                    </a:lnTo>
                    <a:lnTo>
                      <a:pt x="463" y="27"/>
                    </a:lnTo>
                    <a:lnTo>
                      <a:pt x="149" y="93"/>
                    </a:lnTo>
                    <a:lnTo>
                      <a:pt x="83" y="104"/>
                    </a:lnTo>
                    <a:lnTo>
                      <a:pt x="77" y="49"/>
                    </a:lnTo>
                    <a:lnTo>
                      <a:pt x="39" y="93"/>
                    </a:lnTo>
                    <a:lnTo>
                      <a:pt x="28" y="93"/>
                    </a:lnTo>
                    <a:lnTo>
                      <a:pt x="0" y="115"/>
                    </a:lnTo>
                    <a:lnTo>
                      <a:pt x="17" y="259"/>
                    </a:lnTo>
                    <a:lnTo>
                      <a:pt x="39" y="331"/>
                    </a:lnTo>
                    <a:lnTo>
                      <a:pt x="66" y="474"/>
                    </a:lnTo>
                    <a:lnTo>
                      <a:pt x="88" y="469"/>
                    </a:lnTo>
                    <a:lnTo>
                      <a:pt x="177" y="458"/>
                    </a:lnTo>
                    <a:lnTo>
                      <a:pt x="452" y="402"/>
                    </a:lnTo>
                    <a:lnTo>
                      <a:pt x="563" y="380"/>
                    </a:lnTo>
                    <a:lnTo>
                      <a:pt x="623" y="369"/>
                    </a:lnTo>
                    <a:lnTo>
                      <a:pt x="629" y="364"/>
                    </a:lnTo>
                    <a:lnTo>
                      <a:pt x="640" y="353"/>
                    </a:lnTo>
                    <a:lnTo>
                      <a:pt x="656" y="347"/>
                    </a:lnTo>
                    <a:close/>
                  </a:path>
                </a:pathLst>
              </a:custGeom>
              <a:solidFill>
                <a:srgbClr val="104C10"/>
              </a:solid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22">
                <a:extLst/>
              </p:cNvPr>
              <p:cNvSpPr>
                <a:spLocks/>
              </p:cNvSpPr>
              <p:nvPr/>
            </p:nvSpPr>
            <p:spPr bwMode="auto">
              <a:xfrm>
                <a:off x="10048875" y="2584450"/>
                <a:ext cx="219075" cy="341313"/>
              </a:xfrm>
              <a:custGeom>
                <a:avLst/>
                <a:gdLst>
                  <a:gd name="T0" fmla="*/ 27 w 138"/>
                  <a:gd name="T1" fmla="*/ 27 h 215"/>
                  <a:gd name="T2" fmla="*/ 33 w 138"/>
                  <a:gd name="T3" fmla="*/ 11 h 215"/>
                  <a:gd name="T4" fmla="*/ 33 w 138"/>
                  <a:gd name="T5" fmla="*/ 0 h 215"/>
                  <a:gd name="T6" fmla="*/ 27 w 138"/>
                  <a:gd name="T7" fmla="*/ 0 h 215"/>
                  <a:gd name="T8" fmla="*/ 11 w 138"/>
                  <a:gd name="T9" fmla="*/ 11 h 215"/>
                  <a:gd name="T10" fmla="*/ 0 w 138"/>
                  <a:gd name="T11" fmla="*/ 22 h 215"/>
                  <a:gd name="T12" fmla="*/ 11 w 138"/>
                  <a:gd name="T13" fmla="*/ 55 h 215"/>
                  <a:gd name="T14" fmla="*/ 27 w 138"/>
                  <a:gd name="T15" fmla="*/ 93 h 215"/>
                  <a:gd name="T16" fmla="*/ 44 w 138"/>
                  <a:gd name="T17" fmla="*/ 165 h 215"/>
                  <a:gd name="T18" fmla="*/ 55 w 138"/>
                  <a:gd name="T19" fmla="*/ 215 h 215"/>
                  <a:gd name="T20" fmla="*/ 88 w 138"/>
                  <a:gd name="T21" fmla="*/ 209 h 215"/>
                  <a:gd name="T22" fmla="*/ 138 w 138"/>
                  <a:gd name="T23" fmla="*/ 204 h 215"/>
                  <a:gd name="T24" fmla="*/ 121 w 138"/>
                  <a:gd name="T25" fmla="*/ 149 h 215"/>
                  <a:gd name="T26" fmla="*/ 110 w 138"/>
                  <a:gd name="T27" fmla="*/ 154 h 215"/>
                  <a:gd name="T28" fmla="*/ 88 w 138"/>
                  <a:gd name="T29" fmla="*/ 132 h 215"/>
                  <a:gd name="T30" fmla="*/ 72 w 138"/>
                  <a:gd name="T31" fmla="*/ 99 h 215"/>
                  <a:gd name="T32" fmla="*/ 61 w 138"/>
                  <a:gd name="T33" fmla="*/ 71 h 215"/>
                  <a:gd name="T34" fmla="*/ 44 w 138"/>
                  <a:gd name="T35" fmla="*/ 66 h 215"/>
                  <a:gd name="T36" fmla="*/ 27 w 138"/>
                  <a:gd name="T37" fmla="*/ 38 h 215"/>
                  <a:gd name="T38" fmla="*/ 27 w 138"/>
                  <a:gd name="T39" fmla="*/ 2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215">
                    <a:moveTo>
                      <a:pt x="27" y="27"/>
                    </a:moveTo>
                    <a:lnTo>
                      <a:pt x="33" y="11"/>
                    </a:lnTo>
                    <a:lnTo>
                      <a:pt x="33" y="0"/>
                    </a:lnTo>
                    <a:lnTo>
                      <a:pt x="27" y="0"/>
                    </a:lnTo>
                    <a:lnTo>
                      <a:pt x="11" y="11"/>
                    </a:lnTo>
                    <a:lnTo>
                      <a:pt x="0" y="22"/>
                    </a:lnTo>
                    <a:lnTo>
                      <a:pt x="11" y="55"/>
                    </a:lnTo>
                    <a:lnTo>
                      <a:pt x="27" y="93"/>
                    </a:lnTo>
                    <a:lnTo>
                      <a:pt x="44" y="165"/>
                    </a:lnTo>
                    <a:lnTo>
                      <a:pt x="55" y="215"/>
                    </a:lnTo>
                    <a:lnTo>
                      <a:pt x="88" y="209"/>
                    </a:lnTo>
                    <a:lnTo>
                      <a:pt x="138" y="204"/>
                    </a:lnTo>
                    <a:lnTo>
                      <a:pt x="121" y="149"/>
                    </a:lnTo>
                    <a:lnTo>
                      <a:pt x="110" y="154"/>
                    </a:lnTo>
                    <a:lnTo>
                      <a:pt x="88" y="132"/>
                    </a:lnTo>
                    <a:lnTo>
                      <a:pt x="72" y="99"/>
                    </a:lnTo>
                    <a:lnTo>
                      <a:pt x="61" y="71"/>
                    </a:lnTo>
                    <a:lnTo>
                      <a:pt x="44" y="66"/>
                    </a:lnTo>
                    <a:lnTo>
                      <a:pt x="27" y="38"/>
                    </a:lnTo>
                    <a:lnTo>
                      <a:pt x="27" y="27"/>
                    </a:lnTo>
                    <a:close/>
                  </a:path>
                </a:pathLst>
              </a:custGeom>
              <a:solidFill>
                <a:srgbClr val="104C10"/>
              </a:solid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23">
                <a:extLst/>
              </p:cNvPr>
              <p:cNvSpPr>
                <a:spLocks noEditPoints="1"/>
              </p:cNvSpPr>
              <p:nvPr/>
            </p:nvSpPr>
            <p:spPr bwMode="auto">
              <a:xfrm>
                <a:off x="9339263" y="2619374"/>
                <a:ext cx="928688" cy="473075"/>
              </a:xfrm>
              <a:custGeom>
                <a:avLst/>
                <a:gdLst>
                  <a:gd name="T0" fmla="*/ 98 w 106"/>
                  <a:gd name="T1" fmla="*/ 35 h 54"/>
                  <a:gd name="T2" fmla="*/ 88 w 106"/>
                  <a:gd name="T3" fmla="*/ 26 h 54"/>
                  <a:gd name="T4" fmla="*/ 82 w 106"/>
                  <a:gd name="T5" fmla="*/ 6 h 54"/>
                  <a:gd name="T6" fmla="*/ 70 w 106"/>
                  <a:gd name="T7" fmla="*/ 2 h 54"/>
                  <a:gd name="T8" fmla="*/ 0 w 106"/>
                  <a:gd name="T9" fmla="*/ 16 h 54"/>
                  <a:gd name="T10" fmla="*/ 3 w 106"/>
                  <a:gd name="T11" fmla="*/ 30 h 54"/>
                  <a:gd name="T12" fmla="*/ 6 w 106"/>
                  <a:gd name="T13" fmla="*/ 26 h 54"/>
                  <a:gd name="T14" fmla="*/ 13 w 106"/>
                  <a:gd name="T15" fmla="*/ 22 h 54"/>
                  <a:gd name="T16" fmla="*/ 17 w 106"/>
                  <a:gd name="T17" fmla="*/ 17 h 54"/>
                  <a:gd name="T18" fmla="*/ 22 w 106"/>
                  <a:gd name="T19" fmla="*/ 17 h 54"/>
                  <a:gd name="T20" fmla="*/ 29 w 106"/>
                  <a:gd name="T21" fmla="*/ 12 h 54"/>
                  <a:gd name="T22" fmla="*/ 33 w 106"/>
                  <a:gd name="T23" fmla="*/ 13 h 54"/>
                  <a:gd name="T24" fmla="*/ 40 w 106"/>
                  <a:gd name="T25" fmla="*/ 18 h 54"/>
                  <a:gd name="T26" fmla="*/ 47 w 106"/>
                  <a:gd name="T27" fmla="*/ 22 h 54"/>
                  <a:gd name="T28" fmla="*/ 54 w 106"/>
                  <a:gd name="T29" fmla="*/ 28 h 54"/>
                  <a:gd name="T30" fmla="*/ 58 w 106"/>
                  <a:gd name="T31" fmla="*/ 26 h 54"/>
                  <a:gd name="T32" fmla="*/ 60 w 106"/>
                  <a:gd name="T33" fmla="*/ 31 h 54"/>
                  <a:gd name="T34" fmla="*/ 56 w 106"/>
                  <a:gd name="T35" fmla="*/ 40 h 54"/>
                  <a:gd name="T36" fmla="*/ 57 w 106"/>
                  <a:gd name="T37" fmla="*/ 45 h 54"/>
                  <a:gd name="T38" fmla="*/ 70 w 106"/>
                  <a:gd name="T39" fmla="*/ 47 h 54"/>
                  <a:gd name="T40" fmla="*/ 77 w 106"/>
                  <a:gd name="T41" fmla="*/ 49 h 54"/>
                  <a:gd name="T42" fmla="*/ 76 w 106"/>
                  <a:gd name="T43" fmla="*/ 43 h 54"/>
                  <a:gd name="T44" fmla="*/ 73 w 106"/>
                  <a:gd name="T45" fmla="*/ 38 h 54"/>
                  <a:gd name="T46" fmla="*/ 72 w 106"/>
                  <a:gd name="T47" fmla="*/ 24 h 54"/>
                  <a:gd name="T48" fmla="*/ 70 w 106"/>
                  <a:gd name="T49" fmla="*/ 19 h 54"/>
                  <a:gd name="T50" fmla="*/ 72 w 106"/>
                  <a:gd name="T51" fmla="*/ 13 h 54"/>
                  <a:gd name="T52" fmla="*/ 77 w 106"/>
                  <a:gd name="T53" fmla="*/ 9 h 54"/>
                  <a:gd name="T54" fmla="*/ 76 w 106"/>
                  <a:gd name="T55" fmla="*/ 13 h 54"/>
                  <a:gd name="T56" fmla="*/ 75 w 106"/>
                  <a:gd name="T57" fmla="*/ 19 h 54"/>
                  <a:gd name="T58" fmla="*/ 78 w 106"/>
                  <a:gd name="T59" fmla="*/ 27 h 54"/>
                  <a:gd name="T60" fmla="*/ 75 w 106"/>
                  <a:gd name="T61" fmla="*/ 33 h 54"/>
                  <a:gd name="T62" fmla="*/ 78 w 106"/>
                  <a:gd name="T63" fmla="*/ 30 h 54"/>
                  <a:gd name="T64" fmla="*/ 78 w 106"/>
                  <a:gd name="T65" fmla="*/ 34 h 54"/>
                  <a:gd name="T66" fmla="*/ 81 w 106"/>
                  <a:gd name="T67" fmla="*/ 43 h 54"/>
                  <a:gd name="T68" fmla="*/ 88 w 106"/>
                  <a:gd name="T69" fmla="*/ 43 h 54"/>
                  <a:gd name="T70" fmla="*/ 94 w 106"/>
                  <a:gd name="T71" fmla="*/ 49 h 54"/>
                  <a:gd name="T72" fmla="*/ 106 w 106"/>
                  <a:gd name="T73" fmla="*/ 40 h 54"/>
                  <a:gd name="T74" fmla="*/ 84 w 106"/>
                  <a:gd name="T75" fmla="*/ 46 h 54"/>
                  <a:gd name="T76" fmla="*/ 85 w 106"/>
                  <a:gd name="T77" fmla="*/ 51 h 54"/>
                  <a:gd name="T78" fmla="*/ 88 w 106"/>
                  <a:gd name="T79" fmla="*/ 52 h 54"/>
                  <a:gd name="T80" fmla="*/ 86 w 106"/>
                  <a:gd name="T81" fmla="*/ 4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6" h="54">
                    <a:moveTo>
                      <a:pt x="106" y="34"/>
                    </a:moveTo>
                    <a:cubicBezTo>
                      <a:pt x="98" y="35"/>
                      <a:pt x="98" y="35"/>
                      <a:pt x="98" y="35"/>
                    </a:cubicBezTo>
                    <a:cubicBezTo>
                      <a:pt x="90" y="36"/>
                      <a:pt x="90" y="36"/>
                      <a:pt x="90" y="36"/>
                    </a:cubicBezTo>
                    <a:cubicBezTo>
                      <a:pt x="88" y="26"/>
                      <a:pt x="88" y="26"/>
                      <a:pt x="88" y="26"/>
                    </a:cubicBezTo>
                    <a:cubicBezTo>
                      <a:pt x="85" y="13"/>
                      <a:pt x="85" y="13"/>
                      <a:pt x="85" y="13"/>
                    </a:cubicBezTo>
                    <a:cubicBezTo>
                      <a:pt x="82" y="6"/>
                      <a:pt x="82" y="6"/>
                      <a:pt x="82" y="6"/>
                    </a:cubicBezTo>
                    <a:cubicBezTo>
                      <a:pt x="80" y="0"/>
                      <a:pt x="80" y="0"/>
                      <a:pt x="80" y="0"/>
                    </a:cubicBezTo>
                    <a:cubicBezTo>
                      <a:pt x="70" y="2"/>
                      <a:pt x="70" y="2"/>
                      <a:pt x="70" y="2"/>
                    </a:cubicBezTo>
                    <a:cubicBezTo>
                      <a:pt x="50" y="6"/>
                      <a:pt x="50" y="6"/>
                      <a:pt x="50" y="6"/>
                    </a:cubicBezTo>
                    <a:cubicBezTo>
                      <a:pt x="0" y="16"/>
                      <a:pt x="0" y="16"/>
                      <a:pt x="0" y="16"/>
                    </a:cubicBezTo>
                    <a:cubicBezTo>
                      <a:pt x="2" y="23"/>
                      <a:pt x="2" y="23"/>
                      <a:pt x="2" y="23"/>
                    </a:cubicBezTo>
                    <a:cubicBezTo>
                      <a:pt x="3" y="30"/>
                      <a:pt x="3" y="30"/>
                      <a:pt x="3" y="30"/>
                    </a:cubicBezTo>
                    <a:cubicBezTo>
                      <a:pt x="3" y="30"/>
                      <a:pt x="3" y="30"/>
                      <a:pt x="3" y="30"/>
                    </a:cubicBezTo>
                    <a:cubicBezTo>
                      <a:pt x="6" y="26"/>
                      <a:pt x="6" y="26"/>
                      <a:pt x="6" y="26"/>
                    </a:cubicBezTo>
                    <a:cubicBezTo>
                      <a:pt x="9" y="23"/>
                      <a:pt x="9" y="23"/>
                      <a:pt x="9" y="23"/>
                    </a:cubicBezTo>
                    <a:cubicBezTo>
                      <a:pt x="13" y="22"/>
                      <a:pt x="13" y="22"/>
                      <a:pt x="13" y="22"/>
                    </a:cubicBezTo>
                    <a:cubicBezTo>
                      <a:pt x="14" y="20"/>
                      <a:pt x="14" y="20"/>
                      <a:pt x="14" y="20"/>
                    </a:cubicBezTo>
                    <a:cubicBezTo>
                      <a:pt x="17" y="17"/>
                      <a:pt x="17" y="17"/>
                      <a:pt x="17" y="17"/>
                    </a:cubicBezTo>
                    <a:cubicBezTo>
                      <a:pt x="19" y="18"/>
                      <a:pt x="19" y="18"/>
                      <a:pt x="19" y="18"/>
                    </a:cubicBezTo>
                    <a:cubicBezTo>
                      <a:pt x="22" y="17"/>
                      <a:pt x="22" y="17"/>
                      <a:pt x="22" y="17"/>
                    </a:cubicBezTo>
                    <a:cubicBezTo>
                      <a:pt x="26" y="14"/>
                      <a:pt x="26" y="14"/>
                      <a:pt x="26" y="14"/>
                    </a:cubicBezTo>
                    <a:cubicBezTo>
                      <a:pt x="29" y="12"/>
                      <a:pt x="29" y="12"/>
                      <a:pt x="29" y="12"/>
                    </a:cubicBezTo>
                    <a:cubicBezTo>
                      <a:pt x="31" y="12"/>
                      <a:pt x="31" y="12"/>
                      <a:pt x="31" y="12"/>
                    </a:cubicBezTo>
                    <a:cubicBezTo>
                      <a:pt x="33" y="13"/>
                      <a:pt x="33" y="13"/>
                      <a:pt x="33" y="13"/>
                    </a:cubicBezTo>
                    <a:cubicBezTo>
                      <a:pt x="37" y="15"/>
                      <a:pt x="37" y="15"/>
                      <a:pt x="37" y="15"/>
                    </a:cubicBezTo>
                    <a:cubicBezTo>
                      <a:pt x="40" y="18"/>
                      <a:pt x="40" y="18"/>
                      <a:pt x="40" y="18"/>
                    </a:cubicBezTo>
                    <a:cubicBezTo>
                      <a:pt x="41" y="20"/>
                      <a:pt x="41" y="20"/>
                      <a:pt x="41" y="20"/>
                    </a:cubicBezTo>
                    <a:cubicBezTo>
                      <a:pt x="47" y="22"/>
                      <a:pt x="47" y="22"/>
                      <a:pt x="47" y="22"/>
                    </a:cubicBezTo>
                    <a:cubicBezTo>
                      <a:pt x="47" y="26"/>
                      <a:pt x="47" y="26"/>
                      <a:pt x="47" y="26"/>
                    </a:cubicBezTo>
                    <a:cubicBezTo>
                      <a:pt x="54" y="28"/>
                      <a:pt x="54" y="28"/>
                      <a:pt x="54" y="28"/>
                    </a:cubicBezTo>
                    <a:cubicBezTo>
                      <a:pt x="56" y="28"/>
                      <a:pt x="56" y="28"/>
                      <a:pt x="56" y="28"/>
                    </a:cubicBezTo>
                    <a:cubicBezTo>
                      <a:pt x="58" y="26"/>
                      <a:pt x="58" y="26"/>
                      <a:pt x="58" y="26"/>
                    </a:cubicBezTo>
                    <a:cubicBezTo>
                      <a:pt x="61" y="28"/>
                      <a:pt x="61" y="28"/>
                      <a:pt x="61" y="28"/>
                    </a:cubicBezTo>
                    <a:cubicBezTo>
                      <a:pt x="60" y="31"/>
                      <a:pt x="60" y="31"/>
                      <a:pt x="60" y="31"/>
                    </a:cubicBezTo>
                    <a:cubicBezTo>
                      <a:pt x="59" y="37"/>
                      <a:pt x="59" y="37"/>
                      <a:pt x="59" y="37"/>
                    </a:cubicBezTo>
                    <a:cubicBezTo>
                      <a:pt x="56" y="40"/>
                      <a:pt x="56" y="40"/>
                      <a:pt x="56" y="40"/>
                    </a:cubicBezTo>
                    <a:cubicBezTo>
                      <a:pt x="56" y="43"/>
                      <a:pt x="56" y="43"/>
                      <a:pt x="56" y="43"/>
                    </a:cubicBezTo>
                    <a:cubicBezTo>
                      <a:pt x="57" y="45"/>
                      <a:pt x="57" y="45"/>
                      <a:pt x="57" y="45"/>
                    </a:cubicBezTo>
                    <a:cubicBezTo>
                      <a:pt x="64" y="47"/>
                      <a:pt x="64" y="47"/>
                      <a:pt x="64" y="47"/>
                    </a:cubicBezTo>
                    <a:cubicBezTo>
                      <a:pt x="70" y="47"/>
                      <a:pt x="70" y="47"/>
                      <a:pt x="70" y="47"/>
                    </a:cubicBezTo>
                    <a:cubicBezTo>
                      <a:pt x="74" y="48"/>
                      <a:pt x="74" y="48"/>
                      <a:pt x="74" y="48"/>
                    </a:cubicBezTo>
                    <a:cubicBezTo>
                      <a:pt x="77" y="49"/>
                      <a:pt x="77" y="49"/>
                      <a:pt x="77" y="49"/>
                    </a:cubicBezTo>
                    <a:cubicBezTo>
                      <a:pt x="78" y="46"/>
                      <a:pt x="78" y="46"/>
                      <a:pt x="78" y="46"/>
                    </a:cubicBezTo>
                    <a:cubicBezTo>
                      <a:pt x="76" y="43"/>
                      <a:pt x="76" y="43"/>
                      <a:pt x="76" y="43"/>
                    </a:cubicBezTo>
                    <a:cubicBezTo>
                      <a:pt x="76" y="41"/>
                      <a:pt x="76" y="41"/>
                      <a:pt x="76" y="41"/>
                    </a:cubicBezTo>
                    <a:cubicBezTo>
                      <a:pt x="73" y="38"/>
                      <a:pt x="73" y="38"/>
                      <a:pt x="73" y="38"/>
                    </a:cubicBezTo>
                    <a:cubicBezTo>
                      <a:pt x="70" y="31"/>
                      <a:pt x="70" y="31"/>
                      <a:pt x="70" y="31"/>
                    </a:cubicBezTo>
                    <a:cubicBezTo>
                      <a:pt x="72" y="24"/>
                      <a:pt x="72" y="24"/>
                      <a:pt x="72" y="24"/>
                    </a:cubicBezTo>
                    <a:cubicBezTo>
                      <a:pt x="71" y="21"/>
                      <a:pt x="71" y="21"/>
                      <a:pt x="71" y="21"/>
                    </a:cubicBezTo>
                    <a:cubicBezTo>
                      <a:pt x="70" y="19"/>
                      <a:pt x="70" y="19"/>
                      <a:pt x="70" y="19"/>
                    </a:cubicBezTo>
                    <a:cubicBezTo>
                      <a:pt x="70" y="19"/>
                      <a:pt x="72" y="17"/>
                      <a:pt x="72" y="16"/>
                    </a:cubicBezTo>
                    <a:cubicBezTo>
                      <a:pt x="72" y="15"/>
                      <a:pt x="72" y="13"/>
                      <a:pt x="72" y="13"/>
                    </a:cubicBezTo>
                    <a:cubicBezTo>
                      <a:pt x="75" y="12"/>
                      <a:pt x="75" y="12"/>
                      <a:pt x="75" y="12"/>
                    </a:cubicBezTo>
                    <a:cubicBezTo>
                      <a:pt x="77" y="9"/>
                      <a:pt x="77" y="9"/>
                      <a:pt x="77" y="9"/>
                    </a:cubicBezTo>
                    <a:cubicBezTo>
                      <a:pt x="78" y="11"/>
                      <a:pt x="78" y="11"/>
                      <a:pt x="78" y="11"/>
                    </a:cubicBezTo>
                    <a:cubicBezTo>
                      <a:pt x="76" y="13"/>
                      <a:pt x="76" y="13"/>
                      <a:pt x="76" y="13"/>
                    </a:cubicBezTo>
                    <a:cubicBezTo>
                      <a:pt x="74" y="18"/>
                      <a:pt x="74" y="18"/>
                      <a:pt x="74" y="18"/>
                    </a:cubicBezTo>
                    <a:cubicBezTo>
                      <a:pt x="75" y="19"/>
                      <a:pt x="75" y="19"/>
                      <a:pt x="75" y="19"/>
                    </a:cubicBezTo>
                    <a:cubicBezTo>
                      <a:pt x="77" y="20"/>
                      <a:pt x="77" y="20"/>
                      <a:pt x="77" y="20"/>
                    </a:cubicBezTo>
                    <a:cubicBezTo>
                      <a:pt x="78" y="27"/>
                      <a:pt x="78" y="27"/>
                      <a:pt x="78" y="27"/>
                    </a:cubicBezTo>
                    <a:cubicBezTo>
                      <a:pt x="75" y="28"/>
                      <a:pt x="75" y="28"/>
                      <a:pt x="75" y="28"/>
                    </a:cubicBezTo>
                    <a:cubicBezTo>
                      <a:pt x="75" y="33"/>
                      <a:pt x="75" y="33"/>
                      <a:pt x="75" y="33"/>
                    </a:cubicBezTo>
                    <a:cubicBezTo>
                      <a:pt x="76" y="33"/>
                      <a:pt x="76" y="33"/>
                      <a:pt x="76" y="33"/>
                    </a:cubicBezTo>
                    <a:cubicBezTo>
                      <a:pt x="78" y="30"/>
                      <a:pt x="78" y="30"/>
                      <a:pt x="78" y="30"/>
                    </a:cubicBezTo>
                    <a:cubicBezTo>
                      <a:pt x="80" y="33"/>
                      <a:pt x="80" y="33"/>
                      <a:pt x="80" y="33"/>
                    </a:cubicBezTo>
                    <a:cubicBezTo>
                      <a:pt x="78" y="34"/>
                      <a:pt x="78" y="34"/>
                      <a:pt x="78" y="34"/>
                    </a:cubicBezTo>
                    <a:cubicBezTo>
                      <a:pt x="77" y="39"/>
                      <a:pt x="77" y="39"/>
                      <a:pt x="77" y="39"/>
                    </a:cubicBezTo>
                    <a:cubicBezTo>
                      <a:pt x="81" y="43"/>
                      <a:pt x="81" y="43"/>
                      <a:pt x="81" y="43"/>
                    </a:cubicBezTo>
                    <a:cubicBezTo>
                      <a:pt x="86" y="44"/>
                      <a:pt x="86" y="44"/>
                      <a:pt x="86" y="44"/>
                    </a:cubicBezTo>
                    <a:cubicBezTo>
                      <a:pt x="88" y="43"/>
                      <a:pt x="88" y="43"/>
                      <a:pt x="88" y="43"/>
                    </a:cubicBezTo>
                    <a:cubicBezTo>
                      <a:pt x="92" y="49"/>
                      <a:pt x="92" y="49"/>
                      <a:pt x="92" y="49"/>
                    </a:cubicBezTo>
                    <a:cubicBezTo>
                      <a:pt x="94" y="49"/>
                      <a:pt x="94" y="49"/>
                      <a:pt x="94" y="49"/>
                    </a:cubicBezTo>
                    <a:cubicBezTo>
                      <a:pt x="103" y="46"/>
                      <a:pt x="103" y="46"/>
                      <a:pt x="103" y="46"/>
                    </a:cubicBezTo>
                    <a:cubicBezTo>
                      <a:pt x="106" y="40"/>
                      <a:pt x="106" y="40"/>
                      <a:pt x="106" y="40"/>
                    </a:cubicBezTo>
                    <a:lnTo>
                      <a:pt x="106" y="34"/>
                    </a:lnTo>
                    <a:close/>
                    <a:moveTo>
                      <a:pt x="84" y="46"/>
                    </a:moveTo>
                    <a:cubicBezTo>
                      <a:pt x="85" y="49"/>
                      <a:pt x="85" y="49"/>
                      <a:pt x="85" y="49"/>
                    </a:cubicBezTo>
                    <a:cubicBezTo>
                      <a:pt x="85" y="51"/>
                      <a:pt x="85" y="51"/>
                      <a:pt x="85" y="51"/>
                    </a:cubicBezTo>
                    <a:cubicBezTo>
                      <a:pt x="87" y="54"/>
                      <a:pt x="87" y="54"/>
                      <a:pt x="87" y="54"/>
                    </a:cubicBezTo>
                    <a:cubicBezTo>
                      <a:pt x="87" y="54"/>
                      <a:pt x="88" y="53"/>
                      <a:pt x="88" y="52"/>
                    </a:cubicBezTo>
                    <a:cubicBezTo>
                      <a:pt x="88" y="52"/>
                      <a:pt x="87" y="48"/>
                      <a:pt x="87" y="48"/>
                    </a:cubicBezTo>
                    <a:cubicBezTo>
                      <a:pt x="86" y="45"/>
                      <a:pt x="86" y="45"/>
                      <a:pt x="86" y="45"/>
                    </a:cubicBezTo>
                    <a:lnTo>
                      <a:pt x="84" y="46"/>
                    </a:lnTo>
                    <a:close/>
                  </a:path>
                </a:pathLst>
              </a:custGeom>
              <a:solidFill>
                <a:srgbClr val="104C10"/>
              </a:solid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24">
                <a:extLst/>
              </p:cNvPr>
              <p:cNvSpPr>
                <a:spLocks/>
              </p:cNvSpPr>
              <p:nvPr/>
            </p:nvSpPr>
            <p:spPr bwMode="auto">
              <a:xfrm>
                <a:off x="8778875" y="2557463"/>
                <a:ext cx="911225" cy="911225"/>
              </a:xfrm>
              <a:custGeom>
                <a:avLst/>
                <a:gdLst>
                  <a:gd name="T0" fmla="*/ 64 w 104"/>
                  <a:gd name="T1" fmla="*/ 30 h 104"/>
                  <a:gd name="T2" fmla="*/ 70 w 104"/>
                  <a:gd name="T3" fmla="*/ 35 h 104"/>
                  <a:gd name="T4" fmla="*/ 77 w 104"/>
                  <a:gd name="T5" fmla="*/ 30 h 104"/>
                  <a:gd name="T6" fmla="*/ 81 w 104"/>
                  <a:gd name="T7" fmla="*/ 25 h 104"/>
                  <a:gd name="T8" fmla="*/ 87 w 104"/>
                  <a:gd name="T9" fmla="*/ 25 h 104"/>
                  <a:gd name="T10" fmla="*/ 93 w 104"/>
                  <a:gd name="T11" fmla="*/ 20 h 104"/>
                  <a:gd name="T12" fmla="*/ 97 w 104"/>
                  <a:gd name="T13" fmla="*/ 21 h 104"/>
                  <a:gd name="T14" fmla="*/ 102 w 104"/>
                  <a:gd name="T15" fmla="*/ 25 h 104"/>
                  <a:gd name="T16" fmla="*/ 104 w 104"/>
                  <a:gd name="T17" fmla="*/ 33 h 104"/>
                  <a:gd name="T18" fmla="*/ 91 w 104"/>
                  <a:gd name="T19" fmla="*/ 27 h 104"/>
                  <a:gd name="T20" fmla="*/ 90 w 104"/>
                  <a:gd name="T21" fmla="*/ 36 h 104"/>
                  <a:gd name="T22" fmla="*/ 87 w 104"/>
                  <a:gd name="T23" fmla="*/ 42 h 104"/>
                  <a:gd name="T24" fmla="*/ 82 w 104"/>
                  <a:gd name="T25" fmla="*/ 49 h 104"/>
                  <a:gd name="T26" fmla="*/ 77 w 104"/>
                  <a:gd name="T27" fmla="*/ 53 h 104"/>
                  <a:gd name="T28" fmla="*/ 72 w 104"/>
                  <a:gd name="T29" fmla="*/ 60 h 104"/>
                  <a:gd name="T30" fmla="*/ 68 w 104"/>
                  <a:gd name="T31" fmla="*/ 56 h 104"/>
                  <a:gd name="T32" fmla="*/ 65 w 104"/>
                  <a:gd name="T33" fmla="*/ 62 h 104"/>
                  <a:gd name="T34" fmla="*/ 56 w 104"/>
                  <a:gd name="T35" fmla="*/ 85 h 104"/>
                  <a:gd name="T36" fmla="*/ 57 w 104"/>
                  <a:gd name="T37" fmla="*/ 90 h 104"/>
                  <a:gd name="T38" fmla="*/ 52 w 104"/>
                  <a:gd name="T39" fmla="*/ 92 h 104"/>
                  <a:gd name="T40" fmla="*/ 44 w 104"/>
                  <a:gd name="T41" fmla="*/ 94 h 104"/>
                  <a:gd name="T42" fmla="*/ 36 w 104"/>
                  <a:gd name="T43" fmla="*/ 102 h 104"/>
                  <a:gd name="T44" fmla="*/ 30 w 104"/>
                  <a:gd name="T45" fmla="*/ 103 h 104"/>
                  <a:gd name="T46" fmla="*/ 22 w 104"/>
                  <a:gd name="T47" fmla="*/ 103 h 104"/>
                  <a:gd name="T48" fmla="*/ 18 w 104"/>
                  <a:gd name="T49" fmla="*/ 97 h 104"/>
                  <a:gd name="T50" fmla="*/ 10 w 104"/>
                  <a:gd name="T51" fmla="*/ 91 h 104"/>
                  <a:gd name="T52" fmla="*/ 5 w 104"/>
                  <a:gd name="T53" fmla="*/ 83 h 104"/>
                  <a:gd name="T54" fmla="*/ 1 w 104"/>
                  <a:gd name="T55" fmla="*/ 79 h 104"/>
                  <a:gd name="T56" fmla="*/ 3 w 104"/>
                  <a:gd name="T57" fmla="*/ 72 h 104"/>
                  <a:gd name="T58" fmla="*/ 6 w 104"/>
                  <a:gd name="T59" fmla="*/ 67 h 104"/>
                  <a:gd name="T60" fmla="*/ 8 w 104"/>
                  <a:gd name="T61" fmla="*/ 58 h 104"/>
                  <a:gd name="T62" fmla="*/ 11 w 104"/>
                  <a:gd name="T63" fmla="*/ 52 h 104"/>
                  <a:gd name="T64" fmla="*/ 14 w 104"/>
                  <a:gd name="T65" fmla="*/ 56 h 104"/>
                  <a:gd name="T66" fmla="*/ 17 w 104"/>
                  <a:gd name="T67" fmla="*/ 53 h 104"/>
                  <a:gd name="T68" fmla="*/ 15 w 104"/>
                  <a:gd name="T69" fmla="*/ 47 h 104"/>
                  <a:gd name="T70" fmla="*/ 20 w 104"/>
                  <a:gd name="T71" fmla="*/ 41 h 104"/>
                  <a:gd name="T72" fmla="*/ 24 w 104"/>
                  <a:gd name="T73" fmla="*/ 40 h 104"/>
                  <a:gd name="T74" fmla="*/ 31 w 104"/>
                  <a:gd name="T75" fmla="*/ 33 h 104"/>
                  <a:gd name="T76" fmla="*/ 35 w 104"/>
                  <a:gd name="T77" fmla="*/ 20 h 104"/>
                  <a:gd name="T78" fmla="*/ 35 w 104"/>
                  <a:gd name="T79" fmla="*/ 7 h 104"/>
                  <a:gd name="T80" fmla="*/ 35 w 104"/>
                  <a:gd name="T81" fmla="*/ 1 h 104"/>
                  <a:gd name="T82" fmla="*/ 42 w 104"/>
                  <a:gd name="T83" fmla="*/ 26 h 104"/>
                  <a:gd name="T84" fmla="*/ 63 w 104"/>
                  <a:gd name="T85" fmla="*/ 2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4" h="104">
                    <a:moveTo>
                      <a:pt x="63" y="23"/>
                    </a:moveTo>
                    <a:cubicBezTo>
                      <a:pt x="64" y="30"/>
                      <a:pt x="64" y="30"/>
                      <a:pt x="64" y="30"/>
                    </a:cubicBezTo>
                    <a:cubicBezTo>
                      <a:pt x="66" y="39"/>
                      <a:pt x="66" y="39"/>
                      <a:pt x="66" y="39"/>
                    </a:cubicBezTo>
                    <a:cubicBezTo>
                      <a:pt x="70" y="35"/>
                      <a:pt x="70" y="35"/>
                      <a:pt x="70" y="35"/>
                    </a:cubicBezTo>
                    <a:cubicBezTo>
                      <a:pt x="73" y="31"/>
                      <a:pt x="73" y="31"/>
                      <a:pt x="73" y="31"/>
                    </a:cubicBezTo>
                    <a:cubicBezTo>
                      <a:pt x="77" y="30"/>
                      <a:pt x="77" y="30"/>
                      <a:pt x="77" y="30"/>
                    </a:cubicBezTo>
                    <a:cubicBezTo>
                      <a:pt x="79" y="28"/>
                      <a:pt x="79" y="28"/>
                      <a:pt x="79" y="28"/>
                    </a:cubicBezTo>
                    <a:cubicBezTo>
                      <a:pt x="81" y="25"/>
                      <a:pt x="81" y="25"/>
                      <a:pt x="81" y="25"/>
                    </a:cubicBezTo>
                    <a:cubicBezTo>
                      <a:pt x="83" y="26"/>
                      <a:pt x="83" y="26"/>
                      <a:pt x="83" y="26"/>
                    </a:cubicBezTo>
                    <a:cubicBezTo>
                      <a:pt x="87" y="25"/>
                      <a:pt x="87" y="25"/>
                      <a:pt x="87" y="25"/>
                    </a:cubicBezTo>
                    <a:cubicBezTo>
                      <a:pt x="90" y="22"/>
                      <a:pt x="90" y="22"/>
                      <a:pt x="90" y="22"/>
                    </a:cubicBezTo>
                    <a:cubicBezTo>
                      <a:pt x="93" y="20"/>
                      <a:pt x="93" y="20"/>
                      <a:pt x="93" y="20"/>
                    </a:cubicBezTo>
                    <a:cubicBezTo>
                      <a:pt x="95" y="20"/>
                      <a:pt x="95" y="20"/>
                      <a:pt x="95" y="20"/>
                    </a:cubicBezTo>
                    <a:cubicBezTo>
                      <a:pt x="97" y="21"/>
                      <a:pt x="97" y="21"/>
                      <a:pt x="97" y="21"/>
                    </a:cubicBezTo>
                    <a:cubicBezTo>
                      <a:pt x="100" y="23"/>
                      <a:pt x="100" y="23"/>
                      <a:pt x="100" y="23"/>
                    </a:cubicBezTo>
                    <a:cubicBezTo>
                      <a:pt x="102" y="25"/>
                      <a:pt x="102" y="25"/>
                      <a:pt x="102" y="25"/>
                    </a:cubicBezTo>
                    <a:cubicBezTo>
                      <a:pt x="104" y="27"/>
                      <a:pt x="104" y="27"/>
                      <a:pt x="104" y="27"/>
                    </a:cubicBezTo>
                    <a:cubicBezTo>
                      <a:pt x="104" y="33"/>
                      <a:pt x="104" y="33"/>
                      <a:pt x="104" y="33"/>
                    </a:cubicBezTo>
                    <a:cubicBezTo>
                      <a:pt x="97" y="29"/>
                      <a:pt x="97" y="29"/>
                      <a:pt x="97" y="29"/>
                    </a:cubicBezTo>
                    <a:cubicBezTo>
                      <a:pt x="91" y="27"/>
                      <a:pt x="91" y="27"/>
                      <a:pt x="91" y="27"/>
                    </a:cubicBezTo>
                    <a:cubicBezTo>
                      <a:pt x="90" y="34"/>
                      <a:pt x="90" y="34"/>
                      <a:pt x="90" y="34"/>
                    </a:cubicBezTo>
                    <a:cubicBezTo>
                      <a:pt x="90" y="36"/>
                      <a:pt x="90" y="36"/>
                      <a:pt x="90" y="36"/>
                    </a:cubicBezTo>
                    <a:cubicBezTo>
                      <a:pt x="88" y="40"/>
                      <a:pt x="88" y="40"/>
                      <a:pt x="88" y="40"/>
                    </a:cubicBezTo>
                    <a:cubicBezTo>
                      <a:pt x="87" y="42"/>
                      <a:pt x="87" y="42"/>
                      <a:pt x="87" y="42"/>
                    </a:cubicBezTo>
                    <a:cubicBezTo>
                      <a:pt x="83" y="45"/>
                      <a:pt x="83" y="45"/>
                      <a:pt x="83" y="45"/>
                    </a:cubicBezTo>
                    <a:cubicBezTo>
                      <a:pt x="82" y="49"/>
                      <a:pt x="82" y="49"/>
                      <a:pt x="82" y="49"/>
                    </a:cubicBezTo>
                    <a:cubicBezTo>
                      <a:pt x="77" y="49"/>
                      <a:pt x="77" y="49"/>
                      <a:pt x="77" y="49"/>
                    </a:cubicBezTo>
                    <a:cubicBezTo>
                      <a:pt x="77" y="53"/>
                      <a:pt x="77" y="53"/>
                      <a:pt x="77" y="53"/>
                    </a:cubicBezTo>
                    <a:cubicBezTo>
                      <a:pt x="75" y="60"/>
                      <a:pt x="75" y="60"/>
                      <a:pt x="75" y="60"/>
                    </a:cubicBezTo>
                    <a:cubicBezTo>
                      <a:pt x="72" y="60"/>
                      <a:pt x="72" y="60"/>
                      <a:pt x="72" y="60"/>
                    </a:cubicBezTo>
                    <a:cubicBezTo>
                      <a:pt x="70" y="59"/>
                      <a:pt x="70" y="59"/>
                      <a:pt x="70" y="59"/>
                    </a:cubicBezTo>
                    <a:cubicBezTo>
                      <a:pt x="68" y="56"/>
                      <a:pt x="68" y="56"/>
                      <a:pt x="68" y="56"/>
                    </a:cubicBezTo>
                    <a:cubicBezTo>
                      <a:pt x="66" y="56"/>
                      <a:pt x="66" y="56"/>
                      <a:pt x="66" y="56"/>
                    </a:cubicBezTo>
                    <a:cubicBezTo>
                      <a:pt x="65" y="62"/>
                      <a:pt x="65" y="62"/>
                      <a:pt x="65" y="62"/>
                    </a:cubicBezTo>
                    <a:cubicBezTo>
                      <a:pt x="63" y="71"/>
                      <a:pt x="63" y="71"/>
                      <a:pt x="63" y="71"/>
                    </a:cubicBezTo>
                    <a:cubicBezTo>
                      <a:pt x="56" y="85"/>
                      <a:pt x="56" y="85"/>
                      <a:pt x="56" y="85"/>
                    </a:cubicBezTo>
                    <a:cubicBezTo>
                      <a:pt x="57" y="87"/>
                      <a:pt x="57" y="87"/>
                      <a:pt x="57" y="87"/>
                    </a:cubicBezTo>
                    <a:cubicBezTo>
                      <a:pt x="57" y="90"/>
                      <a:pt x="57" y="90"/>
                      <a:pt x="57" y="90"/>
                    </a:cubicBezTo>
                    <a:cubicBezTo>
                      <a:pt x="54" y="93"/>
                      <a:pt x="54" y="93"/>
                      <a:pt x="54" y="93"/>
                    </a:cubicBezTo>
                    <a:cubicBezTo>
                      <a:pt x="52" y="92"/>
                      <a:pt x="52" y="92"/>
                      <a:pt x="52" y="92"/>
                    </a:cubicBezTo>
                    <a:cubicBezTo>
                      <a:pt x="48" y="96"/>
                      <a:pt x="48" y="96"/>
                      <a:pt x="48" y="96"/>
                    </a:cubicBezTo>
                    <a:cubicBezTo>
                      <a:pt x="44" y="94"/>
                      <a:pt x="44" y="94"/>
                      <a:pt x="44" y="94"/>
                    </a:cubicBezTo>
                    <a:cubicBezTo>
                      <a:pt x="42" y="101"/>
                      <a:pt x="42" y="101"/>
                      <a:pt x="42" y="101"/>
                    </a:cubicBezTo>
                    <a:cubicBezTo>
                      <a:pt x="42" y="101"/>
                      <a:pt x="37" y="102"/>
                      <a:pt x="36" y="102"/>
                    </a:cubicBezTo>
                    <a:cubicBezTo>
                      <a:pt x="35" y="102"/>
                      <a:pt x="33" y="100"/>
                      <a:pt x="33" y="100"/>
                    </a:cubicBezTo>
                    <a:cubicBezTo>
                      <a:pt x="30" y="103"/>
                      <a:pt x="30" y="103"/>
                      <a:pt x="30" y="103"/>
                    </a:cubicBezTo>
                    <a:cubicBezTo>
                      <a:pt x="26" y="104"/>
                      <a:pt x="26" y="104"/>
                      <a:pt x="26" y="104"/>
                    </a:cubicBezTo>
                    <a:cubicBezTo>
                      <a:pt x="22" y="103"/>
                      <a:pt x="22" y="103"/>
                      <a:pt x="22" y="103"/>
                    </a:cubicBezTo>
                    <a:cubicBezTo>
                      <a:pt x="20" y="101"/>
                      <a:pt x="20" y="101"/>
                      <a:pt x="20" y="101"/>
                    </a:cubicBezTo>
                    <a:cubicBezTo>
                      <a:pt x="18" y="97"/>
                      <a:pt x="18" y="97"/>
                      <a:pt x="18" y="97"/>
                    </a:cubicBezTo>
                    <a:cubicBezTo>
                      <a:pt x="13" y="95"/>
                      <a:pt x="13" y="95"/>
                      <a:pt x="13" y="95"/>
                    </a:cubicBezTo>
                    <a:cubicBezTo>
                      <a:pt x="10" y="91"/>
                      <a:pt x="10" y="91"/>
                      <a:pt x="10" y="91"/>
                    </a:cubicBezTo>
                    <a:cubicBezTo>
                      <a:pt x="6" y="86"/>
                      <a:pt x="6" y="86"/>
                      <a:pt x="6" y="86"/>
                    </a:cubicBezTo>
                    <a:cubicBezTo>
                      <a:pt x="5" y="83"/>
                      <a:pt x="5" y="83"/>
                      <a:pt x="5" y="83"/>
                    </a:cubicBezTo>
                    <a:cubicBezTo>
                      <a:pt x="2" y="81"/>
                      <a:pt x="2" y="81"/>
                      <a:pt x="2" y="81"/>
                    </a:cubicBezTo>
                    <a:cubicBezTo>
                      <a:pt x="1" y="79"/>
                      <a:pt x="1" y="79"/>
                      <a:pt x="1" y="79"/>
                    </a:cubicBezTo>
                    <a:cubicBezTo>
                      <a:pt x="0" y="72"/>
                      <a:pt x="0" y="72"/>
                      <a:pt x="0" y="72"/>
                    </a:cubicBezTo>
                    <a:cubicBezTo>
                      <a:pt x="3" y="72"/>
                      <a:pt x="3" y="72"/>
                      <a:pt x="3" y="72"/>
                    </a:cubicBezTo>
                    <a:cubicBezTo>
                      <a:pt x="6" y="71"/>
                      <a:pt x="6" y="71"/>
                      <a:pt x="6" y="71"/>
                    </a:cubicBezTo>
                    <a:cubicBezTo>
                      <a:pt x="6" y="67"/>
                      <a:pt x="6" y="67"/>
                      <a:pt x="6" y="67"/>
                    </a:cubicBezTo>
                    <a:cubicBezTo>
                      <a:pt x="8" y="65"/>
                      <a:pt x="8" y="65"/>
                      <a:pt x="8" y="65"/>
                    </a:cubicBezTo>
                    <a:cubicBezTo>
                      <a:pt x="8" y="58"/>
                      <a:pt x="8" y="58"/>
                      <a:pt x="8" y="58"/>
                    </a:cubicBezTo>
                    <a:cubicBezTo>
                      <a:pt x="10" y="53"/>
                      <a:pt x="10" y="53"/>
                      <a:pt x="10" y="53"/>
                    </a:cubicBezTo>
                    <a:cubicBezTo>
                      <a:pt x="11" y="52"/>
                      <a:pt x="11" y="52"/>
                      <a:pt x="11" y="52"/>
                    </a:cubicBezTo>
                    <a:cubicBezTo>
                      <a:pt x="13" y="54"/>
                      <a:pt x="13" y="54"/>
                      <a:pt x="13" y="54"/>
                    </a:cubicBezTo>
                    <a:cubicBezTo>
                      <a:pt x="14" y="56"/>
                      <a:pt x="14" y="56"/>
                      <a:pt x="14" y="56"/>
                    </a:cubicBezTo>
                    <a:cubicBezTo>
                      <a:pt x="16" y="55"/>
                      <a:pt x="16" y="55"/>
                      <a:pt x="16" y="55"/>
                    </a:cubicBezTo>
                    <a:cubicBezTo>
                      <a:pt x="17" y="53"/>
                      <a:pt x="17" y="53"/>
                      <a:pt x="17" y="53"/>
                    </a:cubicBezTo>
                    <a:cubicBezTo>
                      <a:pt x="15" y="50"/>
                      <a:pt x="15" y="50"/>
                      <a:pt x="15" y="50"/>
                    </a:cubicBezTo>
                    <a:cubicBezTo>
                      <a:pt x="15" y="47"/>
                      <a:pt x="15" y="47"/>
                      <a:pt x="15" y="47"/>
                    </a:cubicBezTo>
                    <a:cubicBezTo>
                      <a:pt x="17" y="45"/>
                      <a:pt x="17" y="45"/>
                      <a:pt x="17" y="45"/>
                    </a:cubicBezTo>
                    <a:cubicBezTo>
                      <a:pt x="20" y="41"/>
                      <a:pt x="20" y="41"/>
                      <a:pt x="20" y="41"/>
                    </a:cubicBezTo>
                    <a:cubicBezTo>
                      <a:pt x="21" y="39"/>
                      <a:pt x="21" y="39"/>
                      <a:pt x="21" y="39"/>
                    </a:cubicBezTo>
                    <a:cubicBezTo>
                      <a:pt x="24" y="40"/>
                      <a:pt x="24" y="40"/>
                      <a:pt x="24" y="40"/>
                    </a:cubicBezTo>
                    <a:cubicBezTo>
                      <a:pt x="27" y="38"/>
                      <a:pt x="27" y="38"/>
                      <a:pt x="27" y="38"/>
                    </a:cubicBezTo>
                    <a:cubicBezTo>
                      <a:pt x="31" y="33"/>
                      <a:pt x="31" y="33"/>
                      <a:pt x="31" y="33"/>
                    </a:cubicBezTo>
                    <a:cubicBezTo>
                      <a:pt x="34" y="28"/>
                      <a:pt x="34" y="28"/>
                      <a:pt x="34" y="28"/>
                    </a:cubicBezTo>
                    <a:cubicBezTo>
                      <a:pt x="35" y="20"/>
                      <a:pt x="35" y="20"/>
                      <a:pt x="35" y="20"/>
                    </a:cubicBezTo>
                    <a:cubicBezTo>
                      <a:pt x="35" y="14"/>
                      <a:pt x="35" y="14"/>
                      <a:pt x="35" y="14"/>
                    </a:cubicBezTo>
                    <a:cubicBezTo>
                      <a:pt x="35" y="7"/>
                      <a:pt x="35" y="7"/>
                      <a:pt x="35" y="7"/>
                    </a:cubicBezTo>
                    <a:cubicBezTo>
                      <a:pt x="34" y="3"/>
                      <a:pt x="34" y="3"/>
                      <a:pt x="34" y="3"/>
                    </a:cubicBezTo>
                    <a:cubicBezTo>
                      <a:pt x="35" y="1"/>
                      <a:pt x="35" y="1"/>
                      <a:pt x="35" y="1"/>
                    </a:cubicBezTo>
                    <a:cubicBezTo>
                      <a:pt x="37" y="0"/>
                      <a:pt x="37" y="0"/>
                      <a:pt x="37" y="0"/>
                    </a:cubicBezTo>
                    <a:cubicBezTo>
                      <a:pt x="42" y="26"/>
                      <a:pt x="42" y="26"/>
                      <a:pt x="42" y="26"/>
                    </a:cubicBezTo>
                    <a:cubicBezTo>
                      <a:pt x="48" y="25"/>
                      <a:pt x="48" y="25"/>
                      <a:pt x="48" y="25"/>
                    </a:cubicBezTo>
                    <a:lnTo>
                      <a:pt x="63" y="23"/>
                    </a:lnTo>
                    <a:close/>
                  </a:path>
                </a:pathLst>
              </a:custGeom>
              <a:solidFill>
                <a:srgbClr val="D9D9D9"/>
              </a:solid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25">
                <a:extLst/>
              </p:cNvPr>
              <p:cNvSpPr>
                <a:spLocks/>
              </p:cNvSpPr>
              <p:nvPr/>
            </p:nvSpPr>
            <p:spPr bwMode="auto">
              <a:xfrm>
                <a:off x="7431088" y="3057525"/>
                <a:ext cx="1487488" cy="752475"/>
              </a:xfrm>
              <a:custGeom>
                <a:avLst/>
                <a:gdLst>
                  <a:gd name="T0" fmla="*/ 921 w 937"/>
                  <a:gd name="T1" fmla="*/ 242 h 474"/>
                  <a:gd name="T2" fmla="*/ 860 w 937"/>
                  <a:gd name="T3" fmla="*/ 314 h 474"/>
                  <a:gd name="T4" fmla="*/ 849 w 937"/>
                  <a:gd name="T5" fmla="*/ 342 h 474"/>
                  <a:gd name="T6" fmla="*/ 778 w 937"/>
                  <a:gd name="T7" fmla="*/ 380 h 474"/>
                  <a:gd name="T8" fmla="*/ 369 w 937"/>
                  <a:gd name="T9" fmla="*/ 419 h 474"/>
                  <a:gd name="T10" fmla="*/ 221 w 937"/>
                  <a:gd name="T11" fmla="*/ 435 h 474"/>
                  <a:gd name="T12" fmla="*/ 187 w 937"/>
                  <a:gd name="T13" fmla="*/ 469 h 474"/>
                  <a:gd name="T14" fmla="*/ 77 w 937"/>
                  <a:gd name="T15" fmla="*/ 474 h 474"/>
                  <a:gd name="T16" fmla="*/ 17 w 937"/>
                  <a:gd name="T17" fmla="*/ 474 h 474"/>
                  <a:gd name="T18" fmla="*/ 44 w 937"/>
                  <a:gd name="T19" fmla="*/ 452 h 474"/>
                  <a:gd name="T20" fmla="*/ 55 w 937"/>
                  <a:gd name="T21" fmla="*/ 413 h 474"/>
                  <a:gd name="T22" fmla="*/ 50 w 937"/>
                  <a:gd name="T23" fmla="*/ 380 h 474"/>
                  <a:gd name="T24" fmla="*/ 83 w 937"/>
                  <a:gd name="T25" fmla="*/ 364 h 474"/>
                  <a:gd name="T26" fmla="*/ 127 w 937"/>
                  <a:gd name="T27" fmla="*/ 386 h 474"/>
                  <a:gd name="T28" fmla="*/ 138 w 937"/>
                  <a:gd name="T29" fmla="*/ 364 h 474"/>
                  <a:gd name="T30" fmla="*/ 132 w 937"/>
                  <a:gd name="T31" fmla="*/ 331 h 474"/>
                  <a:gd name="T32" fmla="*/ 165 w 937"/>
                  <a:gd name="T33" fmla="*/ 314 h 474"/>
                  <a:gd name="T34" fmla="*/ 171 w 937"/>
                  <a:gd name="T35" fmla="*/ 298 h 474"/>
                  <a:gd name="T36" fmla="*/ 171 w 937"/>
                  <a:gd name="T37" fmla="*/ 275 h 474"/>
                  <a:gd name="T38" fmla="*/ 204 w 937"/>
                  <a:gd name="T39" fmla="*/ 237 h 474"/>
                  <a:gd name="T40" fmla="*/ 270 w 937"/>
                  <a:gd name="T41" fmla="*/ 231 h 474"/>
                  <a:gd name="T42" fmla="*/ 298 w 937"/>
                  <a:gd name="T43" fmla="*/ 248 h 474"/>
                  <a:gd name="T44" fmla="*/ 331 w 937"/>
                  <a:gd name="T45" fmla="*/ 215 h 474"/>
                  <a:gd name="T46" fmla="*/ 347 w 937"/>
                  <a:gd name="T47" fmla="*/ 237 h 474"/>
                  <a:gd name="T48" fmla="*/ 364 w 937"/>
                  <a:gd name="T49" fmla="*/ 204 h 474"/>
                  <a:gd name="T50" fmla="*/ 392 w 937"/>
                  <a:gd name="T51" fmla="*/ 187 h 474"/>
                  <a:gd name="T52" fmla="*/ 436 w 937"/>
                  <a:gd name="T53" fmla="*/ 198 h 474"/>
                  <a:gd name="T54" fmla="*/ 441 w 937"/>
                  <a:gd name="T55" fmla="*/ 171 h 474"/>
                  <a:gd name="T56" fmla="*/ 496 w 937"/>
                  <a:gd name="T57" fmla="*/ 115 h 474"/>
                  <a:gd name="T58" fmla="*/ 518 w 937"/>
                  <a:gd name="T59" fmla="*/ 77 h 474"/>
                  <a:gd name="T60" fmla="*/ 568 w 937"/>
                  <a:gd name="T61" fmla="*/ 49 h 474"/>
                  <a:gd name="T62" fmla="*/ 557 w 937"/>
                  <a:gd name="T63" fmla="*/ 27 h 474"/>
                  <a:gd name="T64" fmla="*/ 590 w 937"/>
                  <a:gd name="T65" fmla="*/ 5 h 474"/>
                  <a:gd name="T66" fmla="*/ 629 w 937"/>
                  <a:gd name="T67" fmla="*/ 16 h 474"/>
                  <a:gd name="T68" fmla="*/ 684 w 937"/>
                  <a:gd name="T69" fmla="*/ 49 h 474"/>
                  <a:gd name="T70" fmla="*/ 711 w 937"/>
                  <a:gd name="T71" fmla="*/ 60 h 474"/>
                  <a:gd name="T72" fmla="*/ 755 w 937"/>
                  <a:gd name="T73" fmla="*/ 55 h 474"/>
                  <a:gd name="T74" fmla="*/ 783 w 937"/>
                  <a:gd name="T75" fmla="*/ 49 h 474"/>
                  <a:gd name="T76" fmla="*/ 805 w 937"/>
                  <a:gd name="T77" fmla="*/ 38 h 474"/>
                  <a:gd name="T78" fmla="*/ 827 w 937"/>
                  <a:gd name="T79" fmla="*/ 66 h 474"/>
                  <a:gd name="T80" fmla="*/ 844 w 937"/>
                  <a:gd name="T81" fmla="*/ 121 h 474"/>
                  <a:gd name="T82" fmla="*/ 871 w 937"/>
                  <a:gd name="T83" fmla="*/ 143 h 474"/>
                  <a:gd name="T84" fmla="*/ 893 w 937"/>
                  <a:gd name="T85" fmla="*/ 187 h 474"/>
                  <a:gd name="T86" fmla="*/ 937 w 937"/>
                  <a:gd name="T87" fmla="*/ 220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7" h="474">
                    <a:moveTo>
                      <a:pt x="937" y="220"/>
                    </a:moveTo>
                    <a:lnTo>
                      <a:pt x="921" y="242"/>
                    </a:lnTo>
                    <a:lnTo>
                      <a:pt x="893" y="270"/>
                    </a:lnTo>
                    <a:lnTo>
                      <a:pt x="860" y="314"/>
                    </a:lnTo>
                    <a:lnTo>
                      <a:pt x="849" y="325"/>
                    </a:lnTo>
                    <a:lnTo>
                      <a:pt x="849" y="342"/>
                    </a:lnTo>
                    <a:lnTo>
                      <a:pt x="816" y="358"/>
                    </a:lnTo>
                    <a:lnTo>
                      <a:pt x="778" y="380"/>
                    </a:lnTo>
                    <a:lnTo>
                      <a:pt x="750" y="386"/>
                    </a:lnTo>
                    <a:lnTo>
                      <a:pt x="369" y="419"/>
                    </a:lnTo>
                    <a:lnTo>
                      <a:pt x="254" y="435"/>
                    </a:lnTo>
                    <a:lnTo>
                      <a:pt x="221" y="435"/>
                    </a:lnTo>
                    <a:lnTo>
                      <a:pt x="193" y="435"/>
                    </a:lnTo>
                    <a:lnTo>
                      <a:pt x="187" y="469"/>
                    </a:lnTo>
                    <a:lnTo>
                      <a:pt x="127" y="469"/>
                    </a:lnTo>
                    <a:lnTo>
                      <a:pt x="77" y="474"/>
                    </a:lnTo>
                    <a:lnTo>
                      <a:pt x="0" y="474"/>
                    </a:lnTo>
                    <a:lnTo>
                      <a:pt x="17" y="474"/>
                    </a:lnTo>
                    <a:lnTo>
                      <a:pt x="33" y="458"/>
                    </a:lnTo>
                    <a:lnTo>
                      <a:pt x="44" y="452"/>
                    </a:lnTo>
                    <a:lnTo>
                      <a:pt x="50" y="430"/>
                    </a:lnTo>
                    <a:lnTo>
                      <a:pt x="55" y="413"/>
                    </a:lnTo>
                    <a:lnTo>
                      <a:pt x="44" y="397"/>
                    </a:lnTo>
                    <a:lnTo>
                      <a:pt x="50" y="380"/>
                    </a:lnTo>
                    <a:lnTo>
                      <a:pt x="66" y="369"/>
                    </a:lnTo>
                    <a:lnTo>
                      <a:pt x="83" y="364"/>
                    </a:lnTo>
                    <a:lnTo>
                      <a:pt x="99" y="375"/>
                    </a:lnTo>
                    <a:lnTo>
                      <a:pt x="127" y="386"/>
                    </a:lnTo>
                    <a:lnTo>
                      <a:pt x="138" y="380"/>
                    </a:lnTo>
                    <a:lnTo>
                      <a:pt x="138" y="364"/>
                    </a:lnTo>
                    <a:lnTo>
                      <a:pt x="127" y="347"/>
                    </a:lnTo>
                    <a:lnTo>
                      <a:pt x="132" y="331"/>
                    </a:lnTo>
                    <a:lnTo>
                      <a:pt x="143" y="320"/>
                    </a:lnTo>
                    <a:lnTo>
                      <a:pt x="165" y="314"/>
                    </a:lnTo>
                    <a:lnTo>
                      <a:pt x="176" y="309"/>
                    </a:lnTo>
                    <a:lnTo>
                      <a:pt x="171" y="298"/>
                    </a:lnTo>
                    <a:lnTo>
                      <a:pt x="165" y="281"/>
                    </a:lnTo>
                    <a:lnTo>
                      <a:pt x="171" y="275"/>
                    </a:lnTo>
                    <a:lnTo>
                      <a:pt x="182" y="253"/>
                    </a:lnTo>
                    <a:lnTo>
                      <a:pt x="204" y="237"/>
                    </a:lnTo>
                    <a:lnTo>
                      <a:pt x="248" y="231"/>
                    </a:lnTo>
                    <a:lnTo>
                      <a:pt x="270" y="231"/>
                    </a:lnTo>
                    <a:lnTo>
                      <a:pt x="281" y="242"/>
                    </a:lnTo>
                    <a:lnTo>
                      <a:pt x="298" y="248"/>
                    </a:lnTo>
                    <a:lnTo>
                      <a:pt x="309" y="226"/>
                    </a:lnTo>
                    <a:lnTo>
                      <a:pt x="331" y="215"/>
                    </a:lnTo>
                    <a:lnTo>
                      <a:pt x="342" y="226"/>
                    </a:lnTo>
                    <a:lnTo>
                      <a:pt x="347" y="237"/>
                    </a:lnTo>
                    <a:lnTo>
                      <a:pt x="364" y="231"/>
                    </a:lnTo>
                    <a:lnTo>
                      <a:pt x="364" y="204"/>
                    </a:lnTo>
                    <a:lnTo>
                      <a:pt x="386" y="193"/>
                    </a:lnTo>
                    <a:lnTo>
                      <a:pt x="392" y="187"/>
                    </a:lnTo>
                    <a:lnTo>
                      <a:pt x="403" y="198"/>
                    </a:lnTo>
                    <a:lnTo>
                      <a:pt x="436" y="198"/>
                    </a:lnTo>
                    <a:lnTo>
                      <a:pt x="441" y="187"/>
                    </a:lnTo>
                    <a:lnTo>
                      <a:pt x="441" y="171"/>
                    </a:lnTo>
                    <a:lnTo>
                      <a:pt x="463" y="143"/>
                    </a:lnTo>
                    <a:lnTo>
                      <a:pt x="496" y="115"/>
                    </a:lnTo>
                    <a:lnTo>
                      <a:pt x="502" y="82"/>
                    </a:lnTo>
                    <a:lnTo>
                      <a:pt x="518" y="77"/>
                    </a:lnTo>
                    <a:lnTo>
                      <a:pt x="546" y="66"/>
                    </a:lnTo>
                    <a:lnTo>
                      <a:pt x="568" y="49"/>
                    </a:lnTo>
                    <a:lnTo>
                      <a:pt x="568" y="38"/>
                    </a:lnTo>
                    <a:lnTo>
                      <a:pt x="557" y="27"/>
                    </a:lnTo>
                    <a:lnTo>
                      <a:pt x="562" y="11"/>
                    </a:lnTo>
                    <a:lnTo>
                      <a:pt x="590" y="5"/>
                    </a:lnTo>
                    <a:lnTo>
                      <a:pt x="607" y="0"/>
                    </a:lnTo>
                    <a:lnTo>
                      <a:pt x="629" y="16"/>
                    </a:lnTo>
                    <a:lnTo>
                      <a:pt x="640" y="44"/>
                    </a:lnTo>
                    <a:lnTo>
                      <a:pt x="684" y="49"/>
                    </a:lnTo>
                    <a:lnTo>
                      <a:pt x="695" y="60"/>
                    </a:lnTo>
                    <a:lnTo>
                      <a:pt x="711" y="60"/>
                    </a:lnTo>
                    <a:lnTo>
                      <a:pt x="728" y="49"/>
                    </a:lnTo>
                    <a:lnTo>
                      <a:pt x="755" y="55"/>
                    </a:lnTo>
                    <a:lnTo>
                      <a:pt x="761" y="66"/>
                    </a:lnTo>
                    <a:lnTo>
                      <a:pt x="783" y="49"/>
                    </a:lnTo>
                    <a:lnTo>
                      <a:pt x="794" y="38"/>
                    </a:lnTo>
                    <a:lnTo>
                      <a:pt x="805" y="38"/>
                    </a:lnTo>
                    <a:lnTo>
                      <a:pt x="811" y="55"/>
                    </a:lnTo>
                    <a:lnTo>
                      <a:pt x="827" y="66"/>
                    </a:lnTo>
                    <a:lnTo>
                      <a:pt x="844" y="82"/>
                    </a:lnTo>
                    <a:lnTo>
                      <a:pt x="844" y="121"/>
                    </a:lnTo>
                    <a:lnTo>
                      <a:pt x="849" y="132"/>
                    </a:lnTo>
                    <a:lnTo>
                      <a:pt x="871" y="143"/>
                    </a:lnTo>
                    <a:lnTo>
                      <a:pt x="877" y="160"/>
                    </a:lnTo>
                    <a:lnTo>
                      <a:pt x="893" y="187"/>
                    </a:lnTo>
                    <a:lnTo>
                      <a:pt x="915" y="209"/>
                    </a:lnTo>
                    <a:lnTo>
                      <a:pt x="937" y="220"/>
                    </a:lnTo>
                    <a:close/>
                  </a:path>
                </a:pathLst>
              </a:custGeom>
              <a:solidFill>
                <a:schemeClr val="bg1">
                  <a:lumMod val="85000"/>
                </a:schemeClr>
              </a:solid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26">
                <a:extLst/>
              </p:cNvPr>
              <p:cNvSpPr>
                <a:spLocks/>
              </p:cNvSpPr>
              <p:nvPr/>
            </p:nvSpPr>
            <p:spPr bwMode="auto">
              <a:xfrm>
                <a:off x="8245475" y="2206625"/>
                <a:ext cx="839788" cy="963613"/>
              </a:xfrm>
              <a:custGeom>
                <a:avLst/>
                <a:gdLst>
                  <a:gd name="T0" fmla="*/ 452 w 529"/>
                  <a:gd name="T1" fmla="*/ 34 h 607"/>
                  <a:gd name="T2" fmla="*/ 397 w 529"/>
                  <a:gd name="T3" fmla="*/ 78 h 607"/>
                  <a:gd name="T4" fmla="*/ 347 w 529"/>
                  <a:gd name="T5" fmla="*/ 111 h 607"/>
                  <a:gd name="T6" fmla="*/ 287 w 529"/>
                  <a:gd name="T7" fmla="*/ 133 h 607"/>
                  <a:gd name="T8" fmla="*/ 242 w 529"/>
                  <a:gd name="T9" fmla="*/ 111 h 607"/>
                  <a:gd name="T10" fmla="*/ 187 w 529"/>
                  <a:gd name="T11" fmla="*/ 105 h 607"/>
                  <a:gd name="T12" fmla="*/ 132 w 529"/>
                  <a:gd name="T13" fmla="*/ 100 h 607"/>
                  <a:gd name="T14" fmla="*/ 0 w 529"/>
                  <a:gd name="T15" fmla="*/ 122 h 607"/>
                  <a:gd name="T16" fmla="*/ 22 w 529"/>
                  <a:gd name="T17" fmla="*/ 331 h 607"/>
                  <a:gd name="T18" fmla="*/ 49 w 529"/>
                  <a:gd name="T19" fmla="*/ 541 h 607"/>
                  <a:gd name="T20" fmla="*/ 94 w 529"/>
                  <a:gd name="T21" fmla="*/ 530 h 607"/>
                  <a:gd name="T22" fmla="*/ 132 w 529"/>
                  <a:gd name="T23" fmla="*/ 574 h 607"/>
                  <a:gd name="T24" fmla="*/ 187 w 529"/>
                  <a:gd name="T25" fmla="*/ 591 h 607"/>
                  <a:gd name="T26" fmla="*/ 220 w 529"/>
                  <a:gd name="T27" fmla="*/ 580 h 607"/>
                  <a:gd name="T28" fmla="*/ 254 w 529"/>
                  <a:gd name="T29" fmla="*/ 591 h 607"/>
                  <a:gd name="T30" fmla="*/ 281 w 529"/>
                  <a:gd name="T31" fmla="*/ 569 h 607"/>
                  <a:gd name="T32" fmla="*/ 303 w 529"/>
                  <a:gd name="T33" fmla="*/ 585 h 607"/>
                  <a:gd name="T34" fmla="*/ 342 w 529"/>
                  <a:gd name="T35" fmla="*/ 607 h 607"/>
                  <a:gd name="T36" fmla="*/ 364 w 529"/>
                  <a:gd name="T37" fmla="*/ 596 h 607"/>
                  <a:gd name="T38" fmla="*/ 375 w 529"/>
                  <a:gd name="T39" fmla="*/ 580 h 607"/>
                  <a:gd name="T40" fmla="*/ 386 w 529"/>
                  <a:gd name="T41" fmla="*/ 514 h 607"/>
                  <a:gd name="T42" fmla="*/ 408 w 529"/>
                  <a:gd name="T43" fmla="*/ 508 h 607"/>
                  <a:gd name="T44" fmla="*/ 419 w 529"/>
                  <a:gd name="T45" fmla="*/ 514 h 607"/>
                  <a:gd name="T46" fmla="*/ 413 w 529"/>
                  <a:gd name="T47" fmla="*/ 491 h 607"/>
                  <a:gd name="T48" fmla="*/ 419 w 529"/>
                  <a:gd name="T49" fmla="*/ 464 h 607"/>
                  <a:gd name="T50" fmla="*/ 447 w 529"/>
                  <a:gd name="T51" fmla="*/ 431 h 607"/>
                  <a:gd name="T52" fmla="*/ 480 w 529"/>
                  <a:gd name="T53" fmla="*/ 420 h 607"/>
                  <a:gd name="T54" fmla="*/ 518 w 529"/>
                  <a:gd name="T55" fmla="*/ 370 h 607"/>
                  <a:gd name="T56" fmla="*/ 524 w 529"/>
                  <a:gd name="T57" fmla="*/ 293 h 607"/>
                  <a:gd name="T58" fmla="*/ 513 w 529"/>
                  <a:gd name="T59" fmla="*/ 232 h 607"/>
                  <a:gd name="T60" fmla="*/ 529 w 529"/>
                  <a:gd name="T61" fmla="*/ 216 h 607"/>
                  <a:gd name="T62" fmla="*/ 496 w 529"/>
                  <a:gd name="T6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9" h="607">
                    <a:moveTo>
                      <a:pt x="496" y="0"/>
                    </a:moveTo>
                    <a:lnTo>
                      <a:pt x="452" y="34"/>
                    </a:lnTo>
                    <a:lnTo>
                      <a:pt x="424" y="50"/>
                    </a:lnTo>
                    <a:lnTo>
                      <a:pt x="397" y="78"/>
                    </a:lnTo>
                    <a:lnTo>
                      <a:pt x="369" y="105"/>
                    </a:lnTo>
                    <a:lnTo>
                      <a:pt x="347" y="111"/>
                    </a:lnTo>
                    <a:lnTo>
                      <a:pt x="325" y="116"/>
                    </a:lnTo>
                    <a:lnTo>
                      <a:pt x="287" y="133"/>
                    </a:lnTo>
                    <a:lnTo>
                      <a:pt x="270" y="133"/>
                    </a:lnTo>
                    <a:lnTo>
                      <a:pt x="242" y="111"/>
                    </a:lnTo>
                    <a:lnTo>
                      <a:pt x="204" y="116"/>
                    </a:lnTo>
                    <a:lnTo>
                      <a:pt x="187" y="105"/>
                    </a:lnTo>
                    <a:lnTo>
                      <a:pt x="171" y="94"/>
                    </a:lnTo>
                    <a:lnTo>
                      <a:pt x="132" y="100"/>
                    </a:lnTo>
                    <a:lnTo>
                      <a:pt x="61" y="111"/>
                    </a:lnTo>
                    <a:lnTo>
                      <a:pt x="0" y="122"/>
                    </a:lnTo>
                    <a:lnTo>
                      <a:pt x="11" y="232"/>
                    </a:lnTo>
                    <a:lnTo>
                      <a:pt x="22" y="331"/>
                    </a:lnTo>
                    <a:lnTo>
                      <a:pt x="44" y="503"/>
                    </a:lnTo>
                    <a:lnTo>
                      <a:pt x="49" y="541"/>
                    </a:lnTo>
                    <a:lnTo>
                      <a:pt x="77" y="536"/>
                    </a:lnTo>
                    <a:lnTo>
                      <a:pt x="94" y="530"/>
                    </a:lnTo>
                    <a:lnTo>
                      <a:pt x="121" y="541"/>
                    </a:lnTo>
                    <a:lnTo>
                      <a:pt x="132" y="574"/>
                    </a:lnTo>
                    <a:lnTo>
                      <a:pt x="171" y="574"/>
                    </a:lnTo>
                    <a:lnTo>
                      <a:pt x="187" y="591"/>
                    </a:lnTo>
                    <a:lnTo>
                      <a:pt x="198" y="591"/>
                    </a:lnTo>
                    <a:lnTo>
                      <a:pt x="220" y="580"/>
                    </a:lnTo>
                    <a:lnTo>
                      <a:pt x="237" y="585"/>
                    </a:lnTo>
                    <a:lnTo>
                      <a:pt x="254" y="591"/>
                    </a:lnTo>
                    <a:lnTo>
                      <a:pt x="265" y="580"/>
                    </a:lnTo>
                    <a:lnTo>
                      <a:pt x="281" y="569"/>
                    </a:lnTo>
                    <a:lnTo>
                      <a:pt x="298" y="563"/>
                    </a:lnTo>
                    <a:lnTo>
                      <a:pt x="303" y="585"/>
                    </a:lnTo>
                    <a:lnTo>
                      <a:pt x="314" y="591"/>
                    </a:lnTo>
                    <a:lnTo>
                      <a:pt x="342" y="607"/>
                    </a:lnTo>
                    <a:lnTo>
                      <a:pt x="358" y="607"/>
                    </a:lnTo>
                    <a:lnTo>
                      <a:pt x="364" y="596"/>
                    </a:lnTo>
                    <a:lnTo>
                      <a:pt x="364" y="591"/>
                    </a:lnTo>
                    <a:lnTo>
                      <a:pt x="375" y="580"/>
                    </a:lnTo>
                    <a:lnTo>
                      <a:pt x="375" y="541"/>
                    </a:lnTo>
                    <a:lnTo>
                      <a:pt x="386" y="514"/>
                    </a:lnTo>
                    <a:lnTo>
                      <a:pt x="397" y="503"/>
                    </a:lnTo>
                    <a:lnTo>
                      <a:pt x="408" y="508"/>
                    </a:lnTo>
                    <a:lnTo>
                      <a:pt x="413" y="519"/>
                    </a:lnTo>
                    <a:lnTo>
                      <a:pt x="419" y="514"/>
                    </a:lnTo>
                    <a:lnTo>
                      <a:pt x="419" y="497"/>
                    </a:lnTo>
                    <a:lnTo>
                      <a:pt x="413" y="491"/>
                    </a:lnTo>
                    <a:lnTo>
                      <a:pt x="413" y="475"/>
                    </a:lnTo>
                    <a:lnTo>
                      <a:pt x="419" y="464"/>
                    </a:lnTo>
                    <a:lnTo>
                      <a:pt x="436" y="442"/>
                    </a:lnTo>
                    <a:lnTo>
                      <a:pt x="447" y="431"/>
                    </a:lnTo>
                    <a:lnTo>
                      <a:pt x="463" y="436"/>
                    </a:lnTo>
                    <a:lnTo>
                      <a:pt x="480" y="420"/>
                    </a:lnTo>
                    <a:lnTo>
                      <a:pt x="502" y="398"/>
                    </a:lnTo>
                    <a:lnTo>
                      <a:pt x="518" y="370"/>
                    </a:lnTo>
                    <a:lnTo>
                      <a:pt x="518" y="331"/>
                    </a:lnTo>
                    <a:lnTo>
                      <a:pt x="524" y="293"/>
                    </a:lnTo>
                    <a:lnTo>
                      <a:pt x="524" y="260"/>
                    </a:lnTo>
                    <a:lnTo>
                      <a:pt x="513" y="232"/>
                    </a:lnTo>
                    <a:lnTo>
                      <a:pt x="524" y="227"/>
                    </a:lnTo>
                    <a:lnTo>
                      <a:pt x="529" y="216"/>
                    </a:lnTo>
                    <a:lnTo>
                      <a:pt x="518" y="144"/>
                    </a:lnTo>
                    <a:lnTo>
                      <a:pt x="496" y="0"/>
                    </a:lnTo>
                    <a:close/>
                  </a:path>
                </a:pathLst>
              </a:custGeom>
              <a:solidFill>
                <a:srgbClr val="D9D9D9"/>
              </a:solid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27">
                <a:extLst/>
              </p:cNvPr>
              <p:cNvSpPr>
                <a:spLocks noEditPoints="1"/>
              </p:cNvSpPr>
              <p:nvPr/>
            </p:nvSpPr>
            <p:spPr bwMode="auto">
              <a:xfrm>
                <a:off x="7124700" y="806450"/>
                <a:ext cx="1524000" cy="1601788"/>
              </a:xfrm>
              <a:custGeom>
                <a:avLst/>
                <a:gdLst>
                  <a:gd name="T0" fmla="*/ 31 w 174"/>
                  <a:gd name="T1" fmla="*/ 1 h 183"/>
                  <a:gd name="T2" fmla="*/ 23 w 174"/>
                  <a:gd name="T3" fmla="*/ 10 h 183"/>
                  <a:gd name="T4" fmla="*/ 134 w 174"/>
                  <a:gd name="T5" fmla="*/ 56 h 183"/>
                  <a:gd name="T6" fmla="*/ 138 w 174"/>
                  <a:gd name="T7" fmla="*/ 50 h 183"/>
                  <a:gd name="T8" fmla="*/ 133 w 174"/>
                  <a:gd name="T9" fmla="*/ 53 h 183"/>
                  <a:gd name="T10" fmla="*/ 163 w 174"/>
                  <a:gd name="T11" fmla="*/ 109 h 183"/>
                  <a:gd name="T12" fmla="*/ 150 w 174"/>
                  <a:gd name="T13" fmla="*/ 117 h 183"/>
                  <a:gd name="T14" fmla="*/ 139 w 174"/>
                  <a:gd name="T15" fmla="*/ 120 h 183"/>
                  <a:gd name="T16" fmla="*/ 146 w 174"/>
                  <a:gd name="T17" fmla="*/ 103 h 183"/>
                  <a:gd name="T18" fmla="*/ 145 w 174"/>
                  <a:gd name="T19" fmla="*/ 84 h 183"/>
                  <a:gd name="T20" fmla="*/ 148 w 174"/>
                  <a:gd name="T21" fmla="*/ 78 h 183"/>
                  <a:gd name="T22" fmla="*/ 133 w 174"/>
                  <a:gd name="T23" fmla="*/ 70 h 183"/>
                  <a:gd name="T24" fmla="*/ 120 w 174"/>
                  <a:gd name="T25" fmla="*/ 65 h 183"/>
                  <a:gd name="T26" fmla="*/ 109 w 174"/>
                  <a:gd name="T27" fmla="*/ 72 h 183"/>
                  <a:gd name="T28" fmla="*/ 110 w 174"/>
                  <a:gd name="T29" fmla="*/ 76 h 183"/>
                  <a:gd name="T30" fmla="*/ 105 w 174"/>
                  <a:gd name="T31" fmla="*/ 83 h 183"/>
                  <a:gd name="T32" fmla="*/ 99 w 174"/>
                  <a:gd name="T33" fmla="*/ 88 h 183"/>
                  <a:gd name="T34" fmla="*/ 98 w 174"/>
                  <a:gd name="T35" fmla="*/ 81 h 183"/>
                  <a:gd name="T36" fmla="*/ 91 w 174"/>
                  <a:gd name="T37" fmla="*/ 92 h 183"/>
                  <a:gd name="T38" fmla="*/ 88 w 174"/>
                  <a:gd name="T39" fmla="*/ 99 h 183"/>
                  <a:gd name="T40" fmla="*/ 86 w 174"/>
                  <a:gd name="T41" fmla="*/ 122 h 183"/>
                  <a:gd name="T42" fmla="*/ 85 w 174"/>
                  <a:gd name="T43" fmla="*/ 131 h 183"/>
                  <a:gd name="T44" fmla="*/ 94 w 174"/>
                  <a:gd name="T45" fmla="*/ 161 h 183"/>
                  <a:gd name="T46" fmla="*/ 85 w 174"/>
                  <a:gd name="T47" fmla="*/ 183 h 183"/>
                  <a:gd name="T48" fmla="*/ 129 w 174"/>
                  <a:gd name="T49" fmla="*/ 181 h 183"/>
                  <a:gd name="T50" fmla="*/ 157 w 174"/>
                  <a:gd name="T51" fmla="*/ 176 h 183"/>
                  <a:gd name="T52" fmla="*/ 163 w 174"/>
                  <a:gd name="T53" fmla="*/ 160 h 183"/>
                  <a:gd name="T54" fmla="*/ 169 w 174"/>
                  <a:gd name="T55" fmla="*/ 149 h 183"/>
                  <a:gd name="T56" fmla="*/ 174 w 174"/>
                  <a:gd name="T57" fmla="*/ 149 h 183"/>
                  <a:gd name="T58" fmla="*/ 4 w 174"/>
                  <a:gd name="T59" fmla="*/ 47 h 183"/>
                  <a:gd name="T60" fmla="*/ 18 w 174"/>
                  <a:gd name="T61" fmla="*/ 40 h 183"/>
                  <a:gd name="T62" fmla="*/ 30 w 174"/>
                  <a:gd name="T63" fmla="*/ 29 h 183"/>
                  <a:gd name="T64" fmla="*/ 43 w 174"/>
                  <a:gd name="T65" fmla="*/ 20 h 183"/>
                  <a:gd name="T66" fmla="*/ 45 w 174"/>
                  <a:gd name="T67" fmla="*/ 23 h 183"/>
                  <a:gd name="T68" fmla="*/ 36 w 174"/>
                  <a:gd name="T69" fmla="*/ 36 h 183"/>
                  <a:gd name="T70" fmla="*/ 43 w 174"/>
                  <a:gd name="T71" fmla="*/ 34 h 183"/>
                  <a:gd name="T72" fmla="*/ 54 w 174"/>
                  <a:gd name="T73" fmla="*/ 39 h 183"/>
                  <a:gd name="T74" fmla="*/ 67 w 174"/>
                  <a:gd name="T75" fmla="*/ 45 h 183"/>
                  <a:gd name="T76" fmla="*/ 74 w 174"/>
                  <a:gd name="T77" fmla="*/ 47 h 183"/>
                  <a:gd name="T78" fmla="*/ 95 w 174"/>
                  <a:gd name="T79" fmla="*/ 39 h 183"/>
                  <a:gd name="T80" fmla="*/ 106 w 174"/>
                  <a:gd name="T81" fmla="*/ 42 h 183"/>
                  <a:gd name="T82" fmla="*/ 122 w 174"/>
                  <a:gd name="T83" fmla="*/ 41 h 183"/>
                  <a:gd name="T84" fmla="*/ 130 w 174"/>
                  <a:gd name="T85" fmla="*/ 53 h 183"/>
                  <a:gd name="T86" fmla="*/ 130 w 174"/>
                  <a:gd name="T87" fmla="*/ 55 h 183"/>
                  <a:gd name="T88" fmla="*/ 115 w 174"/>
                  <a:gd name="T89" fmla="*/ 57 h 183"/>
                  <a:gd name="T90" fmla="*/ 95 w 174"/>
                  <a:gd name="T91" fmla="*/ 59 h 183"/>
                  <a:gd name="T92" fmla="*/ 80 w 174"/>
                  <a:gd name="T93" fmla="*/ 67 h 183"/>
                  <a:gd name="T94" fmla="*/ 70 w 174"/>
                  <a:gd name="T95" fmla="*/ 68 h 183"/>
                  <a:gd name="T96" fmla="*/ 64 w 174"/>
                  <a:gd name="T97" fmla="*/ 77 h 183"/>
                  <a:gd name="T98" fmla="*/ 54 w 174"/>
                  <a:gd name="T99" fmla="*/ 70 h 183"/>
                  <a:gd name="T100" fmla="*/ 26 w 174"/>
                  <a:gd name="T101" fmla="*/ 6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4" h="183">
                    <a:moveTo>
                      <a:pt x="18" y="10"/>
                    </a:moveTo>
                    <a:cubicBezTo>
                      <a:pt x="21" y="7"/>
                      <a:pt x="21" y="7"/>
                      <a:pt x="21" y="7"/>
                    </a:cubicBezTo>
                    <a:cubicBezTo>
                      <a:pt x="24" y="6"/>
                      <a:pt x="24" y="6"/>
                      <a:pt x="24" y="6"/>
                    </a:cubicBezTo>
                    <a:cubicBezTo>
                      <a:pt x="31" y="1"/>
                      <a:pt x="31" y="1"/>
                      <a:pt x="31" y="1"/>
                    </a:cubicBezTo>
                    <a:cubicBezTo>
                      <a:pt x="34" y="0"/>
                      <a:pt x="34" y="0"/>
                      <a:pt x="34" y="0"/>
                    </a:cubicBezTo>
                    <a:cubicBezTo>
                      <a:pt x="35" y="1"/>
                      <a:pt x="35" y="1"/>
                      <a:pt x="35" y="1"/>
                    </a:cubicBezTo>
                    <a:cubicBezTo>
                      <a:pt x="28" y="7"/>
                      <a:pt x="28" y="7"/>
                      <a:pt x="28" y="7"/>
                    </a:cubicBezTo>
                    <a:cubicBezTo>
                      <a:pt x="23" y="10"/>
                      <a:pt x="23" y="10"/>
                      <a:pt x="23" y="10"/>
                    </a:cubicBezTo>
                    <a:cubicBezTo>
                      <a:pt x="21" y="11"/>
                      <a:pt x="21" y="11"/>
                      <a:pt x="21" y="11"/>
                    </a:cubicBezTo>
                    <a:lnTo>
                      <a:pt x="18" y="10"/>
                    </a:lnTo>
                    <a:close/>
                    <a:moveTo>
                      <a:pt x="133" y="53"/>
                    </a:moveTo>
                    <a:cubicBezTo>
                      <a:pt x="134" y="56"/>
                      <a:pt x="134" y="56"/>
                      <a:pt x="134" y="56"/>
                    </a:cubicBezTo>
                    <a:cubicBezTo>
                      <a:pt x="139" y="56"/>
                      <a:pt x="139" y="56"/>
                      <a:pt x="139" y="56"/>
                    </a:cubicBezTo>
                    <a:cubicBezTo>
                      <a:pt x="140" y="55"/>
                      <a:pt x="140" y="55"/>
                      <a:pt x="140" y="55"/>
                    </a:cubicBezTo>
                    <a:cubicBezTo>
                      <a:pt x="140" y="55"/>
                      <a:pt x="140" y="53"/>
                      <a:pt x="140" y="52"/>
                    </a:cubicBezTo>
                    <a:cubicBezTo>
                      <a:pt x="139" y="52"/>
                      <a:pt x="138" y="50"/>
                      <a:pt x="138" y="50"/>
                    </a:cubicBezTo>
                    <a:cubicBezTo>
                      <a:pt x="135" y="50"/>
                      <a:pt x="135" y="50"/>
                      <a:pt x="135" y="50"/>
                    </a:cubicBezTo>
                    <a:cubicBezTo>
                      <a:pt x="133" y="50"/>
                      <a:pt x="133" y="50"/>
                      <a:pt x="133" y="50"/>
                    </a:cubicBezTo>
                    <a:cubicBezTo>
                      <a:pt x="132" y="52"/>
                      <a:pt x="132" y="52"/>
                      <a:pt x="132" y="52"/>
                    </a:cubicBezTo>
                    <a:lnTo>
                      <a:pt x="133" y="53"/>
                    </a:lnTo>
                    <a:close/>
                    <a:moveTo>
                      <a:pt x="173" y="137"/>
                    </a:moveTo>
                    <a:cubicBezTo>
                      <a:pt x="169" y="126"/>
                      <a:pt x="169" y="126"/>
                      <a:pt x="169" y="126"/>
                    </a:cubicBezTo>
                    <a:cubicBezTo>
                      <a:pt x="166" y="114"/>
                      <a:pt x="166" y="114"/>
                      <a:pt x="166" y="114"/>
                    </a:cubicBezTo>
                    <a:cubicBezTo>
                      <a:pt x="163" y="109"/>
                      <a:pt x="163" y="109"/>
                      <a:pt x="163" y="109"/>
                    </a:cubicBezTo>
                    <a:cubicBezTo>
                      <a:pt x="159" y="107"/>
                      <a:pt x="159" y="107"/>
                      <a:pt x="159" y="107"/>
                    </a:cubicBezTo>
                    <a:cubicBezTo>
                      <a:pt x="157" y="108"/>
                      <a:pt x="157" y="108"/>
                      <a:pt x="157" y="108"/>
                    </a:cubicBezTo>
                    <a:cubicBezTo>
                      <a:pt x="152" y="111"/>
                      <a:pt x="152" y="111"/>
                      <a:pt x="152" y="111"/>
                    </a:cubicBezTo>
                    <a:cubicBezTo>
                      <a:pt x="150" y="117"/>
                      <a:pt x="150" y="117"/>
                      <a:pt x="150" y="117"/>
                    </a:cubicBezTo>
                    <a:cubicBezTo>
                      <a:pt x="146" y="122"/>
                      <a:pt x="146" y="122"/>
                      <a:pt x="146" y="122"/>
                    </a:cubicBezTo>
                    <a:cubicBezTo>
                      <a:pt x="144" y="123"/>
                      <a:pt x="144" y="123"/>
                      <a:pt x="144" y="123"/>
                    </a:cubicBezTo>
                    <a:cubicBezTo>
                      <a:pt x="142" y="122"/>
                      <a:pt x="142" y="122"/>
                      <a:pt x="142" y="122"/>
                    </a:cubicBezTo>
                    <a:cubicBezTo>
                      <a:pt x="142" y="122"/>
                      <a:pt x="139" y="120"/>
                      <a:pt x="139" y="120"/>
                    </a:cubicBezTo>
                    <a:cubicBezTo>
                      <a:pt x="139" y="119"/>
                      <a:pt x="140" y="113"/>
                      <a:pt x="140" y="113"/>
                    </a:cubicBezTo>
                    <a:cubicBezTo>
                      <a:pt x="144" y="111"/>
                      <a:pt x="144" y="111"/>
                      <a:pt x="144" y="111"/>
                    </a:cubicBezTo>
                    <a:cubicBezTo>
                      <a:pt x="145" y="107"/>
                      <a:pt x="145" y="107"/>
                      <a:pt x="145" y="107"/>
                    </a:cubicBezTo>
                    <a:cubicBezTo>
                      <a:pt x="146" y="103"/>
                      <a:pt x="146" y="103"/>
                      <a:pt x="146" y="103"/>
                    </a:cubicBezTo>
                    <a:cubicBezTo>
                      <a:pt x="150" y="101"/>
                      <a:pt x="150" y="101"/>
                      <a:pt x="150" y="101"/>
                    </a:cubicBezTo>
                    <a:cubicBezTo>
                      <a:pt x="149" y="88"/>
                      <a:pt x="149" y="88"/>
                      <a:pt x="149" y="88"/>
                    </a:cubicBezTo>
                    <a:cubicBezTo>
                      <a:pt x="147" y="85"/>
                      <a:pt x="147" y="85"/>
                      <a:pt x="147" y="85"/>
                    </a:cubicBezTo>
                    <a:cubicBezTo>
                      <a:pt x="145" y="84"/>
                      <a:pt x="145" y="84"/>
                      <a:pt x="145" y="84"/>
                    </a:cubicBezTo>
                    <a:cubicBezTo>
                      <a:pt x="144" y="81"/>
                      <a:pt x="144" y="81"/>
                      <a:pt x="144" y="81"/>
                    </a:cubicBezTo>
                    <a:cubicBezTo>
                      <a:pt x="145" y="80"/>
                      <a:pt x="145" y="80"/>
                      <a:pt x="145" y="80"/>
                    </a:cubicBezTo>
                    <a:cubicBezTo>
                      <a:pt x="147" y="80"/>
                      <a:pt x="147" y="80"/>
                      <a:pt x="147" y="80"/>
                    </a:cubicBezTo>
                    <a:cubicBezTo>
                      <a:pt x="148" y="78"/>
                      <a:pt x="148" y="78"/>
                      <a:pt x="148" y="78"/>
                    </a:cubicBezTo>
                    <a:cubicBezTo>
                      <a:pt x="144" y="75"/>
                      <a:pt x="144" y="75"/>
                      <a:pt x="144" y="75"/>
                    </a:cubicBezTo>
                    <a:cubicBezTo>
                      <a:pt x="143" y="72"/>
                      <a:pt x="143" y="72"/>
                      <a:pt x="143" y="72"/>
                    </a:cubicBezTo>
                    <a:cubicBezTo>
                      <a:pt x="139" y="72"/>
                      <a:pt x="139" y="72"/>
                      <a:pt x="139" y="72"/>
                    </a:cubicBezTo>
                    <a:cubicBezTo>
                      <a:pt x="133" y="70"/>
                      <a:pt x="133" y="70"/>
                      <a:pt x="133" y="70"/>
                    </a:cubicBezTo>
                    <a:cubicBezTo>
                      <a:pt x="126" y="65"/>
                      <a:pt x="126" y="65"/>
                      <a:pt x="126" y="65"/>
                    </a:cubicBezTo>
                    <a:cubicBezTo>
                      <a:pt x="122" y="65"/>
                      <a:pt x="122" y="65"/>
                      <a:pt x="122" y="65"/>
                    </a:cubicBezTo>
                    <a:cubicBezTo>
                      <a:pt x="121" y="66"/>
                      <a:pt x="121" y="66"/>
                      <a:pt x="121" y="66"/>
                    </a:cubicBezTo>
                    <a:cubicBezTo>
                      <a:pt x="120" y="65"/>
                      <a:pt x="120" y="65"/>
                      <a:pt x="120" y="65"/>
                    </a:cubicBezTo>
                    <a:cubicBezTo>
                      <a:pt x="116" y="62"/>
                      <a:pt x="116" y="62"/>
                      <a:pt x="116" y="62"/>
                    </a:cubicBezTo>
                    <a:cubicBezTo>
                      <a:pt x="112" y="65"/>
                      <a:pt x="112" y="65"/>
                      <a:pt x="112" y="65"/>
                    </a:cubicBezTo>
                    <a:cubicBezTo>
                      <a:pt x="108" y="68"/>
                      <a:pt x="108" y="68"/>
                      <a:pt x="108" y="68"/>
                    </a:cubicBezTo>
                    <a:cubicBezTo>
                      <a:pt x="109" y="72"/>
                      <a:pt x="109" y="72"/>
                      <a:pt x="109" y="72"/>
                    </a:cubicBezTo>
                    <a:cubicBezTo>
                      <a:pt x="110" y="73"/>
                      <a:pt x="110" y="73"/>
                      <a:pt x="110" y="73"/>
                    </a:cubicBezTo>
                    <a:cubicBezTo>
                      <a:pt x="113" y="73"/>
                      <a:pt x="113" y="73"/>
                      <a:pt x="113" y="73"/>
                    </a:cubicBezTo>
                    <a:cubicBezTo>
                      <a:pt x="113" y="75"/>
                      <a:pt x="113" y="75"/>
                      <a:pt x="113" y="75"/>
                    </a:cubicBezTo>
                    <a:cubicBezTo>
                      <a:pt x="110" y="76"/>
                      <a:pt x="110" y="76"/>
                      <a:pt x="110" y="76"/>
                    </a:cubicBezTo>
                    <a:cubicBezTo>
                      <a:pt x="106" y="76"/>
                      <a:pt x="106" y="76"/>
                      <a:pt x="106" y="76"/>
                    </a:cubicBezTo>
                    <a:cubicBezTo>
                      <a:pt x="105" y="78"/>
                      <a:pt x="105" y="78"/>
                      <a:pt x="105" y="78"/>
                    </a:cubicBezTo>
                    <a:cubicBezTo>
                      <a:pt x="104" y="81"/>
                      <a:pt x="104" y="81"/>
                      <a:pt x="104" y="81"/>
                    </a:cubicBezTo>
                    <a:cubicBezTo>
                      <a:pt x="105" y="83"/>
                      <a:pt x="105" y="83"/>
                      <a:pt x="105" y="83"/>
                    </a:cubicBezTo>
                    <a:cubicBezTo>
                      <a:pt x="105" y="91"/>
                      <a:pt x="105" y="91"/>
                      <a:pt x="105" y="91"/>
                    </a:cubicBezTo>
                    <a:cubicBezTo>
                      <a:pt x="100" y="94"/>
                      <a:pt x="100" y="94"/>
                      <a:pt x="100" y="94"/>
                    </a:cubicBezTo>
                    <a:cubicBezTo>
                      <a:pt x="99" y="93"/>
                      <a:pt x="99" y="93"/>
                      <a:pt x="99" y="93"/>
                    </a:cubicBezTo>
                    <a:cubicBezTo>
                      <a:pt x="99" y="88"/>
                      <a:pt x="99" y="88"/>
                      <a:pt x="99" y="88"/>
                    </a:cubicBezTo>
                    <a:cubicBezTo>
                      <a:pt x="101" y="84"/>
                      <a:pt x="101" y="84"/>
                      <a:pt x="101" y="84"/>
                    </a:cubicBezTo>
                    <a:cubicBezTo>
                      <a:pt x="102" y="81"/>
                      <a:pt x="102" y="81"/>
                      <a:pt x="102" y="81"/>
                    </a:cubicBezTo>
                    <a:cubicBezTo>
                      <a:pt x="101" y="80"/>
                      <a:pt x="101" y="80"/>
                      <a:pt x="101" y="80"/>
                    </a:cubicBezTo>
                    <a:cubicBezTo>
                      <a:pt x="98" y="81"/>
                      <a:pt x="98" y="81"/>
                      <a:pt x="98" y="81"/>
                    </a:cubicBezTo>
                    <a:cubicBezTo>
                      <a:pt x="97" y="87"/>
                      <a:pt x="97" y="87"/>
                      <a:pt x="97" y="87"/>
                    </a:cubicBezTo>
                    <a:cubicBezTo>
                      <a:pt x="93" y="88"/>
                      <a:pt x="93" y="88"/>
                      <a:pt x="93" y="88"/>
                    </a:cubicBezTo>
                    <a:cubicBezTo>
                      <a:pt x="91" y="91"/>
                      <a:pt x="91" y="91"/>
                      <a:pt x="91" y="91"/>
                    </a:cubicBezTo>
                    <a:cubicBezTo>
                      <a:pt x="91" y="92"/>
                      <a:pt x="91" y="92"/>
                      <a:pt x="91" y="92"/>
                    </a:cubicBezTo>
                    <a:cubicBezTo>
                      <a:pt x="92" y="93"/>
                      <a:pt x="92" y="93"/>
                      <a:pt x="92" y="93"/>
                    </a:cubicBezTo>
                    <a:cubicBezTo>
                      <a:pt x="91" y="97"/>
                      <a:pt x="91" y="97"/>
                      <a:pt x="91" y="97"/>
                    </a:cubicBezTo>
                    <a:cubicBezTo>
                      <a:pt x="88" y="97"/>
                      <a:pt x="88" y="97"/>
                      <a:pt x="88" y="97"/>
                    </a:cubicBezTo>
                    <a:cubicBezTo>
                      <a:pt x="88" y="99"/>
                      <a:pt x="88" y="99"/>
                      <a:pt x="88" y="99"/>
                    </a:cubicBezTo>
                    <a:cubicBezTo>
                      <a:pt x="89" y="102"/>
                      <a:pt x="89" y="102"/>
                      <a:pt x="89" y="102"/>
                    </a:cubicBezTo>
                    <a:cubicBezTo>
                      <a:pt x="87" y="110"/>
                      <a:pt x="87" y="110"/>
                      <a:pt x="87" y="110"/>
                    </a:cubicBezTo>
                    <a:cubicBezTo>
                      <a:pt x="85" y="116"/>
                      <a:pt x="85" y="116"/>
                      <a:pt x="85" y="116"/>
                    </a:cubicBezTo>
                    <a:cubicBezTo>
                      <a:pt x="86" y="122"/>
                      <a:pt x="86" y="122"/>
                      <a:pt x="86" y="122"/>
                    </a:cubicBezTo>
                    <a:cubicBezTo>
                      <a:pt x="87" y="124"/>
                      <a:pt x="87" y="124"/>
                      <a:pt x="87" y="124"/>
                    </a:cubicBezTo>
                    <a:cubicBezTo>
                      <a:pt x="86" y="127"/>
                      <a:pt x="86" y="127"/>
                      <a:pt x="86" y="127"/>
                    </a:cubicBezTo>
                    <a:cubicBezTo>
                      <a:pt x="85" y="128"/>
                      <a:pt x="85" y="128"/>
                      <a:pt x="85" y="128"/>
                    </a:cubicBezTo>
                    <a:cubicBezTo>
                      <a:pt x="85" y="131"/>
                      <a:pt x="85" y="131"/>
                      <a:pt x="85" y="131"/>
                    </a:cubicBezTo>
                    <a:cubicBezTo>
                      <a:pt x="89" y="139"/>
                      <a:pt x="89" y="139"/>
                      <a:pt x="89" y="139"/>
                    </a:cubicBezTo>
                    <a:cubicBezTo>
                      <a:pt x="93" y="148"/>
                      <a:pt x="93" y="148"/>
                      <a:pt x="93" y="148"/>
                    </a:cubicBezTo>
                    <a:cubicBezTo>
                      <a:pt x="95" y="155"/>
                      <a:pt x="95" y="155"/>
                      <a:pt x="95" y="155"/>
                    </a:cubicBezTo>
                    <a:cubicBezTo>
                      <a:pt x="94" y="161"/>
                      <a:pt x="94" y="161"/>
                      <a:pt x="94" y="161"/>
                    </a:cubicBezTo>
                    <a:cubicBezTo>
                      <a:pt x="93" y="169"/>
                      <a:pt x="93" y="169"/>
                      <a:pt x="93" y="169"/>
                    </a:cubicBezTo>
                    <a:cubicBezTo>
                      <a:pt x="90" y="176"/>
                      <a:pt x="90" y="176"/>
                      <a:pt x="90" y="176"/>
                    </a:cubicBezTo>
                    <a:cubicBezTo>
                      <a:pt x="89" y="179"/>
                      <a:pt x="89" y="179"/>
                      <a:pt x="89" y="179"/>
                    </a:cubicBezTo>
                    <a:cubicBezTo>
                      <a:pt x="85" y="183"/>
                      <a:pt x="85" y="183"/>
                      <a:pt x="85" y="183"/>
                    </a:cubicBezTo>
                    <a:cubicBezTo>
                      <a:pt x="91" y="183"/>
                      <a:pt x="91" y="183"/>
                      <a:pt x="91" y="183"/>
                    </a:cubicBezTo>
                    <a:cubicBezTo>
                      <a:pt x="119" y="180"/>
                      <a:pt x="119" y="180"/>
                      <a:pt x="119" y="180"/>
                    </a:cubicBezTo>
                    <a:cubicBezTo>
                      <a:pt x="129" y="179"/>
                      <a:pt x="129" y="179"/>
                      <a:pt x="129" y="179"/>
                    </a:cubicBezTo>
                    <a:cubicBezTo>
                      <a:pt x="129" y="181"/>
                      <a:pt x="129" y="181"/>
                      <a:pt x="129" y="181"/>
                    </a:cubicBezTo>
                    <a:cubicBezTo>
                      <a:pt x="138" y="179"/>
                      <a:pt x="138" y="179"/>
                      <a:pt x="138" y="179"/>
                    </a:cubicBezTo>
                    <a:cubicBezTo>
                      <a:pt x="152" y="177"/>
                      <a:pt x="152" y="177"/>
                      <a:pt x="152" y="177"/>
                    </a:cubicBezTo>
                    <a:cubicBezTo>
                      <a:pt x="157" y="177"/>
                      <a:pt x="157" y="177"/>
                      <a:pt x="157" y="177"/>
                    </a:cubicBezTo>
                    <a:cubicBezTo>
                      <a:pt x="157" y="176"/>
                      <a:pt x="157" y="176"/>
                      <a:pt x="157" y="176"/>
                    </a:cubicBezTo>
                    <a:cubicBezTo>
                      <a:pt x="158" y="174"/>
                      <a:pt x="158" y="174"/>
                      <a:pt x="158" y="174"/>
                    </a:cubicBezTo>
                    <a:cubicBezTo>
                      <a:pt x="160" y="169"/>
                      <a:pt x="160" y="169"/>
                      <a:pt x="160" y="169"/>
                    </a:cubicBezTo>
                    <a:cubicBezTo>
                      <a:pt x="163" y="167"/>
                      <a:pt x="163" y="167"/>
                      <a:pt x="163" y="167"/>
                    </a:cubicBezTo>
                    <a:cubicBezTo>
                      <a:pt x="163" y="160"/>
                      <a:pt x="163" y="160"/>
                      <a:pt x="163" y="160"/>
                    </a:cubicBezTo>
                    <a:cubicBezTo>
                      <a:pt x="165" y="158"/>
                      <a:pt x="165" y="158"/>
                      <a:pt x="165" y="158"/>
                    </a:cubicBezTo>
                    <a:cubicBezTo>
                      <a:pt x="166" y="158"/>
                      <a:pt x="166" y="158"/>
                      <a:pt x="166" y="158"/>
                    </a:cubicBezTo>
                    <a:cubicBezTo>
                      <a:pt x="167" y="153"/>
                      <a:pt x="167" y="153"/>
                      <a:pt x="167" y="153"/>
                    </a:cubicBezTo>
                    <a:cubicBezTo>
                      <a:pt x="169" y="149"/>
                      <a:pt x="169" y="149"/>
                      <a:pt x="169" y="149"/>
                    </a:cubicBezTo>
                    <a:cubicBezTo>
                      <a:pt x="170" y="150"/>
                      <a:pt x="170" y="150"/>
                      <a:pt x="170" y="150"/>
                    </a:cubicBezTo>
                    <a:cubicBezTo>
                      <a:pt x="170" y="150"/>
                      <a:pt x="170" y="150"/>
                      <a:pt x="170" y="150"/>
                    </a:cubicBezTo>
                    <a:cubicBezTo>
                      <a:pt x="171" y="151"/>
                      <a:pt x="171" y="151"/>
                      <a:pt x="171" y="151"/>
                    </a:cubicBezTo>
                    <a:cubicBezTo>
                      <a:pt x="174" y="149"/>
                      <a:pt x="174" y="149"/>
                      <a:pt x="174" y="149"/>
                    </a:cubicBezTo>
                    <a:lnTo>
                      <a:pt x="173" y="137"/>
                    </a:lnTo>
                    <a:close/>
                    <a:moveTo>
                      <a:pt x="0" y="49"/>
                    </a:moveTo>
                    <a:cubicBezTo>
                      <a:pt x="1" y="48"/>
                      <a:pt x="1" y="48"/>
                      <a:pt x="1" y="48"/>
                    </a:cubicBezTo>
                    <a:cubicBezTo>
                      <a:pt x="4" y="47"/>
                      <a:pt x="4" y="47"/>
                      <a:pt x="4" y="47"/>
                    </a:cubicBezTo>
                    <a:cubicBezTo>
                      <a:pt x="9" y="44"/>
                      <a:pt x="9" y="44"/>
                      <a:pt x="9" y="44"/>
                    </a:cubicBezTo>
                    <a:cubicBezTo>
                      <a:pt x="9" y="42"/>
                      <a:pt x="9" y="42"/>
                      <a:pt x="9" y="42"/>
                    </a:cubicBezTo>
                    <a:cubicBezTo>
                      <a:pt x="10" y="42"/>
                      <a:pt x="10" y="42"/>
                      <a:pt x="10" y="42"/>
                    </a:cubicBezTo>
                    <a:cubicBezTo>
                      <a:pt x="18" y="40"/>
                      <a:pt x="18" y="40"/>
                      <a:pt x="18" y="40"/>
                    </a:cubicBezTo>
                    <a:cubicBezTo>
                      <a:pt x="21" y="38"/>
                      <a:pt x="21" y="38"/>
                      <a:pt x="21" y="38"/>
                    </a:cubicBezTo>
                    <a:cubicBezTo>
                      <a:pt x="27" y="35"/>
                      <a:pt x="27" y="35"/>
                      <a:pt x="27" y="35"/>
                    </a:cubicBezTo>
                    <a:cubicBezTo>
                      <a:pt x="27" y="33"/>
                      <a:pt x="27" y="33"/>
                      <a:pt x="27" y="33"/>
                    </a:cubicBezTo>
                    <a:cubicBezTo>
                      <a:pt x="30" y="29"/>
                      <a:pt x="30" y="29"/>
                      <a:pt x="30" y="29"/>
                    </a:cubicBezTo>
                    <a:cubicBezTo>
                      <a:pt x="32" y="28"/>
                      <a:pt x="32" y="28"/>
                      <a:pt x="32" y="28"/>
                    </a:cubicBezTo>
                    <a:cubicBezTo>
                      <a:pt x="34" y="26"/>
                      <a:pt x="34" y="26"/>
                      <a:pt x="34" y="26"/>
                    </a:cubicBezTo>
                    <a:cubicBezTo>
                      <a:pt x="37" y="23"/>
                      <a:pt x="37" y="23"/>
                      <a:pt x="37" y="23"/>
                    </a:cubicBezTo>
                    <a:cubicBezTo>
                      <a:pt x="43" y="20"/>
                      <a:pt x="43" y="20"/>
                      <a:pt x="43" y="20"/>
                    </a:cubicBezTo>
                    <a:cubicBezTo>
                      <a:pt x="49" y="19"/>
                      <a:pt x="49" y="19"/>
                      <a:pt x="49" y="19"/>
                    </a:cubicBezTo>
                    <a:cubicBezTo>
                      <a:pt x="50" y="20"/>
                      <a:pt x="50" y="20"/>
                      <a:pt x="50" y="20"/>
                    </a:cubicBezTo>
                    <a:cubicBezTo>
                      <a:pt x="50" y="22"/>
                      <a:pt x="50" y="22"/>
                      <a:pt x="50" y="22"/>
                    </a:cubicBezTo>
                    <a:cubicBezTo>
                      <a:pt x="45" y="23"/>
                      <a:pt x="45" y="23"/>
                      <a:pt x="45" y="23"/>
                    </a:cubicBezTo>
                    <a:cubicBezTo>
                      <a:pt x="43" y="27"/>
                      <a:pt x="43" y="27"/>
                      <a:pt x="43" y="27"/>
                    </a:cubicBezTo>
                    <a:cubicBezTo>
                      <a:pt x="40" y="28"/>
                      <a:pt x="40" y="28"/>
                      <a:pt x="40" y="28"/>
                    </a:cubicBezTo>
                    <a:cubicBezTo>
                      <a:pt x="39" y="31"/>
                      <a:pt x="39" y="31"/>
                      <a:pt x="39" y="31"/>
                    </a:cubicBezTo>
                    <a:cubicBezTo>
                      <a:pt x="36" y="36"/>
                      <a:pt x="36" y="36"/>
                      <a:pt x="36" y="36"/>
                    </a:cubicBezTo>
                    <a:cubicBezTo>
                      <a:pt x="36" y="39"/>
                      <a:pt x="36" y="39"/>
                      <a:pt x="36" y="39"/>
                    </a:cubicBezTo>
                    <a:cubicBezTo>
                      <a:pt x="37" y="40"/>
                      <a:pt x="37" y="40"/>
                      <a:pt x="37" y="40"/>
                    </a:cubicBezTo>
                    <a:cubicBezTo>
                      <a:pt x="38" y="38"/>
                      <a:pt x="38" y="38"/>
                      <a:pt x="38" y="38"/>
                    </a:cubicBezTo>
                    <a:cubicBezTo>
                      <a:pt x="43" y="34"/>
                      <a:pt x="43" y="34"/>
                      <a:pt x="43" y="34"/>
                    </a:cubicBezTo>
                    <a:cubicBezTo>
                      <a:pt x="45" y="36"/>
                      <a:pt x="45" y="36"/>
                      <a:pt x="45" y="36"/>
                    </a:cubicBezTo>
                    <a:cubicBezTo>
                      <a:pt x="48" y="36"/>
                      <a:pt x="48" y="36"/>
                      <a:pt x="48" y="36"/>
                    </a:cubicBezTo>
                    <a:cubicBezTo>
                      <a:pt x="52" y="37"/>
                      <a:pt x="52" y="37"/>
                      <a:pt x="52" y="37"/>
                    </a:cubicBezTo>
                    <a:cubicBezTo>
                      <a:pt x="54" y="39"/>
                      <a:pt x="54" y="39"/>
                      <a:pt x="54" y="39"/>
                    </a:cubicBezTo>
                    <a:cubicBezTo>
                      <a:pt x="56" y="43"/>
                      <a:pt x="56" y="43"/>
                      <a:pt x="56" y="43"/>
                    </a:cubicBezTo>
                    <a:cubicBezTo>
                      <a:pt x="59" y="47"/>
                      <a:pt x="59" y="47"/>
                      <a:pt x="59" y="47"/>
                    </a:cubicBezTo>
                    <a:cubicBezTo>
                      <a:pt x="65" y="47"/>
                      <a:pt x="65" y="47"/>
                      <a:pt x="65" y="47"/>
                    </a:cubicBezTo>
                    <a:cubicBezTo>
                      <a:pt x="67" y="45"/>
                      <a:pt x="67" y="45"/>
                      <a:pt x="67" y="45"/>
                    </a:cubicBezTo>
                    <a:cubicBezTo>
                      <a:pt x="69" y="47"/>
                      <a:pt x="69" y="47"/>
                      <a:pt x="69" y="47"/>
                    </a:cubicBezTo>
                    <a:cubicBezTo>
                      <a:pt x="71" y="48"/>
                      <a:pt x="71" y="48"/>
                      <a:pt x="71" y="48"/>
                    </a:cubicBezTo>
                    <a:cubicBezTo>
                      <a:pt x="73" y="47"/>
                      <a:pt x="73" y="47"/>
                      <a:pt x="73" y="47"/>
                    </a:cubicBezTo>
                    <a:cubicBezTo>
                      <a:pt x="74" y="47"/>
                      <a:pt x="74" y="47"/>
                      <a:pt x="74" y="47"/>
                    </a:cubicBezTo>
                    <a:cubicBezTo>
                      <a:pt x="76" y="45"/>
                      <a:pt x="76" y="45"/>
                      <a:pt x="76" y="45"/>
                    </a:cubicBezTo>
                    <a:cubicBezTo>
                      <a:pt x="82" y="41"/>
                      <a:pt x="82" y="41"/>
                      <a:pt x="82" y="41"/>
                    </a:cubicBezTo>
                    <a:cubicBezTo>
                      <a:pt x="86" y="39"/>
                      <a:pt x="86" y="39"/>
                      <a:pt x="86" y="39"/>
                    </a:cubicBezTo>
                    <a:cubicBezTo>
                      <a:pt x="95" y="39"/>
                      <a:pt x="95" y="39"/>
                      <a:pt x="95" y="39"/>
                    </a:cubicBezTo>
                    <a:cubicBezTo>
                      <a:pt x="101" y="36"/>
                      <a:pt x="101" y="36"/>
                      <a:pt x="101" y="36"/>
                    </a:cubicBezTo>
                    <a:cubicBezTo>
                      <a:pt x="105" y="34"/>
                      <a:pt x="105" y="34"/>
                      <a:pt x="105" y="34"/>
                    </a:cubicBezTo>
                    <a:cubicBezTo>
                      <a:pt x="106" y="34"/>
                      <a:pt x="106" y="34"/>
                      <a:pt x="106" y="34"/>
                    </a:cubicBezTo>
                    <a:cubicBezTo>
                      <a:pt x="106" y="42"/>
                      <a:pt x="106" y="42"/>
                      <a:pt x="106" y="42"/>
                    </a:cubicBezTo>
                    <a:cubicBezTo>
                      <a:pt x="107" y="42"/>
                      <a:pt x="107" y="42"/>
                      <a:pt x="107" y="42"/>
                    </a:cubicBezTo>
                    <a:cubicBezTo>
                      <a:pt x="111" y="44"/>
                      <a:pt x="111" y="44"/>
                      <a:pt x="111" y="44"/>
                    </a:cubicBezTo>
                    <a:cubicBezTo>
                      <a:pt x="114" y="43"/>
                      <a:pt x="114" y="43"/>
                      <a:pt x="114" y="43"/>
                    </a:cubicBezTo>
                    <a:cubicBezTo>
                      <a:pt x="122" y="41"/>
                      <a:pt x="122" y="41"/>
                      <a:pt x="122" y="41"/>
                    </a:cubicBezTo>
                    <a:cubicBezTo>
                      <a:pt x="123" y="39"/>
                      <a:pt x="123" y="39"/>
                      <a:pt x="123" y="39"/>
                    </a:cubicBezTo>
                    <a:cubicBezTo>
                      <a:pt x="125" y="40"/>
                      <a:pt x="125" y="40"/>
                      <a:pt x="125" y="40"/>
                    </a:cubicBezTo>
                    <a:cubicBezTo>
                      <a:pt x="125" y="49"/>
                      <a:pt x="125" y="49"/>
                      <a:pt x="125" y="49"/>
                    </a:cubicBezTo>
                    <a:cubicBezTo>
                      <a:pt x="130" y="53"/>
                      <a:pt x="130" y="53"/>
                      <a:pt x="130" y="53"/>
                    </a:cubicBezTo>
                    <a:cubicBezTo>
                      <a:pt x="131" y="54"/>
                      <a:pt x="131" y="54"/>
                      <a:pt x="131" y="54"/>
                    </a:cubicBezTo>
                    <a:cubicBezTo>
                      <a:pt x="133" y="55"/>
                      <a:pt x="133" y="55"/>
                      <a:pt x="133" y="55"/>
                    </a:cubicBezTo>
                    <a:cubicBezTo>
                      <a:pt x="131" y="56"/>
                      <a:pt x="131" y="56"/>
                      <a:pt x="131" y="56"/>
                    </a:cubicBezTo>
                    <a:cubicBezTo>
                      <a:pt x="130" y="55"/>
                      <a:pt x="130" y="55"/>
                      <a:pt x="130" y="55"/>
                    </a:cubicBezTo>
                    <a:cubicBezTo>
                      <a:pt x="125" y="55"/>
                      <a:pt x="125" y="55"/>
                      <a:pt x="125" y="55"/>
                    </a:cubicBezTo>
                    <a:cubicBezTo>
                      <a:pt x="122" y="56"/>
                      <a:pt x="122" y="56"/>
                      <a:pt x="122" y="56"/>
                    </a:cubicBezTo>
                    <a:cubicBezTo>
                      <a:pt x="119" y="55"/>
                      <a:pt x="119" y="55"/>
                      <a:pt x="119" y="55"/>
                    </a:cubicBezTo>
                    <a:cubicBezTo>
                      <a:pt x="115" y="57"/>
                      <a:pt x="115" y="57"/>
                      <a:pt x="115" y="57"/>
                    </a:cubicBezTo>
                    <a:cubicBezTo>
                      <a:pt x="113" y="57"/>
                      <a:pt x="113" y="57"/>
                      <a:pt x="113" y="57"/>
                    </a:cubicBezTo>
                    <a:cubicBezTo>
                      <a:pt x="105" y="56"/>
                      <a:pt x="105" y="56"/>
                      <a:pt x="105" y="56"/>
                    </a:cubicBezTo>
                    <a:cubicBezTo>
                      <a:pt x="98" y="56"/>
                      <a:pt x="98" y="56"/>
                      <a:pt x="98" y="56"/>
                    </a:cubicBezTo>
                    <a:cubicBezTo>
                      <a:pt x="95" y="59"/>
                      <a:pt x="95" y="59"/>
                      <a:pt x="95" y="59"/>
                    </a:cubicBezTo>
                    <a:cubicBezTo>
                      <a:pt x="86" y="60"/>
                      <a:pt x="86" y="60"/>
                      <a:pt x="86" y="60"/>
                    </a:cubicBezTo>
                    <a:cubicBezTo>
                      <a:pt x="83" y="61"/>
                      <a:pt x="83" y="61"/>
                      <a:pt x="83" y="61"/>
                    </a:cubicBezTo>
                    <a:cubicBezTo>
                      <a:pt x="81" y="65"/>
                      <a:pt x="81" y="65"/>
                      <a:pt x="81" y="65"/>
                    </a:cubicBezTo>
                    <a:cubicBezTo>
                      <a:pt x="80" y="67"/>
                      <a:pt x="80" y="67"/>
                      <a:pt x="80" y="67"/>
                    </a:cubicBezTo>
                    <a:cubicBezTo>
                      <a:pt x="79" y="67"/>
                      <a:pt x="79" y="67"/>
                      <a:pt x="79" y="67"/>
                    </a:cubicBezTo>
                    <a:cubicBezTo>
                      <a:pt x="77" y="64"/>
                      <a:pt x="77" y="64"/>
                      <a:pt x="77" y="64"/>
                    </a:cubicBezTo>
                    <a:cubicBezTo>
                      <a:pt x="71" y="68"/>
                      <a:pt x="71" y="68"/>
                      <a:pt x="71" y="68"/>
                    </a:cubicBezTo>
                    <a:cubicBezTo>
                      <a:pt x="70" y="68"/>
                      <a:pt x="70" y="68"/>
                      <a:pt x="70" y="68"/>
                    </a:cubicBezTo>
                    <a:cubicBezTo>
                      <a:pt x="69" y="66"/>
                      <a:pt x="69" y="66"/>
                      <a:pt x="69" y="66"/>
                    </a:cubicBezTo>
                    <a:cubicBezTo>
                      <a:pt x="68" y="66"/>
                      <a:pt x="68" y="66"/>
                      <a:pt x="68" y="66"/>
                    </a:cubicBezTo>
                    <a:cubicBezTo>
                      <a:pt x="65" y="72"/>
                      <a:pt x="65" y="72"/>
                      <a:pt x="65" y="72"/>
                    </a:cubicBezTo>
                    <a:cubicBezTo>
                      <a:pt x="64" y="77"/>
                      <a:pt x="64" y="77"/>
                      <a:pt x="64" y="77"/>
                    </a:cubicBezTo>
                    <a:cubicBezTo>
                      <a:pt x="60" y="86"/>
                      <a:pt x="60" y="86"/>
                      <a:pt x="60" y="86"/>
                    </a:cubicBezTo>
                    <a:cubicBezTo>
                      <a:pt x="58" y="85"/>
                      <a:pt x="58" y="85"/>
                      <a:pt x="58" y="85"/>
                    </a:cubicBezTo>
                    <a:cubicBezTo>
                      <a:pt x="56" y="84"/>
                      <a:pt x="56" y="84"/>
                      <a:pt x="56" y="84"/>
                    </a:cubicBezTo>
                    <a:cubicBezTo>
                      <a:pt x="54" y="70"/>
                      <a:pt x="54" y="70"/>
                      <a:pt x="54" y="70"/>
                    </a:cubicBezTo>
                    <a:cubicBezTo>
                      <a:pt x="49" y="68"/>
                      <a:pt x="49" y="68"/>
                      <a:pt x="49" y="68"/>
                    </a:cubicBezTo>
                    <a:cubicBezTo>
                      <a:pt x="46" y="65"/>
                      <a:pt x="46" y="65"/>
                      <a:pt x="46" y="65"/>
                    </a:cubicBezTo>
                    <a:cubicBezTo>
                      <a:pt x="30" y="61"/>
                      <a:pt x="30" y="61"/>
                      <a:pt x="30" y="61"/>
                    </a:cubicBezTo>
                    <a:cubicBezTo>
                      <a:pt x="26" y="60"/>
                      <a:pt x="26" y="60"/>
                      <a:pt x="26" y="60"/>
                    </a:cubicBezTo>
                    <a:cubicBezTo>
                      <a:pt x="15" y="57"/>
                      <a:pt x="15" y="57"/>
                      <a:pt x="15" y="57"/>
                    </a:cubicBezTo>
                    <a:cubicBezTo>
                      <a:pt x="5" y="55"/>
                      <a:pt x="5" y="55"/>
                      <a:pt x="5" y="55"/>
                    </a:cubicBezTo>
                    <a:lnTo>
                      <a:pt x="0" y="49"/>
                    </a:lnTo>
                    <a:close/>
                  </a:path>
                </a:pathLst>
              </a:custGeom>
              <a:solidFill>
                <a:srgbClr val="104C10"/>
              </a:solid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28">
                <a:extLst/>
              </p:cNvPr>
              <p:cNvSpPr>
                <a:spLocks/>
              </p:cNvSpPr>
              <p:nvPr/>
            </p:nvSpPr>
            <p:spPr bwMode="auto">
              <a:xfrm>
                <a:off x="3219450" y="1454150"/>
                <a:ext cx="1409700" cy="1182688"/>
              </a:xfrm>
              <a:custGeom>
                <a:avLst/>
                <a:gdLst>
                  <a:gd name="T0" fmla="*/ 888 w 888"/>
                  <a:gd name="T1" fmla="*/ 99 h 745"/>
                  <a:gd name="T2" fmla="*/ 811 w 888"/>
                  <a:gd name="T3" fmla="*/ 94 h 745"/>
                  <a:gd name="T4" fmla="*/ 574 w 888"/>
                  <a:gd name="T5" fmla="*/ 72 h 745"/>
                  <a:gd name="T6" fmla="*/ 458 w 888"/>
                  <a:gd name="T7" fmla="*/ 55 h 745"/>
                  <a:gd name="T8" fmla="*/ 249 w 888"/>
                  <a:gd name="T9" fmla="*/ 22 h 745"/>
                  <a:gd name="T10" fmla="*/ 105 w 888"/>
                  <a:gd name="T11" fmla="*/ 0 h 745"/>
                  <a:gd name="T12" fmla="*/ 94 w 888"/>
                  <a:gd name="T13" fmla="*/ 83 h 745"/>
                  <a:gd name="T14" fmla="*/ 67 w 888"/>
                  <a:gd name="T15" fmla="*/ 265 h 745"/>
                  <a:gd name="T16" fmla="*/ 28 w 888"/>
                  <a:gd name="T17" fmla="*/ 485 h 745"/>
                  <a:gd name="T18" fmla="*/ 11 w 888"/>
                  <a:gd name="T19" fmla="*/ 563 h 745"/>
                  <a:gd name="T20" fmla="*/ 0 w 888"/>
                  <a:gd name="T21" fmla="*/ 651 h 745"/>
                  <a:gd name="T22" fmla="*/ 50 w 888"/>
                  <a:gd name="T23" fmla="*/ 657 h 745"/>
                  <a:gd name="T24" fmla="*/ 238 w 888"/>
                  <a:gd name="T25" fmla="*/ 679 h 745"/>
                  <a:gd name="T26" fmla="*/ 392 w 888"/>
                  <a:gd name="T27" fmla="*/ 695 h 745"/>
                  <a:gd name="T28" fmla="*/ 662 w 888"/>
                  <a:gd name="T29" fmla="*/ 723 h 745"/>
                  <a:gd name="T30" fmla="*/ 839 w 888"/>
                  <a:gd name="T31" fmla="*/ 745 h 745"/>
                  <a:gd name="T32" fmla="*/ 872 w 888"/>
                  <a:gd name="T33" fmla="*/ 419 h 745"/>
                  <a:gd name="T34" fmla="*/ 883 w 888"/>
                  <a:gd name="T35" fmla="*/ 232 h 745"/>
                  <a:gd name="T36" fmla="*/ 888 w 888"/>
                  <a:gd name="T37" fmla="*/ 9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88" h="745">
                    <a:moveTo>
                      <a:pt x="888" y="99"/>
                    </a:moveTo>
                    <a:lnTo>
                      <a:pt x="811" y="94"/>
                    </a:lnTo>
                    <a:lnTo>
                      <a:pt x="574" y="72"/>
                    </a:lnTo>
                    <a:lnTo>
                      <a:pt x="458" y="55"/>
                    </a:lnTo>
                    <a:lnTo>
                      <a:pt x="249" y="22"/>
                    </a:lnTo>
                    <a:lnTo>
                      <a:pt x="105" y="0"/>
                    </a:lnTo>
                    <a:lnTo>
                      <a:pt x="94" y="83"/>
                    </a:lnTo>
                    <a:lnTo>
                      <a:pt x="67" y="265"/>
                    </a:lnTo>
                    <a:lnTo>
                      <a:pt x="28" y="485"/>
                    </a:lnTo>
                    <a:lnTo>
                      <a:pt x="11" y="563"/>
                    </a:lnTo>
                    <a:lnTo>
                      <a:pt x="0" y="651"/>
                    </a:lnTo>
                    <a:lnTo>
                      <a:pt x="50" y="657"/>
                    </a:lnTo>
                    <a:lnTo>
                      <a:pt x="238" y="679"/>
                    </a:lnTo>
                    <a:lnTo>
                      <a:pt x="392" y="695"/>
                    </a:lnTo>
                    <a:lnTo>
                      <a:pt x="662" y="723"/>
                    </a:lnTo>
                    <a:lnTo>
                      <a:pt x="839" y="745"/>
                    </a:lnTo>
                    <a:lnTo>
                      <a:pt x="872" y="419"/>
                    </a:lnTo>
                    <a:lnTo>
                      <a:pt x="883" y="232"/>
                    </a:lnTo>
                    <a:lnTo>
                      <a:pt x="888" y="99"/>
                    </a:lnTo>
                    <a:close/>
                  </a:path>
                </a:pathLst>
              </a:custGeom>
              <a:solidFill>
                <a:schemeClr val="bg1">
                  <a:lumMod val="85000"/>
                </a:schemeClr>
              </a:solid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29">
                <a:extLst/>
              </p:cNvPr>
              <p:cNvSpPr>
                <a:spLocks/>
              </p:cNvSpPr>
              <p:nvPr/>
            </p:nvSpPr>
            <p:spPr bwMode="auto">
              <a:xfrm>
                <a:off x="2651125" y="288925"/>
                <a:ext cx="2074863" cy="1314450"/>
              </a:xfrm>
              <a:custGeom>
                <a:avLst/>
                <a:gdLst>
                  <a:gd name="T0" fmla="*/ 230 w 237"/>
                  <a:gd name="T1" fmla="*/ 122 h 150"/>
                  <a:gd name="T2" fmla="*/ 230 w 237"/>
                  <a:gd name="T3" fmla="*/ 107 h 150"/>
                  <a:gd name="T4" fmla="*/ 233 w 237"/>
                  <a:gd name="T5" fmla="*/ 74 h 150"/>
                  <a:gd name="T6" fmla="*/ 235 w 237"/>
                  <a:gd name="T7" fmla="*/ 54 h 150"/>
                  <a:gd name="T8" fmla="*/ 237 w 237"/>
                  <a:gd name="T9" fmla="*/ 34 h 150"/>
                  <a:gd name="T10" fmla="*/ 196 w 237"/>
                  <a:gd name="T11" fmla="*/ 31 h 150"/>
                  <a:gd name="T12" fmla="*/ 157 w 237"/>
                  <a:gd name="T13" fmla="*/ 26 h 150"/>
                  <a:gd name="T14" fmla="*/ 118 w 237"/>
                  <a:gd name="T15" fmla="*/ 21 h 150"/>
                  <a:gd name="T16" fmla="*/ 74 w 237"/>
                  <a:gd name="T17" fmla="*/ 14 h 150"/>
                  <a:gd name="T18" fmla="*/ 50 w 237"/>
                  <a:gd name="T19" fmla="*/ 9 h 150"/>
                  <a:gd name="T20" fmla="*/ 6 w 237"/>
                  <a:gd name="T21" fmla="*/ 0 h 150"/>
                  <a:gd name="T22" fmla="*/ 0 w 237"/>
                  <a:gd name="T23" fmla="*/ 28 h 150"/>
                  <a:gd name="T24" fmla="*/ 5 w 237"/>
                  <a:gd name="T25" fmla="*/ 38 h 150"/>
                  <a:gd name="T26" fmla="*/ 3 w 237"/>
                  <a:gd name="T27" fmla="*/ 44 h 150"/>
                  <a:gd name="T28" fmla="*/ 5 w 237"/>
                  <a:gd name="T29" fmla="*/ 50 h 150"/>
                  <a:gd name="T30" fmla="*/ 10 w 237"/>
                  <a:gd name="T31" fmla="*/ 52 h 150"/>
                  <a:gd name="T32" fmla="*/ 16 w 237"/>
                  <a:gd name="T33" fmla="*/ 67 h 150"/>
                  <a:gd name="T34" fmla="*/ 20 w 237"/>
                  <a:gd name="T35" fmla="*/ 71 h 150"/>
                  <a:gd name="T36" fmla="*/ 20 w 237"/>
                  <a:gd name="T37" fmla="*/ 72 h 150"/>
                  <a:gd name="T38" fmla="*/ 25 w 237"/>
                  <a:gd name="T39" fmla="*/ 74 h 150"/>
                  <a:gd name="T40" fmla="*/ 25 w 237"/>
                  <a:gd name="T41" fmla="*/ 77 h 150"/>
                  <a:gd name="T42" fmla="*/ 16 w 237"/>
                  <a:gd name="T43" fmla="*/ 100 h 150"/>
                  <a:gd name="T44" fmla="*/ 16 w 237"/>
                  <a:gd name="T45" fmla="*/ 103 h 150"/>
                  <a:gd name="T46" fmla="*/ 19 w 237"/>
                  <a:gd name="T47" fmla="*/ 108 h 150"/>
                  <a:gd name="T48" fmla="*/ 20 w 237"/>
                  <a:gd name="T49" fmla="*/ 108 h 150"/>
                  <a:gd name="T50" fmla="*/ 27 w 237"/>
                  <a:gd name="T51" fmla="*/ 104 h 150"/>
                  <a:gd name="T52" fmla="*/ 28 w 237"/>
                  <a:gd name="T53" fmla="*/ 102 h 150"/>
                  <a:gd name="T54" fmla="*/ 30 w 237"/>
                  <a:gd name="T55" fmla="*/ 103 h 150"/>
                  <a:gd name="T56" fmla="*/ 30 w 237"/>
                  <a:gd name="T57" fmla="*/ 110 h 150"/>
                  <a:gd name="T58" fmla="*/ 33 w 237"/>
                  <a:gd name="T59" fmla="*/ 127 h 150"/>
                  <a:gd name="T60" fmla="*/ 37 w 237"/>
                  <a:gd name="T61" fmla="*/ 130 h 150"/>
                  <a:gd name="T62" fmla="*/ 38 w 237"/>
                  <a:gd name="T63" fmla="*/ 131 h 150"/>
                  <a:gd name="T64" fmla="*/ 41 w 237"/>
                  <a:gd name="T65" fmla="*/ 134 h 150"/>
                  <a:gd name="T66" fmla="*/ 40 w 237"/>
                  <a:gd name="T67" fmla="*/ 139 h 150"/>
                  <a:gd name="T68" fmla="*/ 41 w 237"/>
                  <a:gd name="T69" fmla="*/ 143 h 150"/>
                  <a:gd name="T70" fmla="*/ 43 w 237"/>
                  <a:gd name="T71" fmla="*/ 145 h 150"/>
                  <a:gd name="T72" fmla="*/ 46 w 237"/>
                  <a:gd name="T73" fmla="*/ 142 h 150"/>
                  <a:gd name="T74" fmla="*/ 49 w 237"/>
                  <a:gd name="T75" fmla="*/ 142 h 150"/>
                  <a:gd name="T76" fmla="*/ 54 w 237"/>
                  <a:gd name="T77" fmla="*/ 144 h 150"/>
                  <a:gd name="T78" fmla="*/ 57 w 237"/>
                  <a:gd name="T79" fmla="*/ 143 h 150"/>
                  <a:gd name="T80" fmla="*/ 62 w 237"/>
                  <a:gd name="T81" fmla="*/ 143 h 150"/>
                  <a:gd name="T82" fmla="*/ 67 w 237"/>
                  <a:gd name="T83" fmla="*/ 145 h 150"/>
                  <a:gd name="T84" fmla="*/ 71 w 237"/>
                  <a:gd name="T85" fmla="*/ 144 h 150"/>
                  <a:gd name="T86" fmla="*/ 72 w 237"/>
                  <a:gd name="T87" fmla="*/ 140 h 150"/>
                  <a:gd name="T88" fmla="*/ 76 w 237"/>
                  <a:gd name="T89" fmla="*/ 139 h 150"/>
                  <a:gd name="T90" fmla="*/ 77 w 237"/>
                  <a:gd name="T91" fmla="*/ 141 h 150"/>
                  <a:gd name="T92" fmla="*/ 78 w 237"/>
                  <a:gd name="T93" fmla="*/ 145 h 150"/>
                  <a:gd name="T94" fmla="*/ 80 w 237"/>
                  <a:gd name="T95" fmla="*/ 147 h 150"/>
                  <a:gd name="T96" fmla="*/ 82 w 237"/>
                  <a:gd name="T97" fmla="*/ 132 h 150"/>
                  <a:gd name="T98" fmla="*/ 110 w 237"/>
                  <a:gd name="T99" fmla="*/ 136 h 150"/>
                  <a:gd name="T100" fmla="*/ 148 w 237"/>
                  <a:gd name="T101" fmla="*/ 141 h 150"/>
                  <a:gd name="T102" fmla="*/ 170 w 237"/>
                  <a:gd name="T103" fmla="*/ 143 h 150"/>
                  <a:gd name="T104" fmla="*/ 212 w 237"/>
                  <a:gd name="T105" fmla="*/ 148 h 150"/>
                  <a:gd name="T106" fmla="*/ 226 w 237"/>
                  <a:gd name="T107" fmla="*/ 150 h 150"/>
                  <a:gd name="T108" fmla="*/ 228 w 237"/>
                  <a:gd name="T109" fmla="*/ 129 h 150"/>
                  <a:gd name="T110" fmla="*/ 230 w 237"/>
                  <a:gd name="T111" fmla="*/ 12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7" h="150">
                    <a:moveTo>
                      <a:pt x="230" y="122"/>
                    </a:moveTo>
                    <a:cubicBezTo>
                      <a:pt x="230" y="107"/>
                      <a:pt x="230" y="107"/>
                      <a:pt x="230" y="107"/>
                    </a:cubicBezTo>
                    <a:cubicBezTo>
                      <a:pt x="233" y="74"/>
                      <a:pt x="233" y="74"/>
                      <a:pt x="233" y="74"/>
                    </a:cubicBezTo>
                    <a:cubicBezTo>
                      <a:pt x="234" y="68"/>
                      <a:pt x="235" y="63"/>
                      <a:pt x="235" y="54"/>
                    </a:cubicBezTo>
                    <a:cubicBezTo>
                      <a:pt x="237" y="34"/>
                      <a:pt x="237" y="34"/>
                      <a:pt x="237" y="34"/>
                    </a:cubicBezTo>
                    <a:cubicBezTo>
                      <a:pt x="196" y="31"/>
                      <a:pt x="196" y="31"/>
                      <a:pt x="196" y="31"/>
                    </a:cubicBezTo>
                    <a:cubicBezTo>
                      <a:pt x="157" y="26"/>
                      <a:pt x="157" y="26"/>
                      <a:pt x="157" y="26"/>
                    </a:cubicBezTo>
                    <a:cubicBezTo>
                      <a:pt x="118" y="21"/>
                      <a:pt x="118" y="21"/>
                      <a:pt x="118" y="21"/>
                    </a:cubicBezTo>
                    <a:cubicBezTo>
                      <a:pt x="74" y="14"/>
                      <a:pt x="74" y="14"/>
                      <a:pt x="74" y="14"/>
                    </a:cubicBezTo>
                    <a:cubicBezTo>
                      <a:pt x="50" y="9"/>
                      <a:pt x="50" y="9"/>
                      <a:pt x="50" y="9"/>
                    </a:cubicBezTo>
                    <a:cubicBezTo>
                      <a:pt x="6" y="0"/>
                      <a:pt x="6" y="0"/>
                      <a:pt x="6" y="0"/>
                    </a:cubicBezTo>
                    <a:cubicBezTo>
                      <a:pt x="0" y="28"/>
                      <a:pt x="0" y="28"/>
                      <a:pt x="0" y="28"/>
                    </a:cubicBezTo>
                    <a:cubicBezTo>
                      <a:pt x="5" y="38"/>
                      <a:pt x="5" y="38"/>
                      <a:pt x="5" y="38"/>
                    </a:cubicBezTo>
                    <a:cubicBezTo>
                      <a:pt x="3" y="44"/>
                      <a:pt x="3" y="44"/>
                      <a:pt x="3" y="44"/>
                    </a:cubicBezTo>
                    <a:cubicBezTo>
                      <a:pt x="5" y="50"/>
                      <a:pt x="5" y="50"/>
                      <a:pt x="5" y="50"/>
                    </a:cubicBezTo>
                    <a:cubicBezTo>
                      <a:pt x="10" y="52"/>
                      <a:pt x="10" y="52"/>
                      <a:pt x="10" y="52"/>
                    </a:cubicBezTo>
                    <a:cubicBezTo>
                      <a:pt x="16" y="67"/>
                      <a:pt x="16" y="67"/>
                      <a:pt x="16" y="67"/>
                    </a:cubicBezTo>
                    <a:cubicBezTo>
                      <a:pt x="20" y="71"/>
                      <a:pt x="20" y="71"/>
                      <a:pt x="20" y="71"/>
                    </a:cubicBezTo>
                    <a:cubicBezTo>
                      <a:pt x="20" y="72"/>
                      <a:pt x="20" y="72"/>
                      <a:pt x="20" y="72"/>
                    </a:cubicBezTo>
                    <a:cubicBezTo>
                      <a:pt x="25" y="74"/>
                      <a:pt x="25" y="74"/>
                      <a:pt x="25" y="74"/>
                    </a:cubicBezTo>
                    <a:cubicBezTo>
                      <a:pt x="25" y="77"/>
                      <a:pt x="25" y="77"/>
                      <a:pt x="25" y="77"/>
                    </a:cubicBezTo>
                    <a:cubicBezTo>
                      <a:pt x="16" y="100"/>
                      <a:pt x="16" y="100"/>
                      <a:pt x="16" y="100"/>
                    </a:cubicBezTo>
                    <a:cubicBezTo>
                      <a:pt x="16" y="103"/>
                      <a:pt x="16" y="103"/>
                      <a:pt x="16" y="103"/>
                    </a:cubicBezTo>
                    <a:cubicBezTo>
                      <a:pt x="19" y="108"/>
                      <a:pt x="19" y="108"/>
                      <a:pt x="19" y="108"/>
                    </a:cubicBezTo>
                    <a:cubicBezTo>
                      <a:pt x="20" y="108"/>
                      <a:pt x="20" y="108"/>
                      <a:pt x="20" y="108"/>
                    </a:cubicBezTo>
                    <a:cubicBezTo>
                      <a:pt x="27" y="104"/>
                      <a:pt x="27" y="104"/>
                      <a:pt x="27" y="104"/>
                    </a:cubicBezTo>
                    <a:cubicBezTo>
                      <a:pt x="28" y="102"/>
                      <a:pt x="28" y="102"/>
                      <a:pt x="28" y="102"/>
                    </a:cubicBezTo>
                    <a:cubicBezTo>
                      <a:pt x="30" y="103"/>
                      <a:pt x="30" y="103"/>
                      <a:pt x="30" y="103"/>
                    </a:cubicBezTo>
                    <a:cubicBezTo>
                      <a:pt x="30" y="110"/>
                      <a:pt x="30" y="110"/>
                      <a:pt x="30" y="110"/>
                    </a:cubicBezTo>
                    <a:cubicBezTo>
                      <a:pt x="33" y="127"/>
                      <a:pt x="33" y="127"/>
                      <a:pt x="33" y="127"/>
                    </a:cubicBezTo>
                    <a:cubicBezTo>
                      <a:pt x="37" y="130"/>
                      <a:pt x="37" y="130"/>
                      <a:pt x="37" y="130"/>
                    </a:cubicBezTo>
                    <a:cubicBezTo>
                      <a:pt x="38" y="131"/>
                      <a:pt x="38" y="131"/>
                      <a:pt x="38" y="131"/>
                    </a:cubicBezTo>
                    <a:cubicBezTo>
                      <a:pt x="41" y="134"/>
                      <a:pt x="41" y="134"/>
                      <a:pt x="41" y="134"/>
                    </a:cubicBezTo>
                    <a:cubicBezTo>
                      <a:pt x="40" y="139"/>
                      <a:pt x="40" y="139"/>
                      <a:pt x="40" y="139"/>
                    </a:cubicBezTo>
                    <a:cubicBezTo>
                      <a:pt x="41" y="143"/>
                      <a:pt x="41" y="143"/>
                      <a:pt x="41" y="143"/>
                    </a:cubicBezTo>
                    <a:cubicBezTo>
                      <a:pt x="43" y="145"/>
                      <a:pt x="43" y="145"/>
                      <a:pt x="43" y="145"/>
                    </a:cubicBezTo>
                    <a:cubicBezTo>
                      <a:pt x="46" y="142"/>
                      <a:pt x="46" y="142"/>
                      <a:pt x="46" y="142"/>
                    </a:cubicBezTo>
                    <a:cubicBezTo>
                      <a:pt x="49" y="142"/>
                      <a:pt x="49" y="142"/>
                      <a:pt x="49" y="142"/>
                    </a:cubicBezTo>
                    <a:cubicBezTo>
                      <a:pt x="54" y="144"/>
                      <a:pt x="54" y="144"/>
                      <a:pt x="54" y="144"/>
                    </a:cubicBezTo>
                    <a:cubicBezTo>
                      <a:pt x="57" y="143"/>
                      <a:pt x="57" y="143"/>
                      <a:pt x="57" y="143"/>
                    </a:cubicBezTo>
                    <a:cubicBezTo>
                      <a:pt x="62" y="143"/>
                      <a:pt x="62" y="143"/>
                      <a:pt x="62" y="143"/>
                    </a:cubicBezTo>
                    <a:cubicBezTo>
                      <a:pt x="67" y="145"/>
                      <a:pt x="67" y="145"/>
                      <a:pt x="67" y="145"/>
                    </a:cubicBezTo>
                    <a:cubicBezTo>
                      <a:pt x="71" y="144"/>
                      <a:pt x="71" y="144"/>
                      <a:pt x="71" y="144"/>
                    </a:cubicBezTo>
                    <a:cubicBezTo>
                      <a:pt x="72" y="140"/>
                      <a:pt x="72" y="140"/>
                      <a:pt x="72" y="140"/>
                    </a:cubicBezTo>
                    <a:cubicBezTo>
                      <a:pt x="76" y="139"/>
                      <a:pt x="76" y="139"/>
                      <a:pt x="76" y="139"/>
                    </a:cubicBezTo>
                    <a:cubicBezTo>
                      <a:pt x="77" y="141"/>
                      <a:pt x="77" y="141"/>
                      <a:pt x="77" y="141"/>
                    </a:cubicBezTo>
                    <a:cubicBezTo>
                      <a:pt x="78" y="145"/>
                      <a:pt x="78" y="145"/>
                      <a:pt x="78" y="145"/>
                    </a:cubicBezTo>
                    <a:cubicBezTo>
                      <a:pt x="80" y="147"/>
                      <a:pt x="80" y="147"/>
                      <a:pt x="80" y="147"/>
                    </a:cubicBezTo>
                    <a:cubicBezTo>
                      <a:pt x="82" y="132"/>
                      <a:pt x="82" y="132"/>
                      <a:pt x="82" y="132"/>
                    </a:cubicBezTo>
                    <a:cubicBezTo>
                      <a:pt x="110" y="136"/>
                      <a:pt x="110" y="136"/>
                      <a:pt x="110" y="136"/>
                    </a:cubicBezTo>
                    <a:cubicBezTo>
                      <a:pt x="148" y="141"/>
                      <a:pt x="148" y="141"/>
                      <a:pt x="148" y="141"/>
                    </a:cubicBezTo>
                    <a:cubicBezTo>
                      <a:pt x="170" y="143"/>
                      <a:pt x="170" y="143"/>
                      <a:pt x="170" y="143"/>
                    </a:cubicBezTo>
                    <a:cubicBezTo>
                      <a:pt x="212" y="148"/>
                      <a:pt x="212" y="148"/>
                      <a:pt x="212" y="148"/>
                    </a:cubicBezTo>
                    <a:cubicBezTo>
                      <a:pt x="226" y="150"/>
                      <a:pt x="226" y="150"/>
                      <a:pt x="226" y="150"/>
                    </a:cubicBezTo>
                    <a:cubicBezTo>
                      <a:pt x="228" y="129"/>
                      <a:pt x="228" y="129"/>
                      <a:pt x="228" y="129"/>
                    </a:cubicBezTo>
                    <a:lnTo>
                      <a:pt x="230" y="122"/>
                    </a:lnTo>
                    <a:close/>
                  </a:path>
                </a:pathLst>
              </a:custGeom>
              <a:solidFill>
                <a:schemeClr val="bg1">
                  <a:lumMod val="85000"/>
                </a:schemeClr>
              </a:solid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30">
                <a:extLst/>
              </p:cNvPr>
              <p:cNvSpPr>
                <a:spLocks/>
              </p:cNvSpPr>
              <p:nvPr/>
            </p:nvSpPr>
            <p:spPr bwMode="auto">
              <a:xfrm>
                <a:off x="2125663" y="254000"/>
                <a:ext cx="1225550" cy="1952625"/>
              </a:xfrm>
              <a:custGeom>
                <a:avLst/>
                <a:gdLst>
                  <a:gd name="T0" fmla="*/ 2 w 140"/>
                  <a:gd name="T1" fmla="*/ 199 h 223"/>
                  <a:gd name="T2" fmla="*/ 14 w 140"/>
                  <a:gd name="T3" fmla="*/ 152 h 223"/>
                  <a:gd name="T4" fmla="*/ 19 w 140"/>
                  <a:gd name="T5" fmla="*/ 138 h 223"/>
                  <a:gd name="T6" fmla="*/ 14 w 140"/>
                  <a:gd name="T7" fmla="*/ 135 h 223"/>
                  <a:gd name="T8" fmla="*/ 13 w 140"/>
                  <a:gd name="T9" fmla="*/ 132 h 223"/>
                  <a:gd name="T10" fmla="*/ 20 w 140"/>
                  <a:gd name="T11" fmla="*/ 121 h 223"/>
                  <a:gd name="T12" fmla="*/ 24 w 140"/>
                  <a:gd name="T13" fmla="*/ 119 h 223"/>
                  <a:gd name="T14" fmla="*/ 26 w 140"/>
                  <a:gd name="T15" fmla="*/ 114 h 223"/>
                  <a:gd name="T16" fmla="*/ 36 w 140"/>
                  <a:gd name="T17" fmla="*/ 100 h 223"/>
                  <a:gd name="T18" fmla="*/ 32 w 140"/>
                  <a:gd name="T19" fmla="*/ 92 h 223"/>
                  <a:gd name="T20" fmla="*/ 31 w 140"/>
                  <a:gd name="T21" fmla="*/ 73 h 223"/>
                  <a:gd name="T22" fmla="*/ 41 w 140"/>
                  <a:gd name="T23" fmla="*/ 23 h 223"/>
                  <a:gd name="T24" fmla="*/ 47 w 140"/>
                  <a:gd name="T25" fmla="*/ 0 h 223"/>
                  <a:gd name="T26" fmla="*/ 59 w 140"/>
                  <a:gd name="T27" fmla="*/ 32 h 223"/>
                  <a:gd name="T28" fmla="*/ 62 w 140"/>
                  <a:gd name="T29" fmla="*/ 49 h 223"/>
                  <a:gd name="T30" fmla="*/ 69 w 140"/>
                  <a:gd name="T31" fmla="*/ 57 h 223"/>
                  <a:gd name="T32" fmla="*/ 78 w 140"/>
                  <a:gd name="T33" fmla="*/ 75 h 223"/>
                  <a:gd name="T34" fmla="*/ 84 w 140"/>
                  <a:gd name="T35" fmla="*/ 78 h 223"/>
                  <a:gd name="T36" fmla="*/ 75 w 140"/>
                  <a:gd name="T37" fmla="*/ 104 h 223"/>
                  <a:gd name="T38" fmla="*/ 79 w 140"/>
                  <a:gd name="T39" fmla="*/ 112 h 223"/>
                  <a:gd name="T40" fmla="*/ 88 w 140"/>
                  <a:gd name="T41" fmla="*/ 108 h 223"/>
                  <a:gd name="T42" fmla="*/ 89 w 140"/>
                  <a:gd name="T43" fmla="*/ 108 h 223"/>
                  <a:gd name="T44" fmla="*/ 92 w 140"/>
                  <a:gd name="T45" fmla="*/ 131 h 223"/>
                  <a:gd name="T46" fmla="*/ 98 w 140"/>
                  <a:gd name="T47" fmla="*/ 136 h 223"/>
                  <a:gd name="T48" fmla="*/ 99 w 140"/>
                  <a:gd name="T49" fmla="*/ 143 h 223"/>
                  <a:gd name="T50" fmla="*/ 103 w 140"/>
                  <a:gd name="T51" fmla="*/ 149 h 223"/>
                  <a:gd name="T52" fmla="*/ 109 w 140"/>
                  <a:gd name="T53" fmla="*/ 146 h 223"/>
                  <a:gd name="T54" fmla="*/ 117 w 140"/>
                  <a:gd name="T55" fmla="*/ 148 h 223"/>
                  <a:gd name="T56" fmla="*/ 127 w 140"/>
                  <a:gd name="T57" fmla="*/ 150 h 223"/>
                  <a:gd name="T58" fmla="*/ 132 w 140"/>
                  <a:gd name="T59" fmla="*/ 146 h 223"/>
                  <a:gd name="T60" fmla="*/ 137 w 140"/>
                  <a:gd name="T61" fmla="*/ 146 h 223"/>
                  <a:gd name="T62" fmla="*/ 140 w 140"/>
                  <a:gd name="T63" fmla="*/ 152 h 223"/>
                  <a:gd name="T64" fmla="*/ 129 w 140"/>
                  <a:gd name="T65" fmla="*/ 223 h 223"/>
                  <a:gd name="T66" fmla="*/ 112 w 140"/>
                  <a:gd name="T67" fmla="*/ 221 h 223"/>
                  <a:gd name="T68" fmla="*/ 83 w 140"/>
                  <a:gd name="T69" fmla="*/ 215 h 223"/>
                  <a:gd name="T70" fmla="*/ 55 w 140"/>
                  <a:gd name="T71" fmla="*/ 209 h 223"/>
                  <a:gd name="T72" fmla="*/ 30 w 140"/>
                  <a:gd name="T73" fmla="*/ 20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0" h="223">
                    <a:moveTo>
                      <a:pt x="30" y="205"/>
                    </a:moveTo>
                    <a:cubicBezTo>
                      <a:pt x="0" y="199"/>
                      <a:pt x="11" y="201"/>
                      <a:pt x="2" y="199"/>
                    </a:cubicBezTo>
                    <a:cubicBezTo>
                      <a:pt x="8" y="175"/>
                      <a:pt x="8" y="175"/>
                      <a:pt x="8" y="175"/>
                    </a:cubicBezTo>
                    <a:cubicBezTo>
                      <a:pt x="14" y="152"/>
                      <a:pt x="14" y="152"/>
                      <a:pt x="14" y="152"/>
                    </a:cubicBezTo>
                    <a:cubicBezTo>
                      <a:pt x="15" y="146"/>
                      <a:pt x="15" y="146"/>
                      <a:pt x="15" y="146"/>
                    </a:cubicBezTo>
                    <a:cubicBezTo>
                      <a:pt x="19" y="138"/>
                      <a:pt x="19" y="138"/>
                      <a:pt x="19" y="138"/>
                    </a:cubicBezTo>
                    <a:cubicBezTo>
                      <a:pt x="17" y="135"/>
                      <a:pt x="17" y="135"/>
                      <a:pt x="17" y="135"/>
                    </a:cubicBezTo>
                    <a:cubicBezTo>
                      <a:pt x="14" y="135"/>
                      <a:pt x="14" y="135"/>
                      <a:pt x="14" y="135"/>
                    </a:cubicBezTo>
                    <a:cubicBezTo>
                      <a:pt x="13" y="134"/>
                      <a:pt x="13" y="134"/>
                      <a:pt x="13" y="134"/>
                    </a:cubicBezTo>
                    <a:cubicBezTo>
                      <a:pt x="13" y="132"/>
                      <a:pt x="13" y="132"/>
                      <a:pt x="13" y="132"/>
                    </a:cubicBezTo>
                    <a:cubicBezTo>
                      <a:pt x="14" y="128"/>
                      <a:pt x="14" y="128"/>
                      <a:pt x="14" y="128"/>
                    </a:cubicBezTo>
                    <a:cubicBezTo>
                      <a:pt x="20" y="121"/>
                      <a:pt x="20" y="121"/>
                      <a:pt x="20" y="121"/>
                    </a:cubicBezTo>
                    <a:cubicBezTo>
                      <a:pt x="22" y="120"/>
                      <a:pt x="22" y="120"/>
                      <a:pt x="22" y="120"/>
                    </a:cubicBezTo>
                    <a:cubicBezTo>
                      <a:pt x="24" y="119"/>
                      <a:pt x="24" y="119"/>
                      <a:pt x="24" y="119"/>
                    </a:cubicBezTo>
                    <a:cubicBezTo>
                      <a:pt x="24" y="115"/>
                      <a:pt x="24" y="115"/>
                      <a:pt x="24" y="115"/>
                    </a:cubicBezTo>
                    <a:cubicBezTo>
                      <a:pt x="26" y="114"/>
                      <a:pt x="26" y="114"/>
                      <a:pt x="26" y="114"/>
                    </a:cubicBezTo>
                    <a:cubicBezTo>
                      <a:pt x="31" y="106"/>
                      <a:pt x="31" y="106"/>
                      <a:pt x="31" y="106"/>
                    </a:cubicBezTo>
                    <a:cubicBezTo>
                      <a:pt x="36" y="100"/>
                      <a:pt x="36" y="100"/>
                      <a:pt x="36" y="100"/>
                    </a:cubicBezTo>
                    <a:cubicBezTo>
                      <a:pt x="36" y="95"/>
                      <a:pt x="36" y="95"/>
                      <a:pt x="36" y="95"/>
                    </a:cubicBezTo>
                    <a:cubicBezTo>
                      <a:pt x="32" y="92"/>
                      <a:pt x="32" y="92"/>
                      <a:pt x="32" y="92"/>
                    </a:cubicBezTo>
                    <a:cubicBezTo>
                      <a:pt x="30" y="86"/>
                      <a:pt x="30" y="86"/>
                      <a:pt x="30" y="86"/>
                    </a:cubicBezTo>
                    <a:cubicBezTo>
                      <a:pt x="31" y="73"/>
                      <a:pt x="31" y="73"/>
                      <a:pt x="31" y="73"/>
                    </a:cubicBezTo>
                    <a:cubicBezTo>
                      <a:pt x="35" y="51"/>
                      <a:pt x="35" y="51"/>
                      <a:pt x="35" y="51"/>
                    </a:cubicBezTo>
                    <a:cubicBezTo>
                      <a:pt x="41" y="23"/>
                      <a:pt x="41" y="23"/>
                      <a:pt x="41" y="23"/>
                    </a:cubicBezTo>
                    <a:cubicBezTo>
                      <a:pt x="46" y="5"/>
                      <a:pt x="46" y="5"/>
                      <a:pt x="46" y="5"/>
                    </a:cubicBezTo>
                    <a:cubicBezTo>
                      <a:pt x="47" y="0"/>
                      <a:pt x="47" y="0"/>
                      <a:pt x="47" y="0"/>
                    </a:cubicBezTo>
                    <a:cubicBezTo>
                      <a:pt x="65" y="4"/>
                      <a:pt x="65" y="4"/>
                      <a:pt x="65" y="4"/>
                    </a:cubicBezTo>
                    <a:cubicBezTo>
                      <a:pt x="59" y="32"/>
                      <a:pt x="59" y="32"/>
                      <a:pt x="59" y="32"/>
                    </a:cubicBezTo>
                    <a:cubicBezTo>
                      <a:pt x="63" y="42"/>
                      <a:pt x="63" y="42"/>
                      <a:pt x="63" y="42"/>
                    </a:cubicBezTo>
                    <a:cubicBezTo>
                      <a:pt x="62" y="49"/>
                      <a:pt x="62" y="49"/>
                      <a:pt x="62" y="49"/>
                    </a:cubicBezTo>
                    <a:cubicBezTo>
                      <a:pt x="64" y="55"/>
                      <a:pt x="64" y="55"/>
                      <a:pt x="64" y="55"/>
                    </a:cubicBezTo>
                    <a:cubicBezTo>
                      <a:pt x="69" y="57"/>
                      <a:pt x="69" y="57"/>
                      <a:pt x="69" y="57"/>
                    </a:cubicBezTo>
                    <a:cubicBezTo>
                      <a:pt x="75" y="70"/>
                      <a:pt x="75" y="70"/>
                      <a:pt x="75" y="70"/>
                    </a:cubicBezTo>
                    <a:cubicBezTo>
                      <a:pt x="78" y="75"/>
                      <a:pt x="78" y="75"/>
                      <a:pt x="78" y="75"/>
                    </a:cubicBezTo>
                    <a:cubicBezTo>
                      <a:pt x="79" y="77"/>
                      <a:pt x="79" y="77"/>
                      <a:pt x="79" y="77"/>
                    </a:cubicBezTo>
                    <a:cubicBezTo>
                      <a:pt x="84" y="78"/>
                      <a:pt x="84" y="78"/>
                      <a:pt x="84" y="78"/>
                    </a:cubicBezTo>
                    <a:cubicBezTo>
                      <a:pt x="84" y="82"/>
                      <a:pt x="84" y="82"/>
                      <a:pt x="84" y="82"/>
                    </a:cubicBezTo>
                    <a:cubicBezTo>
                      <a:pt x="75" y="104"/>
                      <a:pt x="75" y="104"/>
                      <a:pt x="75" y="104"/>
                    </a:cubicBezTo>
                    <a:cubicBezTo>
                      <a:pt x="75" y="108"/>
                      <a:pt x="75" y="108"/>
                      <a:pt x="75" y="108"/>
                    </a:cubicBezTo>
                    <a:cubicBezTo>
                      <a:pt x="79" y="112"/>
                      <a:pt x="79" y="112"/>
                      <a:pt x="79" y="112"/>
                    </a:cubicBezTo>
                    <a:cubicBezTo>
                      <a:pt x="81" y="113"/>
                      <a:pt x="81" y="113"/>
                      <a:pt x="81" y="113"/>
                    </a:cubicBezTo>
                    <a:cubicBezTo>
                      <a:pt x="88" y="108"/>
                      <a:pt x="88" y="108"/>
                      <a:pt x="88" y="108"/>
                    </a:cubicBezTo>
                    <a:cubicBezTo>
                      <a:pt x="88" y="107"/>
                      <a:pt x="88" y="107"/>
                      <a:pt x="88" y="107"/>
                    </a:cubicBezTo>
                    <a:cubicBezTo>
                      <a:pt x="89" y="108"/>
                      <a:pt x="89" y="108"/>
                      <a:pt x="89" y="108"/>
                    </a:cubicBezTo>
                    <a:cubicBezTo>
                      <a:pt x="89" y="114"/>
                      <a:pt x="89" y="114"/>
                      <a:pt x="89" y="114"/>
                    </a:cubicBezTo>
                    <a:cubicBezTo>
                      <a:pt x="92" y="131"/>
                      <a:pt x="92" y="131"/>
                      <a:pt x="92" y="131"/>
                    </a:cubicBezTo>
                    <a:cubicBezTo>
                      <a:pt x="97" y="135"/>
                      <a:pt x="97" y="135"/>
                      <a:pt x="97" y="135"/>
                    </a:cubicBezTo>
                    <a:cubicBezTo>
                      <a:pt x="98" y="136"/>
                      <a:pt x="98" y="136"/>
                      <a:pt x="98" y="136"/>
                    </a:cubicBezTo>
                    <a:cubicBezTo>
                      <a:pt x="100" y="139"/>
                      <a:pt x="100" y="139"/>
                      <a:pt x="100" y="139"/>
                    </a:cubicBezTo>
                    <a:cubicBezTo>
                      <a:pt x="99" y="143"/>
                      <a:pt x="99" y="143"/>
                      <a:pt x="99" y="143"/>
                    </a:cubicBezTo>
                    <a:cubicBezTo>
                      <a:pt x="100" y="148"/>
                      <a:pt x="100" y="148"/>
                      <a:pt x="100" y="148"/>
                    </a:cubicBezTo>
                    <a:cubicBezTo>
                      <a:pt x="103" y="149"/>
                      <a:pt x="103" y="149"/>
                      <a:pt x="103" y="149"/>
                    </a:cubicBezTo>
                    <a:cubicBezTo>
                      <a:pt x="106" y="147"/>
                      <a:pt x="106" y="147"/>
                      <a:pt x="106" y="147"/>
                    </a:cubicBezTo>
                    <a:cubicBezTo>
                      <a:pt x="109" y="146"/>
                      <a:pt x="109" y="146"/>
                      <a:pt x="109" y="146"/>
                    </a:cubicBezTo>
                    <a:cubicBezTo>
                      <a:pt x="114" y="148"/>
                      <a:pt x="114" y="148"/>
                      <a:pt x="114" y="148"/>
                    </a:cubicBezTo>
                    <a:cubicBezTo>
                      <a:pt x="117" y="148"/>
                      <a:pt x="117" y="148"/>
                      <a:pt x="117" y="148"/>
                    </a:cubicBezTo>
                    <a:cubicBezTo>
                      <a:pt x="122" y="147"/>
                      <a:pt x="122" y="147"/>
                      <a:pt x="122" y="147"/>
                    </a:cubicBezTo>
                    <a:cubicBezTo>
                      <a:pt x="127" y="150"/>
                      <a:pt x="127" y="150"/>
                      <a:pt x="127" y="150"/>
                    </a:cubicBezTo>
                    <a:cubicBezTo>
                      <a:pt x="131" y="149"/>
                      <a:pt x="131" y="149"/>
                      <a:pt x="131" y="149"/>
                    </a:cubicBezTo>
                    <a:cubicBezTo>
                      <a:pt x="132" y="146"/>
                      <a:pt x="132" y="146"/>
                      <a:pt x="132" y="146"/>
                    </a:cubicBezTo>
                    <a:cubicBezTo>
                      <a:pt x="136" y="144"/>
                      <a:pt x="136" y="144"/>
                      <a:pt x="136" y="144"/>
                    </a:cubicBezTo>
                    <a:cubicBezTo>
                      <a:pt x="137" y="146"/>
                      <a:pt x="137" y="146"/>
                      <a:pt x="137" y="146"/>
                    </a:cubicBezTo>
                    <a:cubicBezTo>
                      <a:pt x="137" y="149"/>
                      <a:pt x="137" y="149"/>
                      <a:pt x="137" y="149"/>
                    </a:cubicBezTo>
                    <a:cubicBezTo>
                      <a:pt x="140" y="152"/>
                      <a:pt x="140" y="152"/>
                      <a:pt x="140" y="152"/>
                    </a:cubicBezTo>
                    <a:cubicBezTo>
                      <a:pt x="135" y="184"/>
                      <a:pt x="135" y="184"/>
                      <a:pt x="135" y="184"/>
                    </a:cubicBezTo>
                    <a:cubicBezTo>
                      <a:pt x="129" y="223"/>
                      <a:pt x="129" y="223"/>
                      <a:pt x="129" y="223"/>
                    </a:cubicBezTo>
                    <a:cubicBezTo>
                      <a:pt x="123" y="223"/>
                      <a:pt x="123" y="223"/>
                      <a:pt x="123" y="223"/>
                    </a:cubicBezTo>
                    <a:cubicBezTo>
                      <a:pt x="112" y="221"/>
                      <a:pt x="112" y="221"/>
                      <a:pt x="112" y="221"/>
                    </a:cubicBezTo>
                    <a:cubicBezTo>
                      <a:pt x="99" y="218"/>
                      <a:pt x="99" y="218"/>
                      <a:pt x="99" y="218"/>
                    </a:cubicBezTo>
                    <a:cubicBezTo>
                      <a:pt x="83" y="215"/>
                      <a:pt x="83" y="215"/>
                      <a:pt x="83" y="215"/>
                    </a:cubicBezTo>
                    <a:cubicBezTo>
                      <a:pt x="66" y="212"/>
                      <a:pt x="66" y="212"/>
                      <a:pt x="66" y="212"/>
                    </a:cubicBezTo>
                    <a:cubicBezTo>
                      <a:pt x="55" y="209"/>
                      <a:pt x="55" y="209"/>
                      <a:pt x="55" y="209"/>
                    </a:cubicBezTo>
                    <a:cubicBezTo>
                      <a:pt x="42" y="207"/>
                      <a:pt x="42" y="207"/>
                      <a:pt x="42" y="207"/>
                    </a:cubicBezTo>
                    <a:lnTo>
                      <a:pt x="30" y="205"/>
                    </a:lnTo>
                    <a:close/>
                  </a:path>
                </a:pathLst>
              </a:custGeom>
              <a:solidFill>
                <a:schemeClr val="bg1">
                  <a:lumMod val="85000"/>
                </a:schemeClr>
              </a:solid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31">
                <a:extLst/>
              </p:cNvPr>
              <p:cNvSpPr>
                <a:spLocks noEditPoints="1"/>
              </p:cNvSpPr>
              <p:nvPr/>
            </p:nvSpPr>
            <p:spPr bwMode="auto">
              <a:xfrm>
                <a:off x="3797300" y="3827463"/>
                <a:ext cx="2836863" cy="2786063"/>
              </a:xfrm>
              <a:custGeom>
                <a:avLst/>
                <a:gdLst>
                  <a:gd name="T0" fmla="*/ 943 w 1787"/>
                  <a:gd name="T1" fmla="*/ 17 h 1755"/>
                  <a:gd name="T2" fmla="*/ 921 w 1787"/>
                  <a:gd name="T3" fmla="*/ 337 h 1755"/>
                  <a:gd name="T4" fmla="*/ 982 w 1787"/>
                  <a:gd name="T5" fmla="*/ 375 h 1755"/>
                  <a:gd name="T6" fmla="*/ 1004 w 1787"/>
                  <a:gd name="T7" fmla="*/ 375 h 1755"/>
                  <a:gd name="T8" fmla="*/ 1026 w 1787"/>
                  <a:gd name="T9" fmla="*/ 397 h 1755"/>
                  <a:gd name="T10" fmla="*/ 1103 w 1787"/>
                  <a:gd name="T11" fmla="*/ 414 h 1755"/>
                  <a:gd name="T12" fmla="*/ 1164 w 1787"/>
                  <a:gd name="T13" fmla="*/ 419 h 1755"/>
                  <a:gd name="T14" fmla="*/ 1186 w 1787"/>
                  <a:gd name="T15" fmla="*/ 458 h 1755"/>
                  <a:gd name="T16" fmla="*/ 1241 w 1787"/>
                  <a:gd name="T17" fmla="*/ 453 h 1755"/>
                  <a:gd name="T18" fmla="*/ 1296 w 1787"/>
                  <a:gd name="T19" fmla="*/ 486 h 1755"/>
                  <a:gd name="T20" fmla="*/ 1329 w 1787"/>
                  <a:gd name="T21" fmla="*/ 453 h 1755"/>
                  <a:gd name="T22" fmla="*/ 1396 w 1787"/>
                  <a:gd name="T23" fmla="*/ 480 h 1755"/>
                  <a:gd name="T24" fmla="*/ 1445 w 1787"/>
                  <a:gd name="T25" fmla="*/ 464 h 1755"/>
                  <a:gd name="T26" fmla="*/ 1506 w 1787"/>
                  <a:gd name="T27" fmla="*/ 458 h 1755"/>
                  <a:gd name="T28" fmla="*/ 1545 w 1787"/>
                  <a:gd name="T29" fmla="*/ 464 h 1755"/>
                  <a:gd name="T30" fmla="*/ 1589 w 1787"/>
                  <a:gd name="T31" fmla="*/ 475 h 1755"/>
                  <a:gd name="T32" fmla="*/ 1655 w 1787"/>
                  <a:gd name="T33" fmla="*/ 502 h 1755"/>
                  <a:gd name="T34" fmla="*/ 1710 w 1787"/>
                  <a:gd name="T35" fmla="*/ 513 h 1755"/>
                  <a:gd name="T36" fmla="*/ 1721 w 1787"/>
                  <a:gd name="T37" fmla="*/ 734 h 1755"/>
                  <a:gd name="T38" fmla="*/ 1754 w 1787"/>
                  <a:gd name="T39" fmla="*/ 828 h 1755"/>
                  <a:gd name="T40" fmla="*/ 1787 w 1787"/>
                  <a:gd name="T41" fmla="*/ 899 h 1755"/>
                  <a:gd name="T42" fmla="*/ 1771 w 1787"/>
                  <a:gd name="T43" fmla="*/ 1010 h 1755"/>
                  <a:gd name="T44" fmla="*/ 1754 w 1787"/>
                  <a:gd name="T45" fmla="*/ 1098 h 1755"/>
                  <a:gd name="T46" fmla="*/ 1644 w 1787"/>
                  <a:gd name="T47" fmla="*/ 1175 h 1755"/>
                  <a:gd name="T48" fmla="*/ 1600 w 1787"/>
                  <a:gd name="T49" fmla="*/ 1219 h 1755"/>
                  <a:gd name="T50" fmla="*/ 1528 w 1787"/>
                  <a:gd name="T51" fmla="*/ 1280 h 1755"/>
                  <a:gd name="T52" fmla="*/ 1401 w 1787"/>
                  <a:gd name="T53" fmla="*/ 1346 h 1755"/>
                  <a:gd name="T54" fmla="*/ 1324 w 1787"/>
                  <a:gd name="T55" fmla="*/ 1385 h 1755"/>
                  <a:gd name="T56" fmla="*/ 1258 w 1787"/>
                  <a:gd name="T57" fmla="*/ 1446 h 1755"/>
                  <a:gd name="T58" fmla="*/ 1252 w 1787"/>
                  <a:gd name="T59" fmla="*/ 1528 h 1755"/>
                  <a:gd name="T60" fmla="*/ 1247 w 1787"/>
                  <a:gd name="T61" fmla="*/ 1611 h 1755"/>
                  <a:gd name="T62" fmla="*/ 1280 w 1787"/>
                  <a:gd name="T63" fmla="*/ 1727 h 1755"/>
                  <a:gd name="T64" fmla="*/ 1208 w 1787"/>
                  <a:gd name="T65" fmla="*/ 1721 h 1755"/>
                  <a:gd name="T66" fmla="*/ 1131 w 1787"/>
                  <a:gd name="T67" fmla="*/ 1716 h 1755"/>
                  <a:gd name="T68" fmla="*/ 1010 w 1787"/>
                  <a:gd name="T69" fmla="*/ 1661 h 1755"/>
                  <a:gd name="T70" fmla="*/ 960 w 1787"/>
                  <a:gd name="T71" fmla="*/ 1567 h 1755"/>
                  <a:gd name="T72" fmla="*/ 960 w 1787"/>
                  <a:gd name="T73" fmla="*/ 1523 h 1755"/>
                  <a:gd name="T74" fmla="*/ 954 w 1787"/>
                  <a:gd name="T75" fmla="*/ 1479 h 1755"/>
                  <a:gd name="T76" fmla="*/ 894 w 1787"/>
                  <a:gd name="T77" fmla="*/ 1418 h 1755"/>
                  <a:gd name="T78" fmla="*/ 839 w 1787"/>
                  <a:gd name="T79" fmla="*/ 1335 h 1755"/>
                  <a:gd name="T80" fmla="*/ 783 w 1787"/>
                  <a:gd name="T81" fmla="*/ 1203 h 1755"/>
                  <a:gd name="T82" fmla="*/ 717 w 1787"/>
                  <a:gd name="T83" fmla="*/ 1131 h 1755"/>
                  <a:gd name="T84" fmla="*/ 651 w 1787"/>
                  <a:gd name="T85" fmla="*/ 1098 h 1755"/>
                  <a:gd name="T86" fmla="*/ 541 w 1787"/>
                  <a:gd name="T87" fmla="*/ 1087 h 1755"/>
                  <a:gd name="T88" fmla="*/ 491 w 1787"/>
                  <a:gd name="T89" fmla="*/ 1153 h 1755"/>
                  <a:gd name="T90" fmla="*/ 420 w 1787"/>
                  <a:gd name="T91" fmla="*/ 1208 h 1755"/>
                  <a:gd name="T92" fmla="*/ 364 w 1787"/>
                  <a:gd name="T93" fmla="*/ 1175 h 1755"/>
                  <a:gd name="T94" fmla="*/ 315 w 1787"/>
                  <a:gd name="T95" fmla="*/ 1142 h 1755"/>
                  <a:gd name="T96" fmla="*/ 243 w 1787"/>
                  <a:gd name="T97" fmla="*/ 993 h 1755"/>
                  <a:gd name="T98" fmla="*/ 204 w 1787"/>
                  <a:gd name="T99" fmla="*/ 916 h 1755"/>
                  <a:gd name="T100" fmla="*/ 149 w 1787"/>
                  <a:gd name="T101" fmla="*/ 872 h 1755"/>
                  <a:gd name="T102" fmla="*/ 50 w 1787"/>
                  <a:gd name="T103" fmla="*/ 773 h 1755"/>
                  <a:gd name="T104" fmla="*/ 6 w 1787"/>
                  <a:gd name="T105" fmla="*/ 717 h 1755"/>
                  <a:gd name="T106" fmla="*/ 276 w 1787"/>
                  <a:gd name="T107" fmla="*/ 706 h 1755"/>
                  <a:gd name="T108" fmla="*/ 535 w 1787"/>
                  <a:gd name="T109" fmla="*/ 138 h 1755"/>
                  <a:gd name="T110" fmla="*/ 546 w 1787"/>
                  <a:gd name="T111" fmla="*/ 0 h 1755"/>
                  <a:gd name="T112" fmla="*/ 1258 w 1787"/>
                  <a:gd name="T113" fmla="*/ 1617 h 1755"/>
                  <a:gd name="T114" fmla="*/ 1291 w 1787"/>
                  <a:gd name="T115" fmla="*/ 1451 h 1755"/>
                  <a:gd name="T116" fmla="*/ 1346 w 1787"/>
                  <a:gd name="T117" fmla="*/ 1390 h 1755"/>
                  <a:gd name="T118" fmla="*/ 1263 w 1787"/>
                  <a:gd name="T119" fmla="*/ 1534 h 1755"/>
                  <a:gd name="T120" fmla="*/ 1285 w 1787"/>
                  <a:gd name="T121" fmla="*/ 1672 h 1755"/>
                  <a:gd name="T122" fmla="*/ 1285 w 1787"/>
                  <a:gd name="T123" fmla="*/ 1721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87" h="1755">
                    <a:moveTo>
                      <a:pt x="546" y="0"/>
                    </a:moveTo>
                    <a:lnTo>
                      <a:pt x="712" y="6"/>
                    </a:lnTo>
                    <a:lnTo>
                      <a:pt x="943" y="17"/>
                    </a:lnTo>
                    <a:lnTo>
                      <a:pt x="927" y="188"/>
                    </a:lnTo>
                    <a:lnTo>
                      <a:pt x="921" y="320"/>
                    </a:lnTo>
                    <a:lnTo>
                      <a:pt x="921" y="337"/>
                    </a:lnTo>
                    <a:lnTo>
                      <a:pt x="954" y="364"/>
                    </a:lnTo>
                    <a:lnTo>
                      <a:pt x="965" y="370"/>
                    </a:lnTo>
                    <a:lnTo>
                      <a:pt x="982" y="375"/>
                    </a:lnTo>
                    <a:lnTo>
                      <a:pt x="988" y="364"/>
                    </a:lnTo>
                    <a:lnTo>
                      <a:pt x="993" y="370"/>
                    </a:lnTo>
                    <a:lnTo>
                      <a:pt x="1004" y="375"/>
                    </a:lnTo>
                    <a:lnTo>
                      <a:pt x="1015" y="370"/>
                    </a:lnTo>
                    <a:lnTo>
                      <a:pt x="1026" y="370"/>
                    </a:lnTo>
                    <a:lnTo>
                      <a:pt x="1026" y="397"/>
                    </a:lnTo>
                    <a:lnTo>
                      <a:pt x="1054" y="403"/>
                    </a:lnTo>
                    <a:lnTo>
                      <a:pt x="1076" y="408"/>
                    </a:lnTo>
                    <a:lnTo>
                      <a:pt x="1103" y="414"/>
                    </a:lnTo>
                    <a:lnTo>
                      <a:pt x="1120" y="425"/>
                    </a:lnTo>
                    <a:lnTo>
                      <a:pt x="1142" y="414"/>
                    </a:lnTo>
                    <a:lnTo>
                      <a:pt x="1164" y="419"/>
                    </a:lnTo>
                    <a:lnTo>
                      <a:pt x="1181" y="441"/>
                    </a:lnTo>
                    <a:lnTo>
                      <a:pt x="1186" y="441"/>
                    </a:lnTo>
                    <a:lnTo>
                      <a:pt x="1186" y="458"/>
                    </a:lnTo>
                    <a:lnTo>
                      <a:pt x="1208" y="464"/>
                    </a:lnTo>
                    <a:lnTo>
                      <a:pt x="1230" y="453"/>
                    </a:lnTo>
                    <a:lnTo>
                      <a:pt x="1241" y="453"/>
                    </a:lnTo>
                    <a:lnTo>
                      <a:pt x="1258" y="453"/>
                    </a:lnTo>
                    <a:lnTo>
                      <a:pt x="1263" y="469"/>
                    </a:lnTo>
                    <a:lnTo>
                      <a:pt x="1296" y="486"/>
                    </a:lnTo>
                    <a:lnTo>
                      <a:pt x="1313" y="480"/>
                    </a:lnTo>
                    <a:lnTo>
                      <a:pt x="1329" y="453"/>
                    </a:lnTo>
                    <a:lnTo>
                      <a:pt x="1329" y="453"/>
                    </a:lnTo>
                    <a:lnTo>
                      <a:pt x="1340" y="464"/>
                    </a:lnTo>
                    <a:lnTo>
                      <a:pt x="1374" y="475"/>
                    </a:lnTo>
                    <a:lnTo>
                      <a:pt x="1396" y="480"/>
                    </a:lnTo>
                    <a:lnTo>
                      <a:pt x="1423" y="486"/>
                    </a:lnTo>
                    <a:lnTo>
                      <a:pt x="1440" y="480"/>
                    </a:lnTo>
                    <a:lnTo>
                      <a:pt x="1445" y="464"/>
                    </a:lnTo>
                    <a:lnTo>
                      <a:pt x="1473" y="464"/>
                    </a:lnTo>
                    <a:lnTo>
                      <a:pt x="1484" y="469"/>
                    </a:lnTo>
                    <a:lnTo>
                      <a:pt x="1506" y="458"/>
                    </a:lnTo>
                    <a:lnTo>
                      <a:pt x="1511" y="458"/>
                    </a:lnTo>
                    <a:lnTo>
                      <a:pt x="1517" y="464"/>
                    </a:lnTo>
                    <a:lnTo>
                      <a:pt x="1545" y="464"/>
                    </a:lnTo>
                    <a:lnTo>
                      <a:pt x="1561" y="458"/>
                    </a:lnTo>
                    <a:lnTo>
                      <a:pt x="1578" y="458"/>
                    </a:lnTo>
                    <a:lnTo>
                      <a:pt x="1589" y="475"/>
                    </a:lnTo>
                    <a:lnTo>
                      <a:pt x="1605" y="486"/>
                    </a:lnTo>
                    <a:lnTo>
                      <a:pt x="1633" y="491"/>
                    </a:lnTo>
                    <a:lnTo>
                      <a:pt x="1655" y="502"/>
                    </a:lnTo>
                    <a:lnTo>
                      <a:pt x="1671" y="513"/>
                    </a:lnTo>
                    <a:lnTo>
                      <a:pt x="1693" y="508"/>
                    </a:lnTo>
                    <a:lnTo>
                      <a:pt x="1710" y="513"/>
                    </a:lnTo>
                    <a:lnTo>
                      <a:pt x="1715" y="590"/>
                    </a:lnTo>
                    <a:lnTo>
                      <a:pt x="1715" y="662"/>
                    </a:lnTo>
                    <a:lnTo>
                      <a:pt x="1721" y="734"/>
                    </a:lnTo>
                    <a:lnTo>
                      <a:pt x="1726" y="761"/>
                    </a:lnTo>
                    <a:lnTo>
                      <a:pt x="1743" y="795"/>
                    </a:lnTo>
                    <a:lnTo>
                      <a:pt x="1754" y="828"/>
                    </a:lnTo>
                    <a:lnTo>
                      <a:pt x="1782" y="872"/>
                    </a:lnTo>
                    <a:lnTo>
                      <a:pt x="1787" y="894"/>
                    </a:lnTo>
                    <a:lnTo>
                      <a:pt x="1787" y="899"/>
                    </a:lnTo>
                    <a:lnTo>
                      <a:pt x="1782" y="955"/>
                    </a:lnTo>
                    <a:lnTo>
                      <a:pt x="1765" y="988"/>
                    </a:lnTo>
                    <a:lnTo>
                      <a:pt x="1771" y="1010"/>
                    </a:lnTo>
                    <a:lnTo>
                      <a:pt x="1771" y="1026"/>
                    </a:lnTo>
                    <a:lnTo>
                      <a:pt x="1765" y="1081"/>
                    </a:lnTo>
                    <a:lnTo>
                      <a:pt x="1754" y="1098"/>
                    </a:lnTo>
                    <a:lnTo>
                      <a:pt x="1760" y="1131"/>
                    </a:lnTo>
                    <a:lnTo>
                      <a:pt x="1715" y="1142"/>
                    </a:lnTo>
                    <a:lnTo>
                      <a:pt x="1644" y="1175"/>
                    </a:lnTo>
                    <a:lnTo>
                      <a:pt x="1638" y="1192"/>
                    </a:lnTo>
                    <a:lnTo>
                      <a:pt x="1616" y="1208"/>
                    </a:lnTo>
                    <a:lnTo>
                      <a:pt x="1600" y="1219"/>
                    </a:lnTo>
                    <a:lnTo>
                      <a:pt x="1594" y="1225"/>
                    </a:lnTo>
                    <a:lnTo>
                      <a:pt x="1550" y="1264"/>
                    </a:lnTo>
                    <a:lnTo>
                      <a:pt x="1528" y="1280"/>
                    </a:lnTo>
                    <a:lnTo>
                      <a:pt x="1489" y="1302"/>
                    </a:lnTo>
                    <a:lnTo>
                      <a:pt x="1451" y="1319"/>
                    </a:lnTo>
                    <a:lnTo>
                      <a:pt x="1401" y="1346"/>
                    </a:lnTo>
                    <a:lnTo>
                      <a:pt x="1390" y="1357"/>
                    </a:lnTo>
                    <a:lnTo>
                      <a:pt x="1346" y="1379"/>
                    </a:lnTo>
                    <a:lnTo>
                      <a:pt x="1324" y="1385"/>
                    </a:lnTo>
                    <a:lnTo>
                      <a:pt x="1291" y="1429"/>
                    </a:lnTo>
                    <a:lnTo>
                      <a:pt x="1263" y="1429"/>
                    </a:lnTo>
                    <a:lnTo>
                      <a:pt x="1258" y="1446"/>
                    </a:lnTo>
                    <a:lnTo>
                      <a:pt x="1274" y="1457"/>
                    </a:lnTo>
                    <a:lnTo>
                      <a:pt x="1263" y="1495"/>
                    </a:lnTo>
                    <a:lnTo>
                      <a:pt x="1252" y="1528"/>
                    </a:lnTo>
                    <a:lnTo>
                      <a:pt x="1247" y="1561"/>
                    </a:lnTo>
                    <a:lnTo>
                      <a:pt x="1241" y="1595"/>
                    </a:lnTo>
                    <a:lnTo>
                      <a:pt x="1247" y="1611"/>
                    </a:lnTo>
                    <a:lnTo>
                      <a:pt x="1258" y="1661"/>
                    </a:lnTo>
                    <a:lnTo>
                      <a:pt x="1263" y="1705"/>
                    </a:lnTo>
                    <a:lnTo>
                      <a:pt x="1280" y="1727"/>
                    </a:lnTo>
                    <a:lnTo>
                      <a:pt x="1269" y="1738"/>
                    </a:lnTo>
                    <a:lnTo>
                      <a:pt x="1247" y="1755"/>
                    </a:lnTo>
                    <a:lnTo>
                      <a:pt x="1208" y="1721"/>
                    </a:lnTo>
                    <a:lnTo>
                      <a:pt x="1164" y="1716"/>
                    </a:lnTo>
                    <a:lnTo>
                      <a:pt x="1158" y="1721"/>
                    </a:lnTo>
                    <a:lnTo>
                      <a:pt x="1131" y="1716"/>
                    </a:lnTo>
                    <a:lnTo>
                      <a:pt x="1103" y="1694"/>
                    </a:lnTo>
                    <a:lnTo>
                      <a:pt x="1065" y="1683"/>
                    </a:lnTo>
                    <a:lnTo>
                      <a:pt x="1010" y="1661"/>
                    </a:lnTo>
                    <a:lnTo>
                      <a:pt x="993" y="1628"/>
                    </a:lnTo>
                    <a:lnTo>
                      <a:pt x="982" y="1584"/>
                    </a:lnTo>
                    <a:lnTo>
                      <a:pt x="960" y="1567"/>
                    </a:lnTo>
                    <a:lnTo>
                      <a:pt x="954" y="1550"/>
                    </a:lnTo>
                    <a:lnTo>
                      <a:pt x="960" y="1545"/>
                    </a:lnTo>
                    <a:lnTo>
                      <a:pt x="960" y="1523"/>
                    </a:lnTo>
                    <a:lnTo>
                      <a:pt x="954" y="1517"/>
                    </a:lnTo>
                    <a:lnTo>
                      <a:pt x="949" y="1512"/>
                    </a:lnTo>
                    <a:lnTo>
                      <a:pt x="954" y="1479"/>
                    </a:lnTo>
                    <a:lnTo>
                      <a:pt x="943" y="1462"/>
                    </a:lnTo>
                    <a:lnTo>
                      <a:pt x="921" y="1451"/>
                    </a:lnTo>
                    <a:lnTo>
                      <a:pt x="894" y="1418"/>
                    </a:lnTo>
                    <a:lnTo>
                      <a:pt x="872" y="1368"/>
                    </a:lnTo>
                    <a:lnTo>
                      <a:pt x="839" y="1352"/>
                    </a:lnTo>
                    <a:lnTo>
                      <a:pt x="839" y="1335"/>
                    </a:lnTo>
                    <a:lnTo>
                      <a:pt x="800" y="1247"/>
                    </a:lnTo>
                    <a:lnTo>
                      <a:pt x="795" y="1214"/>
                    </a:lnTo>
                    <a:lnTo>
                      <a:pt x="783" y="1203"/>
                    </a:lnTo>
                    <a:lnTo>
                      <a:pt x="783" y="1192"/>
                    </a:lnTo>
                    <a:lnTo>
                      <a:pt x="739" y="1153"/>
                    </a:lnTo>
                    <a:lnTo>
                      <a:pt x="717" y="1131"/>
                    </a:lnTo>
                    <a:lnTo>
                      <a:pt x="717" y="1120"/>
                    </a:lnTo>
                    <a:lnTo>
                      <a:pt x="701" y="1104"/>
                    </a:lnTo>
                    <a:lnTo>
                      <a:pt x="651" y="1098"/>
                    </a:lnTo>
                    <a:lnTo>
                      <a:pt x="596" y="1093"/>
                    </a:lnTo>
                    <a:lnTo>
                      <a:pt x="574" y="1076"/>
                    </a:lnTo>
                    <a:lnTo>
                      <a:pt x="541" y="1087"/>
                    </a:lnTo>
                    <a:lnTo>
                      <a:pt x="513" y="1098"/>
                    </a:lnTo>
                    <a:lnTo>
                      <a:pt x="497" y="1126"/>
                    </a:lnTo>
                    <a:lnTo>
                      <a:pt x="491" y="1153"/>
                    </a:lnTo>
                    <a:lnTo>
                      <a:pt x="458" y="1197"/>
                    </a:lnTo>
                    <a:lnTo>
                      <a:pt x="436" y="1214"/>
                    </a:lnTo>
                    <a:lnTo>
                      <a:pt x="420" y="1208"/>
                    </a:lnTo>
                    <a:lnTo>
                      <a:pt x="408" y="1197"/>
                    </a:lnTo>
                    <a:lnTo>
                      <a:pt x="392" y="1192"/>
                    </a:lnTo>
                    <a:lnTo>
                      <a:pt x="364" y="1175"/>
                    </a:lnTo>
                    <a:lnTo>
                      <a:pt x="364" y="1170"/>
                    </a:lnTo>
                    <a:lnTo>
                      <a:pt x="353" y="1159"/>
                    </a:lnTo>
                    <a:lnTo>
                      <a:pt x="315" y="1142"/>
                    </a:lnTo>
                    <a:lnTo>
                      <a:pt x="260" y="1087"/>
                    </a:lnTo>
                    <a:lnTo>
                      <a:pt x="243" y="1048"/>
                    </a:lnTo>
                    <a:lnTo>
                      <a:pt x="243" y="993"/>
                    </a:lnTo>
                    <a:lnTo>
                      <a:pt x="215" y="944"/>
                    </a:lnTo>
                    <a:lnTo>
                      <a:pt x="215" y="921"/>
                    </a:lnTo>
                    <a:lnTo>
                      <a:pt x="204" y="916"/>
                    </a:lnTo>
                    <a:lnTo>
                      <a:pt x="193" y="899"/>
                    </a:lnTo>
                    <a:lnTo>
                      <a:pt x="155" y="883"/>
                    </a:lnTo>
                    <a:lnTo>
                      <a:pt x="149" y="872"/>
                    </a:lnTo>
                    <a:lnTo>
                      <a:pt x="94" y="817"/>
                    </a:lnTo>
                    <a:lnTo>
                      <a:pt x="83" y="789"/>
                    </a:lnTo>
                    <a:lnTo>
                      <a:pt x="50" y="773"/>
                    </a:lnTo>
                    <a:lnTo>
                      <a:pt x="39" y="745"/>
                    </a:lnTo>
                    <a:lnTo>
                      <a:pt x="22" y="723"/>
                    </a:lnTo>
                    <a:lnTo>
                      <a:pt x="6" y="717"/>
                    </a:lnTo>
                    <a:lnTo>
                      <a:pt x="0" y="684"/>
                    </a:lnTo>
                    <a:lnTo>
                      <a:pt x="61" y="690"/>
                    </a:lnTo>
                    <a:lnTo>
                      <a:pt x="276" y="706"/>
                    </a:lnTo>
                    <a:lnTo>
                      <a:pt x="486" y="723"/>
                    </a:lnTo>
                    <a:lnTo>
                      <a:pt x="508" y="546"/>
                    </a:lnTo>
                    <a:lnTo>
                      <a:pt x="535" y="138"/>
                    </a:lnTo>
                    <a:lnTo>
                      <a:pt x="546" y="0"/>
                    </a:lnTo>
                    <a:lnTo>
                      <a:pt x="557" y="0"/>
                    </a:lnTo>
                    <a:lnTo>
                      <a:pt x="546" y="0"/>
                    </a:lnTo>
                    <a:close/>
                    <a:moveTo>
                      <a:pt x="1285" y="1721"/>
                    </a:moveTo>
                    <a:lnTo>
                      <a:pt x="1280" y="1666"/>
                    </a:lnTo>
                    <a:lnTo>
                      <a:pt x="1258" y="1617"/>
                    </a:lnTo>
                    <a:lnTo>
                      <a:pt x="1252" y="1561"/>
                    </a:lnTo>
                    <a:lnTo>
                      <a:pt x="1269" y="1501"/>
                    </a:lnTo>
                    <a:lnTo>
                      <a:pt x="1291" y="1451"/>
                    </a:lnTo>
                    <a:lnTo>
                      <a:pt x="1318" y="1413"/>
                    </a:lnTo>
                    <a:lnTo>
                      <a:pt x="1340" y="1385"/>
                    </a:lnTo>
                    <a:lnTo>
                      <a:pt x="1346" y="1390"/>
                    </a:lnTo>
                    <a:lnTo>
                      <a:pt x="1307" y="1435"/>
                    </a:lnTo>
                    <a:lnTo>
                      <a:pt x="1274" y="1484"/>
                    </a:lnTo>
                    <a:lnTo>
                      <a:pt x="1263" y="1534"/>
                    </a:lnTo>
                    <a:lnTo>
                      <a:pt x="1258" y="1573"/>
                    </a:lnTo>
                    <a:lnTo>
                      <a:pt x="1269" y="1617"/>
                    </a:lnTo>
                    <a:lnTo>
                      <a:pt x="1285" y="1672"/>
                    </a:lnTo>
                    <a:lnTo>
                      <a:pt x="1291" y="1710"/>
                    </a:lnTo>
                    <a:lnTo>
                      <a:pt x="1291" y="1716"/>
                    </a:lnTo>
                    <a:lnTo>
                      <a:pt x="1285" y="1721"/>
                    </a:ln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56" name="Freeform 32">
                <a:extLst/>
              </p:cNvPr>
              <p:cNvSpPr>
                <a:spLocks noEditPoints="1"/>
              </p:cNvSpPr>
              <p:nvPr/>
            </p:nvSpPr>
            <p:spPr bwMode="auto">
              <a:xfrm>
                <a:off x="3797300" y="3827463"/>
                <a:ext cx="2836863" cy="2786063"/>
              </a:xfrm>
              <a:custGeom>
                <a:avLst/>
                <a:gdLst>
                  <a:gd name="T0" fmla="*/ 943 w 1787"/>
                  <a:gd name="T1" fmla="*/ 17 h 1755"/>
                  <a:gd name="T2" fmla="*/ 921 w 1787"/>
                  <a:gd name="T3" fmla="*/ 337 h 1755"/>
                  <a:gd name="T4" fmla="*/ 982 w 1787"/>
                  <a:gd name="T5" fmla="*/ 375 h 1755"/>
                  <a:gd name="T6" fmla="*/ 1004 w 1787"/>
                  <a:gd name="T7" fmla="*/ 375 h 1755"/>
                  <a:gd name="T8" fmla="*/ 1026 w 1787"/>
                  <a:gd name="T9" fmla="*/ 397 h 1755"/>
                  <a:gd name="T10" fmla="*/ 1103 w 1787"/>
                  <a:gd name="T11" fmla="*/ 414 h 1755"/>
                  <a:gd name="T12" fmla="*/ 1164 w 1787"/>
                  <a:gd name="T13" fmla="*/ 419 h 1755"/>
                  <a:gd name="T14" fmla="*/ 1186 w 1787"/>
                  <a:gd name="T15" fmla="*/ 458 h 1755"/>
                  <a:gd name="T16" fmla="*/ 1241 w 1787"/>
                  <a:gd name="T17" fmla="*/ 453 h 1755"/>
                  <a:gd name="T18" fmla="*/ 1296 w 1787"/>
                  <a:gd name="T19" fmla="*/ 486 h 1755"/>
                  <a:gd name="T20" fmla="*/ 1329 w 1787"/>
                  <a:gd name="T21" fmla="*/ 453 h 1755"/>
                  <a:gd name="T22" fmla="*/ 1396 w 1787"/>
                  <a:gd name="T23" fmla="*/ 480 h 1755"/>
                  <a:gd name="T24" fmla="*/ 1445 w 1787"/>
                  <a:gd name="T25" fmla="*/ 464 h 1755"/>
                  <a:gd name="T26" fmla="*/ 1506 w 1787"/>
                  <a:gd name="T27" fmla="*/ 458 h 1755"/>
                  <a:gd name="T28" fmla="*/ 1545 w 1787"/>
                  <a:gd name="T29" fmla="*/ 464 h 1755"/>
                  <a:gd name="T30" fmla="*/ 1589 w 1787"/>
                  <a:gd name="T31" fmla="*/ 475 h 1755"/>
                  <a:gd name="T32" fmla="*/ 1655 w 1787"/>
                  <a:gd name="T33" fmla="*/ 502 h 1755"/>
                  <a:gd name="T34" fmla="*/ 1710 w 1787"/>
                  <a:gd name="T35" fmla="*/ 513 h 1755"/>
                  <a:gd name="T36" fmla="*/ 1721 w 1787"/>
                  <a:gd name="T37" fmla="*/ 734 h 1755"/>
                  <a:gd name="T38" fmla="*/ 1754 w 1787"/>
                  <a:gd name="T39" fmla="*/ 828 h 1755"/>
                  <a:gd name="T40" fmla="*/ 1787 w 1787"/>
                  <a:gd name="T41" fmla="*/ 899 h 1755"/>
                  <a:gd name="T42" fmla="*/ 1771 w 1787"/>
                  <a:gd name="T43" fmla="*/ 1010 h 1755"/>
                  <a:gd name="T44" fmla="*/ 1754 w 1787"/>
                  <a:gd name="T45" fmla="*/ 1098 h 1755"/>
                  <a:gd name="T46" fmla="*/ 1644 w 1787"/>
                  <a:gd name="T47" fmla="*/ 1175 h 1755"/>
                  <a:gd name="T48" fmla="*/ 1600 w 1787"/>
                  <a:gd name="T49" fmla="*/ 1219 h 1755"/>
                  <a:gd name="T50" fmla="*/ 1528 w 1787"/>
                  <a:gd name="T51" fmla="*/ 1280 h 1755"/>
                  <a:gd name="T52" fmla="*/ 1401 w 1787"/>
                  <a:gd name="T53" fmla="*/ 1346 h 1755"/>
                  <a:gd name="T54" fmla="*/ 1324 w 1787"/>
                  <a:gd name="T55" fmla="*/ 1385 h 1755"/>
                  <a:gd name="T56" fmla="*/ 1258 w 1787"/>
                  <a:gd name="T57" fmla="*/ 1446 h 1755"/>
                  <a:gd name="T58" fmla="*/ 1252 w 1787"/>
                  <a:gd name="T59" fmla="*/ 1528 h 1755"/>
                  <a:gd name="T60" fmla="*/ 1247 w 1787"/>
                  <a:gd name="T61" fmla="*/ 1611 h 1755"/>
                  <a:gd name="T62" fmla="*/ 1280 w 1787"/>
                  <a:gd name="T63" fmla="*/ 1727 h 1755"/>
                  <a:gd name="T64" fmla="*/ 1208 w 1787"/>
                  <a:gd name="T65" fmla="*/ 1721 h 1755"/>
                  <a:gd name="T66" fmla="*/ 1131 w 1787"/>
                  <a:gd name="T67" fmla="*/ 1716 h 1755"/>
                  <a:gd name="T68" fmla="*/ 1010 w 1787"/>
                  <a:gd name="T69" fmla="*/ 1661 h 1755"/>
                  <a:gd name="T70" fmla="*/ 960 w 1787"/>
                  <a:gd name="T71" fmla="*/ 1567 h 1755"/>
                  <a:gd name="T72" fmla="*/ 960 w 1787"/>
                  <a:gd name="T73" fmla="*/ 1523 h 1755"/>
                  <a:gd name="T74" fmla="*/ 954 w 1787"/>
                  <a:gd name="T75" fmla="*/ 1479 h 1755"/>
                  <a:gd name="T76" fmla="*/ 894 w 1787"/>
                  <a:gd name="T77" fmla="*/ 1418 h 1755"/>
                  <a:gd name="T78" fmla="*/ 839 w 1787"/>
                  <a:gd name="T79" fmla="*/ 1335 h 1755"/>
                  <a:gd name="T80" fmla="*/ 783 w 1787"/>
                  <a:gd name="T81" fmla="*/ 1203 h 1755"/>
                  <a:gd name="T82" fmla="*/ 717 w 1787"/>
                  <a:gd name="T83" fmla="*/ 1131 h 1755"/>
                  <a:gd name="T84" fmla="*/ 651 w 1787"/>
                  <a:gd name="T85" fmla="*/ 1098 h 1755"/>
                  <a:gd name="T86" fmla="*/ 541 w 1787"/>
                  <a:gd name="T87" fmla="*/ 1087 h 1755"/>
                  <a:gd name="T88" fmla="*/ 491 w 1787"/>
                  <a:gd name="T89" fmla="*/ 1153 h 1755"/>
                  <a:gd name="T90" fmla="*/ 420 w 1787"/>
                  <a:gd name="T91" fmla="*/ 1208 h 1755"/>
                  <a:gd name="T92" fmla="*/ 364 w 1787"/>
                  <a:gd name="T93" fmla="*/ 1175 h 1755"/>
                  <a:gd name="T94" fmla="*/ 315 w 1787"/>
                  <a:gd name="T95" fmla="*/ 1142 h 1755"/>
                  <a:gd name="T96" fmla="*/ 243 w 1787"/>
                  <a:gd name="T97" fmla="*/ 993 h 1755"/>
                  <a:gd name="T98" fmla="*/ 204 w 1787"/>
                  <a:gd name="T99" fmla="*/ 916 h 1755"/>
                  <a:gd name="T100" fmla="*/ 149 w 1787"/>
                  <a:gd name="T101" fmla="*/ 872 h 1755"/>
                  <a:gd name="T102" fmla="*/ 50 w 1787"/>
                  <a:gd name="T103" fmla="*/ 773 h 1755"/>
                  <a:gd name="T104" fmla="*/ 6 w 1787"/>
                  <a:gd name="T105" fmla="*/ 717 h 1755"/>
                  <a:gd name="T106" fmla="*/ 276 w 1787"/>
                  <a:gd name="T107" fmla="*/ 706 h 1755"/>
                  <a:gd name="T108" fmla="*/ 535 w 1787"/>
                  <a:gd name="T109" fmla="*/ 138 h 1755"/>
                  <a:gd name="T110" fmla="*/ 1285 w 1787"/>
                  <a:gd name="T111" fmla="*/ 1721 h 1755"/>
                  <a:gd name="T112" fmla="*/ 1252 w 1787"/>
                  <a:gd name="T113" fmla="*/ 1561 h 1755"/>
                  <a:gd name="T114" fmla="*/ 1318 w 1787"/>
                  <a:gd name="T115" fmla="*/ 1413 h 1755"/>
                  <a:gd name="T116" fmla="*/ 1307 w 1787"/>
                  <a:gd name="T117" fmla="*/ 1435 h 1755"/>
                  <a:gd name="T118" fmla="*/ 1258 w 1787"/>
                  <a:gd name="T119" fmla="*/ 1573 h 1755"/>
                  <a:gd name="T120" fmla="*/ 1291 w 1787"/>
                  <a:gd name="T121" fmla="*/ 171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87" h="1755">
                    <a:moveTo>
                      <a:pt x="546" y="0"/>
                    </a:moveTo>
                    <a:lnTo>
                      <a:pt x="712" y="6"/>
                    </a:lnTo>
                    <a:lnTo>
                      <a:pt x="943" y="17"/>
                    </a:lnTo>
                    <a:lnTo>
                      <a:pt x="927" y="188"/>
                    </a:lnTo>
                    <a:lnTo>
                      <a:pt x="921" y="320"/>
                    </a:lnTo>
                    <a:lnTo>
                      <a:pt x="921" y="337"/>
                    </a:lnTo>
                    <a:lnTo>
                      <a:pt x="954" y="364"/>
                    </a:lnTo>
                    <a:lnTo>
                      <a:pt x="965" y="370"/>
                    </a:lnTo>
                    <a:lnTo>
                      <a:pt x="982" y="375"/>
                    </a:lnTo>
                    <a:lnTo>
                      <a:pt x="988" y="364"/>
                    </a:lnTo>
                    <a:lnTo>
                      <a:pt x="993" y="370"/>
                    </a:lnTo>
                    <a:lnTo>
                      <a:pt x="1004" y="375"/>
                    </a:lnTo>
                    <a:lnTo>
                      <a:pt x="1015" y="370"/>
                    </a:lnTo>
                    <a:lnTo>
                      <a:pt x="1026" y="370"/>
                    </a:lnTo>
                    <a:lnTo>
                      <a:pt x="1026" y="397"/>
                    </a:lnTo>
                    <a:lnTo>
                      <a:pt x="1054" y="403"/>
                    </a:lnTo>
                    <a:lnTo>
                      <a:pt x="1076" y="408"/>
                    </a:lnTo>
                    <a:lnTo>
                      <a:pt x="1103" y="414"/>
                    </a:lnTo>
                    <a:lnTo>
                      <a:pt x="1120" y="425"/>
                    </a:lnTo>
                    <a:lnTo>
                      <a:pt x="1142" y="414"/>
                    </a:lnTo>
                    <a:lnTo>
                      <a:pt x="1164" y="419"/>
                    </a:lnTo>
                    <a:lnTo>
                      <a:pt x="1181" y="441"/>
                    </a:lnTo>
                    <a:lnTo>
                      <a:pt x="1186" y="441"/>
                    </a:lnTo>
                    <a:lnTo>
                      <a:pt x="1186" y="458"/>
                    </a:lnTo>
                    <a:lnTo>
                      <a:pt x="1208" y="464"/>
                    </a:lnTo>
                    <a:lnTo>
                      <a:pt x="1230" y="453"/>
                    </a:lnTo>
                    <a:lnTo>
                      <a:pt x="1241" y="453"/>
                    </a:lnTo>
                    <a:lnTo>
                      <a:pt x="1258" y="453"/>
                    </a:lnTo>
                    <a:lnTo>
                      <a:pt x="1263" y="469"/>
                    </a:lnTo>
                    <a:lnTo>
                      <a:pt x="1296" y="486"/>
                    </a:lnTo>
                    <a:lnTo>
                      <a:pt x="1313" y="480"/>
                    </a:lnTo>
                    <a:lnTo>
                      <a:pt x="1329" y="453"/>
                    </a:lnTo>
                    <a:lnTo>
                      <a:pt x="1329" y="453"/>
                    </a:lnTo>
                    <a:lnTo>
                      <a:pt x="1340" y="464"/>
                    </a:lnTo>
                    <a:lnTo>
                      <a:pt x="1374" y="475"/>
                    </a:lnTo>
                    <a:lnTo>
                      <a:pt x="1396" y="480"/>
                    </a:lnTo>
                    <a:lnTo>
                      <a:pt x="1423" y="486"/>
                    </a:lnTo>
                    <a:lnTo>
                      <a:pt x="1440" y="480"/>
                    </a:lnTo>
                    <a:lnTo>
                      <a:pt x="1445" y="464"/>
                    </a:lnTo>
                    <a:lnTo>
                      <a:pt x="1473" y="464"/>
                    </a:lnTo>
                    <a:lnTo>
                      <a:pt x="1484" y="469"/>
                    </a:lnTo>
                    <a:lnTo>
                      <a:pt x="1506" y="458"/>
                    </a:lnTo>
                    <a:lnTo>
                      <a:pt x="1511" y="458"/>
                    </a:lnTo>
                    <a:lnTo>
                      <a:pt x="1517" y="464"/>
                    </a:lnTo>
                    <a:lnTo>
                      <a:pt x="1545" y="464"/>
                    </a:lnTo>
                    <a:lnTo>
                      <a:pt x="1561" y="458"/>
                    </a:lnTo>
                    <a:lnTo>
                      <a:pt x="1578" y="458"/>
                    </a:lnTo>
                    <a:lnTo>
                      <a:pt x="1589" y="475"/>
                    </a:lnTo>
                    <a:lnTo>
                      <a:pt x="1605" y="486"/>
                    </a:lnTo>
                    <a:lnTo>
                      <a:pt x="1633" y="491"/>
                    </a:lnTo>
                    <a:lnTo>
                      <a:pt x="1655" y="502"/>
                    </a:lnTo>
                    <a:lnTo>
                      <a:pt x="1671" y="513"/>
                    </a:lnTo>
                    <a:lnTo>
                      <a:pt x="1693" y="508"/>
                    </a:lnTo>
                    <a:lnTo>
                      <a:pt x="1710" y="513"/>
                    </a:lnTo>
                    <a:lnTo>
                      <a:pt x="1715" y="590"/>
                    </a:lnTo>
                    <a:lnTo>
                      <a:pt x="1715" y="662"/>
                    </a:lnTo>
                    <a:lnTo>
                      <a:pt x="1721" y="734"/>
                    </a:lnTo>
                    <a:lnTo>
                      <a:pt x="1726" y="761"/>
                    </a:lnTo>
                    <a:lnTo>
                      <a:pt x="1743" y="795"/>
                    </a:lnTo>
                    <a:lnTo>
                      <a:pt x="1754" y="828"/>
                    </a:lnTo>
                    <a:lnTo>
                      <a:pt x="1782" y="872"/>
                    </a:lnTo>
                    <a:lnTo>
                      <a:pt x="1787" y="894"/>
                    </a:lnTo>
                    <a:lnTo>
                      <a:pt x="1787" y="899"/>
                    </a:lnTo>
                    <a:lnTo>
                      <a:pt x="1782" y="955"/>
                    </a:lnTo>
                    <a:lnTo>
                      <a:pt x="1765" y="988"/>
                    </a:lnTo>
                    <a:lnTo>
                      <a:pt x="1771" y="1010"/>
                    </a:lnTo>
                    <a:lnTo>
                      <a:pt x="1771" y="1026"/>
                    </a:lnTo>
                    <a:lnTo>
                      <a:pt x="1765" y="1081"/>
                    </a:lnTo>
                    <a:lnTo>
                      <a:pt x="1754" y="1098"/>
                    </a:lnTo>
                    <a:lnTo>
                      <a:pt x="1760" y="1131"/>
                    </a:lnTo>
                    <a:lnTo>
                      <a:pt x="1715" y="1142"/>
                    </a:lnTo>
                    <a:lnTo>
                      <a:pt x="1644" y="1175"/>
                    </a:lnTo>
                    <a:lnTo>
                      <a:pt x="1638" y="1192"/>
                    </a:lnTo>
                    <a:lnTo>
                      <a:pt x="1616" y="1208"/>
                    </a:lnTo>
                    <a:lnTo>
                      <a:pt x="1600" y="1219"/>
                    </a:lnTo>
                    <a:lnTo>
                      <a:pt x="1594" y="1225"/>
                    </a:lnTo>
                    <a:lnTo>
                      <a:pt x="1550" y="1264"/>
                    </a:lnTo>
                    <a:lnTo>
                      <a:pt x="1528" y="1280"/>
                    </a:lnTo>
                    <a:lnTo>
                      <a:pt x="1489" y="1302"/>
                    </a:lnTo>
                    <a:lnTo>
                      <a:pt x="1451" y="1319"/>
                    </a:lnTo>
                    <a:lnTo>
                      <a:pt x="1401" y="1346"/>
                    </a:lnTo>
                    <a:lnTo>
                      <a:pt x="1390" y="1357"/>
                    </a:lnTo>
                    <a:lnTo>
                      <a:pt x="1346" y="1379"/>
                    </a:lnTo>
                    <a:lnTo>
                      <a:pt x="1324" y="1385"/>
                    </a:lnTo>
                    <a:lnTo>
                      <a:pt x="1291" y="1429"/>
                    </a:lnTo>
                    <a:lnTo>
                      <a:pt x="1263" y="1429"/>
                    </a:lnTo>
                    <a:lnTo>
                      <a:pt x="1258" y="1446"/>
                    </a:lnTo>
                    <a:lnTo>
                      <a:pt x="1274" y="1457"/>
                    </a:lnTo>
                    <a:lnTo>
                      <a:pt x="1263" y="1495"/>
                    </a:lnTo>
                    <a:lnTo>
                      <a:pt x="1252" y="1528"/>
                    </a:lnTo>
                    <a:lnTo>
                      <a:pt x="1247" y="1561"/>
                    </a:lnTo>
                    <a:lnTo>
                      <a:pt x="1241" y="1595"/>
                    </a:lnTo>
                    <a:lnTo>
                      <a:pt x="1247" y="1611"/>
                    </a:lnTo>
                    <a:lnTo>
                      <a:pt x="1258" y="1661"/>
                    </a:lnTo>
                    <a:lnTo>
                      <a:pt x="1263" y="1705"/>
                    </a:lnTo>
                    <a:lnTo>
                      <a:pt x="1280" y="1727"/>
                    </a:lnTo>
                    <a:lnTo>
                      <a:pt x="1269" y="1738"/>
                    </a:lnTo>
                    <a:lnTo>
                      <a:pt x="1247" y="1755"/>
                    </a:lnTo>
                    <a:lnTo>
                      <a:pt x="1208" y="1721"/>
                    </a:lnTo>
                    <a:lnTo>
                      <a:pt x="1164" y="1716"/>
                    </a:lnTo>
                    <a:lnTo>
                      <a:pt x="1158" y="1721"/>
                    </a:lnTo>
                    <a:lnTo>
                      <a:pt x="1131" y="1716"/>
                    </a:lnTo>
                    <a:lnTo>
                      <a:pt x="1103" y="1694"/>
                    </a:lnTo>
                    <a:lnTo>
                      <a:pt x="1065" y="1683"/>
                    </a:lnTo>
                    <a:lnTo>
                      <a:pt x="1010" y="1661"/>
                    </a:lnTo>
                    <a:lnTo>
                      <a:pt x="993" y="1628"/>
                    </a:lnTo>
                    <a:lnTo>
                      <a:pt x="982" y="1584"/>
                    </a:lnTo>
                    <a:lnTo>
                      <a:pt x="960" y="1567"/>
                    </a:lnTo>
                    <a:lnTo>
                      <a:pt x="954" y="1550"/>
                    </a:lnTo>
                    <a:lnTo>
                      <a:pt x="960" y="1545"/>
                    </a:lnTo>
                    <a:lnTo>
                      <a:pt x="960" y="1523"/>
                    </a:lnTo>
                    <a:lnTo>
                      <a:pt x="954" y="1517"/>
                    </a:lnTo>
                    <a:lnTo>
                      <a:pt x="949" y="1512"/>
                    </a:lnTo>
                    <a:lnTo>
                      <a:pt x="954" y="1479"/>
                    </a:lnTo>
                    <a:lnTo>
                      <a:pt x="943" y="1462"/>
                    </a:lnTo>
                    <a:lnTo>
                      <a:pt x="921" y="1451"/>
                    </a:lnTo>
                    <a:lnTo>
                      <a:pt x="894" y="1418"/>
                    </a:lnTo>
                    <a:lnTo>
                      <a:pt x="872" y="1368"/>
                    </a:lnTo>
                    <a:lnTo>
                      <a:pt x="839" y="1352"/>
                    </a:lnTo>
                    <a:lnTo>
                      <a:pt x="839" y="1335"/>
                    </a:lnTo>
                    <a:lnTo>
                      <a:pt x="800" y="1247"/>
                    </a:lnTo>
                    <a:lnTo>
                      <a:pt x="795" y="1214"/>
                    </a:lnTo>
                    <a:lnTo>
                      <a:pt x="783" y="1203"/>
                    </a:lnTo>
                    <a:lnTo>
                      <a:pt x="783" y="1192"/>
                    </a:lnTo>
                    <a:lnTo>
                      <a:pt x="739" y="1153"/>
                    </a:lnTo>
                    <a:lnTo>
                      <a:pt x="717" y="1131"/>
                    </a:lnTo>
                    <a:lnTo>
                      <a:pt x="717" y="1120"/>
                    </a:lnTo>
                    <a:lnTo>
                      <a:pt x="701" y="1104"/>
                    </a:lnTo>
                    <a:lnTo>
                      <a:pt x="651" y="1098"/>
                    </a:lnTo>
                    <a:lnTo>
                      <a:pt x="596" y="1093"/>
                    </a:lnTo>
                    <a:lnTo>
                      <a:pt x="574" y="1076"/>
                    </a:lnTo>
                    <a:lnTo>
                      <a:pt x="541" y="1087"/>
                    </a:lnTo>
                    <a:lnTo>
                      <a:pt x="513" y="1098"/>
                    </a:lnTo>
                    <a:lnTo>
                      <a:pt x="497" y="1126"/>
                    </a:lnTo>
                    <a:lnTo>
                      <a:pt x="491" y="1153"/>
                    </a:lnTo>
                    <a:lnTo>
                      <a:pt x="458" y="1197"/>
                    </a:lnTo>
                    <a:lnTo>
                      <a:pt x="436" y="1214"/>
                    </a:lnTo>
                    <a:lnTo>
                      <a:pt x="420" y="1208"/>
                    </a:lnTo>
                    <a:lnTo>
                      <a:pt x="408" y="1197"/>
                    </a:lnTo>
                    <a:lnTo>
                      <a:pt x="392" y="1192"/>
                    </a:lnTo>
                    <a:lnTo>
                      <a:pt x="364" y="1175"/>
                    </a:lnTo>
                    <a:lnTo>
                      <a:pt x="364" y="1170"/>
                    </a:lnTo>
                    <a:lnTo>
                      <a:pt x="353" y="1159"/>
                    </a:lnTo>
                    <a:lnTo>
                      <a:pt x="315" y="1142"/>
                    </a:lnTo>
                    <a:lnTo>
                      <a:pt x="260" y="1087"/>
                    </a:lnTo>
                    <a:lnTo>
                      <a:pt x="243" y="1048"/>
                    </a:lnTo>
                    <a:lnTo>
                      <a:pt x="243" y="993"/>
                    </a:lnTo>
                    <a:lnTo>
                      <a:pt x="215" y="944"/>
                    </a:lnTo>
                    <a:lnTo>
                      <a:pt x="215" y="921"/>
                    </a:lnTo>
                    <a:lnTo>
                      <a:pt x="204" y="916"/>
                    </a:lnTo>
                    <a:lnTo>
                      <a:pt x="193" y="899"/>
                    </a:lnTo>
                    <a:lnTo>
                      <a:pt x="155" y="883"/>
                    </a:lnTo>
                    <a:lnTo>
                      <a:pt x="149" y="872"/>
                    </a:lnTo>
                    <a:lnTo>
                      <a:pt x="94" y="817"/>
                    </a:lnTo>
                    <a:lnTo>
                      <a:pt x="83" y="789"/>
                    </a:lnTo>
                    <a:lnTo>
                      <a:pt x="50" y="773"/>
                    </a:lnTo>
                    <a:lnTo>
                      <a:pt x="39" y="745"/>
                    </a:lnTo>
                    <a:lnTo>
                      <a:pt x="22" y="723"/>
                    </a:lnTo>
                    <a:lnTo>
                      <a:pt x="6" y="717"/>
                    </a:lnTo>
                    <a:lnTo>
                      <a:pt x="0" y="684"/>
                    </a:lnTo>
                    <a:lnTo>
                      <a:pt x="61" y="690"/>
                    </a:lnTo>
                    <a:lnTo>
                      <a:pt x="276" y="706"/>
                    </a:lnTo>
                    <a:lnTo>
                      <a:pt x="486" y="723"/>
                    </a:lnTo>
                    <a:lnTo>
                      <a:pt x="508" y="546"/>
                    </a:lnTo>
                    <a:lnTo>
                      <a:pt x="535" y="138"/>
                    </a:lnTo>
                    <a:lnTo>
                      <a:pt x="546" y="0"/>
                    </a:lnTo>
                    <a:lnTo>
                      <a:pt x="557" y="0"/>
                    </a:lnTo>
                    <a:moveTo>
                      <a:pt x="1285" y="1721"/>
                    </a:moveTo>
                    <a:lnTo>
                      <a:pt x="1280" y="1666"/>
                    </a:lnTo>
                    <a:lnTo>
                      <a:pt x="1258" y="1617"/>
                    </a:lnTo>
                    <a:lnTo>
                      <a:pt x="1252" y="1561"/>
                    </a:lnTo>
                    <a:lnTo>
                      <a:pt x="1269" y="1501"/>
                    </a:lnTo>
                    <a:lnTo>
                      <a:pt x="1291" y="1451"/>
                    </a:lnTo>
                    <a:lnTo>
                      <a:pt x="1318" y="1413"/>
                    </a:lnTo>
                    <a:lnTo>
                      <a:pt x="1340" y="1385"/>
                    </a:lnTo>
                    <a:lnTo>
                      <a:pt x="1346" y="1390"/>
                    </a:lnTo>
                    <a:lnTo>
                      <a:pt x="1307" y="1435"/>
                    </a:lnTo>
                    <a:lnTo>
                      <a:pt x="1274" y="1484"/>
                    </a:lnTo>
                    <a:lnTo>
                      <a:pt x="1263" y="1534"/>
                    </a:lnTo>
                    <a:lnTo>
                      <a:pt x="1258" y="1573"/>
                    </a:lnTo>
                    <a:lnTo>
                      <a:pt x="1269" y="1617"/>
                    </a:lnTo>
                    <a:lnTo>
                      <a:pt x="1285" y="1672"/>
                    </a:lnTo>
                    <a:lnTo>
                      <a:pt x="1291" y="1710"/>
                    </a:lnTo>
                    <a:lnTo>
                      <a:pt x="1291" y="1716"/>
                    </a:lnTo>
                    <a:lnTo>
                      <a:pt x="1285" y="1721"/>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Freeform 33">
                <a:extLst/>
              </p:cNvPr>
              <p:cNvSpPr>
                <a:spLocks noEditPoints="1"/>
              </p:cNvSpPr>
              <p:nvPr/>
            </p:nvSpPr>
            <p:spPr bwMode="auto">
              <a:xfrm>
                <a:off x="663575" y="1655763"/>
                <a:ext cx="1628775" cy="2794000"/>
              </a:xfrm>
              <a:custGeom>
                <a:avLst/>
                <a:gdLst>
                  <a:gd name="T0" fmla="*/ 170 w 186"/>
                  <a:gd name="T1" fmla="*/ 316 h 319"/>
                  <a:gd name="T2" fmla="*/ 166 w 186"/>
                  <a:gd name="T3" fmla="*/ 311 h 319"/>
                  <a:gd name="T4" fmla="*/ 170 w 186"/>
                  <a:gd name="T5" fmla="*/ 298 h 319"/>
                  <a:gd name="T6" fmla="*/ 176 w 186"/>
                  <a:gd name="T7" fmla="*/ 284 h 319"/>
                  <a:gd name="T8" fmla="*/ 185 w 186"/>
                  <a:gd name="T9" fmla="*/ 278 h 319"/>
                  <a:gd name="T10" fmla="*/ 183 w 186"/>
                  <a:gd name="T11" fmla="*/ 272 h 319"/>
                  <a:gd name="T12" fmla="*/ 178 w 186"/>
                  <a:gd name="T13" fmla="*/ 255 h 319"/>
                  <a:gd name="T14" fmla="*/ 129 w 186"/>
                  <a:gd name="T15" fmla="*/ 181 h 319"/>
                  <a:gd name="T16" fmla="*/ 85 w 186"/>
                  <a:gd name="T17" fmla="*/ 101 h 319"/>
                  <a:gd name="T18" fmla="*/ 88 w 186"/>
                  <a:gd name="T19" fmla="*/ 20 h 319"/>
                  <a:gd name="T20" fmla="*/ 43 w 186"/>
                  <a:gd name="T21" fmla="*/ 8 h 319"/>
                  <a:gd name="T22" fmla="*/ 17 w 186"/>
                  <a:gd name="T23" fmla="*/ 7 h 319"/>
                  <a:gd name="T24" fmla="*/ 6 w 186"/>
                  <a:gd name="T25" fmla="*/ 36 h 319"/>
                  <a:gd name="T26" fmla="*/ 1 w 186"/>
                  <a:gd name="T27" fmla="*/ 44 h 319"/>
                  <a:gd name="T28" fmla="*/ 6 w 186"/>
                  <a:gd name="T29" fmla="*/ 59 h 319"/>
                  <a:gd name="T30" fmla="*/ 4 w 186"/>
                  <a:gd name="T31" fmla="*/ 77 h 319"/>
                  <a:gd name="T32" fmla="*/ 4 w 186"/>
                  <a:gd name="T33" fmla="*/ 95 h 319"/>
                  <a:gd name="T34" fmla="*/ 13 w 186"/>
                  <a:gd name="T35" fmla="*/ 113 h 319"/>
                  <a:gd name="T36" fmla="*/ 12 w 186"/>
                  <a:gd name="T37" fmla="*/ 120 h 319"/>
                  <a:gd name="T38" fmla="*/ 18 w 186"/>
                  <a:gd name="T39" fmla="*/ 135 h 319"/>
                  <a:gd name="T40" fmla="*/ 20 w 186"/>
                  <a:gd name="T41" fmla="*/ 154 h 319"/>
                  <a:gd name="T42" fmla="*/ 28 w 186"/>
                  <a:gd name="T43" fmla="*/ 161 h 319"/>
                  <a:gd name="T44" fmla="*/ 22 w 186"/>
                  <a:gd name="T45" fmla="*/ 168 h 319"/>
                  <a:gd name="T46" fmla="*/ 26 w 186"/>
                  <a:gd name="T47" fmla="*/ 183 h 319"/>
                  <a:gd name="T48" fmla="*/ 32 w 186"/>
                  <a:gd name="T49" fmla="*/ 201 h 319"/>
                  <a:gd name="T50" fmla="*/ 39 w 186"/>
                  <a:gd name="T51" fmla="*/ 216 h 319"/>
                  <a:gd name="T52" fmla="*/ 40 w 186"/>
                  <a:gd name="T53" fmla="*/ 223 h 319"/>
                  <a:gd name="T54" fmla="*/ 40 w 186"/>
                  <a:gd name="T55" fmla="*/ 239 h 319"/>
                  <a:gd name="T56" fmla="*/ 57 w 186"/>
                  <a:gd name="T57" fmla="*/ 244 h 319"/>
                  <a:gd name="T58" fmla="*/ 68 w 186"/>
                  <a:gd name="T59" fmla="*/ 255 h 319"/>
                  <a:gd name="T60" fmla="*/ 81 w 186"/>
                  <a:gd name="T61" fmla="*/ 262 h 319"/>
                  <a:gd name="T62" fmla="*/ 82 w 186"/>
                  <a:gd name="T63" fmla="*/ 270 h 319"/>
                  <a:gd name="T64" fmla="*/ 90 w 186"/>
                  <a:gd name="T65" fmla="*/ 272 h 319"/>
                  <a:gd name="T66" fmla="*/ 101 w 186"/>
                  <a:gd name="T67" fmla="*/ 287 h 319"/>
                  <a:gd name="T68" fmla="*/ 104 w 186"/>
                  <a:gd name="T69" fmla="*/ 310 h 319"/>
                  <a:gd name="T70" fmla="*/ 145 w 186"/>
                  <a:gd name="T71" fmla="*/ 318 h 319"/>
                  <a:gd name="T72" fmla="*/ 48 w 186"/>
                  <a:gd name="T73" fmla="*/ 255 h 319"/>
                  <a:gd name="T74" fmla="*/ 43 w 186"/>
                  <a:gd name="T75" fmla="*/ 255 h 319"/>
                  <a:gd name="T76" fmla="*/ 49 w 186"/>
                  <a:gd name="T77" fmla="*/ 253 h 319"/>
                  <a:gd name="T78" fmla="*/ 59 w 186"/>
                  <a:gd name="T79" fmla="*/ 256 h 319"/>
                  <a:gd name="T80" fmla="*/ 50 w 186"/>
                  <a:gd name="T81" fmla="*/ 255 h 319"/>
                  <a:gd name="T82" fmla="*/ 79 w 186"/>
                  <a:gd name="T83" fmla="*/ 282 h 319"/>
                  <a:gd name="T84" fmla="*/ 82 w 186"/>
                  <a:gd name="T85" fmla="*/ 282 h 319"/>
                  <a:gd name="T86" fmla="*/ 76 w 186"/>
                  <a:gd name="T87" fmla="*/ 278 h 319"/>
                  <a:gd name="T88" fmla="*/ 77 w 186"/>
                  <a:gd name="T89" fmla="*/ 295 h 319"/>
                  <a:gd name="T90" fmla="*/ 75 w 186"/>
                  <a:gd name="T91" fmla="*/ 29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6" h="319">
                    <a:moveTo>
                      <a:pt x="163" y="319"/>
                    </a:moveTo>
                    <a:cubicBezTo>
                      <a:pt x="168" y="318"/>
                      <a:pt x="168" y="318"/>
                      <a:pt x="168" y="318"/>
                    </a:cubicBezTo>
                    <a:cubicBezTo>
                      <a:pt x="170" y="316"/>
                      <a:pt x="170" y="316"/>
                      <a:pt x="170" y="316"/>
                    </a:cubicBezTo>
                    <a:cubicBezTo>
                      <a:pt x="171" y="313"/>
                      <a:pt x="171" y="313"/>
                      <a:pt x="171" y="313"/>
                    </a:cubicBezTo>
                    <a:cubicBezTo>
                      <a:pt x="167" y="313"/>
                      <a:pt x="167" y="313"/>
                      <a:pt x="167" y="313"/>
                    </a:cubicBezTo>
                    <a:cubicBezTo>
                      <a:pt x="166" y="311"/>
                      <a:pt x="166" y="311"/>
                      <a:pt x="166" y="311"/>
                    </a:cubicBezTo>
                    <a:cubicBezTo>
                      <a:pt x="167" y="308"/>
                      <a:pt x="167" y="308"/>
                      <a:pt x="167" y="308"/>
                    </a:cubicBezTo>
                    <a:cubicBezTo>
                      <a:pt x="167" y="300"/>
                      <a:pt x="167" y="300"/>
                      <a:pt x="167" y="300"/>
                    </a:cubicBezTo>
                    <a:cubicBezTo>
                      <a:pt x="170" y="298"/>
                      <a:pt x="170" y="298"/>
                      <a:pt x="170" y="298"/>
                    </a:cubicBezTo>
                    <a:cubicBezTo>
                      <a:pt x="173" y="295"/>
                      <a:pt x="173" y="295"/>
                      <a:pt x="173" y="295"/>
                    </a:cubicBezTo>
                    <a:cubicBezTo>
                      <a:pt x="174" y="288"/>
                      <a:pt x="174" y="288"/>
                      <a:pt x="174" y="288"/>
                    </a:cubicBezTo>
                    <a:cubicBezTo>
                      <a:pt x="176" y="284"/>
                      <a:pt x="176" y="284"/>
                      <a:pt x="176" y="284"/>
                    </a:cubicBezTo>
                    <a:cubicBezTo>
                      <a:pt x="179" y="281"/>
                      <a:pt x="179" y="281"/>
                      <a:pt x="179" y="281"/>
                    </a:cubicBezTo>
                    <a:cubicBezTo>
                      <a:pt x="183" y="279"/>
                      <a:pt x="183" y="279"/>
                      <a:pt x="183" y="279"/>
                    </a:cubicBezTo>
                    <a:cubicBezTo>
                      <a:pt x="185" y="278"/>
                      <a:pt x="185" y="278"/>
                      <a:pt x="185" y="278"/>
                    </a:cubicBezTo>
                    <a:cubicBezTo>
                      <a:pt x="186" y="276"/>
                      <a:pt x="186" y="276"/>
                      <a:pt x="186" y="276"/>
                    </a:cubicBezTo>
                    <a:cubicBezTo>
                      <a:pt x="184" y="274"/>
                      <a:pt x="184" y="274"/>
                      <a:pt x="184" y="274"/>
                    </a:cubicBezTo>
                    <a:cubicBezTo>
                      <a:pt x="183" y="272"/>
                      <a:pt x="183" y="272"/>
                      <a:pt x="183" y="272"/>
                    </a:cubicBezTo>
                    <a:cubicBezTo>
                      <a:pt x="182" y="265"/>
                      <a:pt x="182" y="265"/>
                      <a:pt x="182" y="265"/>
                    </a:cubicBezTo>
                    <a:cubicBezTo>
                      <a:pt x="178" y="258"/>
                      <a:pt x="178" y="258"/>
                      <a:pt x="178" y="258"/>
                    </a:cubicBezTo>
                    <a:cubicBezTo>
                      <a:pt x="178" y="255"/>
                      <a:pt x="178" y="255"/>
                      <a:pt x="178" y="255"/>
                    </a:cubicBezTo>
                    <a:cubicBezTo>
                      <a:pt x="175" y="250"/>
                      <a:pt x="175" y="250"/>
                      <a:pt x="175" y="250"/>
                    </a:cubicBezTo>
                    <a:cubicBezTo>
                      <a:pt x="155" y="219"/>
                      <a:pt x="155" y="219"/>
                      <a:pt x="155" y="219"/>
                    </a:cubicBezTo>
                    <a:cubicBezTo>
                      <a:pt x="129" y="181"/>
                      <a:pt x="129" y="181"/>
                      <a:pt x="129" y="181"/>
                    </a:cubicBezTo>
                    <a:cubicBezTo>
                      <a:pt x="99" y="137"/>
                      <a:pt x="99" y="137"/>
                      <a:pt x="99" y="137"/>
                    </a:cubicBezTo>
                    <a:cubicBezTo>
                      <a:pt x="82" y="111"/>
                      <a:pt x="82" y="111"/>
                      <a:pt x="82" y="111"/>
                    </a:cubicBezTo>
                    <a:cubicBezTo>
                      <a:pt x="85" y="101"/>
                      <a:pt x="85" y="101"/>
                      <a:pt x="85" y="101"/>
                    </a:cubicBezTo>
                    <a:cubicBezTo>
                      <a:pt x="94" y="67"/>
                      <a:pt x="94" y="67"/>
                      <a:pt x="94" y="67"/>
                    </a:cubicBezTo>
                    <a:cubicBezTo>
                      <a:pt x="105" y="25"/>
                      <a:pt x="105" y="25"/>
                      <a:pt x="105" y="25"/>
                    </a:cubicBezTo>
                    <a:cubicBezTo>
                      <a:pt x="88" y="20"/>
                      <a:pt x="88" y="20"/>
                      <a:pt x="88" y="20"/>
                    </a:cubicBezTo>
                    <a:cubicBezTo>
                      <a:pt x="70" y="16"/>
                      <a:pt x="70" y="16"/>
                      <a:pt x="70" y="16"/>
                    </a:cubicBezTo>
                    <a:cubicBezTo>
                      <a:pt x="54" y="10"/>
                      <a:pt x="54" y="10"/>
                      <a:pt x="54" y="10"/>
                    </a:cubicBezTo>
                    <a:cubicBezTo>
                      <a:pt x="43" y="8"/>
                      <a:pt x="43" y="8"/>
                      <a:pt x="43" y="8"/>
                    </a:cubicBezTo>
                    <a:cubicBezTo>
                      <a:pt x="28" y="4"/>
                      <a:pt x="28" y="4"/>
                      <a:pt x="28" y="4"/>
                    </a:cubicBezTo>
                    <a:cubicBezTo>
                      <a:pt x="19" y="0"/>
                      <a:pt x="19" y="0"/>
                      <a:pt x="19" y="0"/>
                    </a:cubicBezTo>
                    <a:cubicBezTo>
                      <a:pt x="17" y="7"/>
                      <a:pt x="17" y="7"/>
                      <a:pt x="17" y="7"/>
                    </a:cubicBezTo>
                    <a:cubicBezTo>
                      <a:pt x="17" y="17"/>
                      <a:pt x="17" y="17"/>
                      <a:pt x="17" y="17"/>
                    </a:cubicBezTo>
                    <a:cubicBezTo>
                      <a:pt x="10" y="32"/>
                      <a:pt x="10" y="32"/>
                      <a:pt x="10" y="32"/>
                    </a:cubicBezTo>
                    <a:cubicBezTo>
                      <a:pt x="6" y="36"/>
                      <a:pt x="6" y="36"/>
                      <a:pt x="6" y="36"/>
                    </a:cubicBezTo>
                    <a:cubicBezTo>
                      <a:pt x="5" y="37"/>
                      <a:pt x="5" y="37"/>
                      <a:pt x="5" y="37"/>
                    </a:cubicBezTo>
                    <a:cubicBezTo>
                      <a:pt x="3" y="38"/>
                      <a:pt x="3" y="38"/>
                      <a:pt x="3" y="38"/>
                    </a:cubicBezTo>
                    <a:cubicBezTo>
                      <a:pt x="1" y="44"/>
                      <a:pt x="1" y="44"/>
                      <a:pt x="1" y="44"/>
                    </a:cubicBezTo>
                    <a:cubicBezTo>
                      <a:pt x="0" y="48"/>
                      <a:pt x="0" y="48"/>
                      <a:pt x="0" y="48"/>
                    </a:cubicBezTo>
                    <a:cubicBezTo>
                      <a:pt x="3" y="54"/>
                      <a:pt x="3" y="54"/>
                      <a:pt x="3" y="54"/>
                    </a:cubicBezTo>
                    <a:cubicBezTo>
                      <a:pt x="6" y="59"/>
                      <a:pt x="6" y="59"/>
                      <a:pt x="6" y="59"/>
                    </a:cubicBezTo>
                    <a:cubicBezTo>
                      <a:pt x="7" y="64"/>
                      <a:pt x="7" y="64"/>
                      <a:pt x="7" y="64"/>
                    </a:cubicBezTo>
                    <a:cubicBezTo>
                      <a:pt x="7" y="73"/>
                      <a:pt x="7" y="73"/>
                      <a:pt x="7" y="73"/>
                    </a:cubicBezTo>
                    <a:cubicBezTo>
                      <a:pt x="4" y="77"/>
                      <a:pt x="4" y="77"/>
                      <a:pt x="4" y="77"/>
                    </a:cubicBezTo>
                    <a:cubicBezTo>
                      <a:pt x="3" y="85"/>
                      <a:pt x="3" y="85"/>
                      <a:pt x="3" y="85"/>
                    </a:cubicBezTo>
                    <a:cubicBezTo>
                      <a:pt x="2" y="90"/>
                      <a:pt x="2" y="90"/>
                      <a:pt x="2" y="90"/>
                    </a:cubicBezTo>
                    <a:cubicBezTo>
                      <a:pt x="4" y="95"/>
                      <a:pt x="4" y="95"/>
                      <a:pt x="4" y="95"/>
                    </a:cubicBezTo>
                    <a:cubicBezTo>
                      <a:pt x="8" y="101"/>
                      <a:pt x="8" y="101"/>
                      <a:pt x="8" y="101"/>
                    </a:cubicBezTo>
                    <a:cubicBezTo>
                      <a:pt x="11" y="107"/>
                      <a:pt x="11" y="107"/>
                      <a:pt x="11" y="107"/>
                    </a:cubicBezTo>
                    <a:cubicBezTo>
                      <a:pt x="13" y="113"/>
                      <a:pt x="13" y="113"/>
                      <a:pt x="13" y="113"/>
                    </a:cubicBezTo>
                    <a:cubicBezTo>
                      <a:pt x="12" y="117"/>
                      <a:pt x="12" y="117"/>
                      <a:pt x="12" y="117"/>
                    </a:cubicBezTo>
                    <a:cubicBezTo>
                      <a:pt x="12" y="118"/>
                      <a:pt x="12" y="118"/>
                      <a:pt x="12" y="118"/>
                    </a:cubicBezTo>
                    <a:cubicBezTo>
                      <a:pt x="12" y="120"/>
                      <a:pt x="12" y="120"/>
                      <a:pt x="12" y="120"/>
                    </a:cubicBezTo>
                    <a:cubicBezTo>
                      <a:pt x="20" y="129"/>
                      <a:pt x="20" y="129"/>
                      <a:pt x="20" y="129"/>
                    </a:cubicBezTo>
                    <a:cubicBezTo>
                      <a:pt x="19" y="132"/>
                      <a:pt x="19" y="132"/>
                      <a:pt x="19" y="132"/>
                    </a:cubicBezTo>
                    <a:cubicBezTo>
                      <a:pt x="18" y="135"/>
                      <a:pt x="18" y="135"/>
                      <a:pt x="18" y="135"/>
                    </a:cubicBezTo>
                    <a:cubicBezTo>
                      <a:pt x="17" y="138"/>
                      <a:pt x="17" y="138"/>
                      <a:pt x="17" y="138"/>
                    </a:cubicBezTo>
                    <a:cubicBezTo>
                      <a:pt x="17" y="149"/>
                      <a:pt x="17" y="149"/>
                      <a:pt x="17" y="149"/>
                    </a:cubicBezTo>
                    <a:cubicBezTo>
                      <a:pt x="20" y="154"/>
                      <a:pt x="20" y="154"/>
                      <a:pt x="20" y="154"/>
                    </a:cubicBezTo>
                    <a:cubicBezTo>
                      <a:pt x="23" y="157"/>
                      <a:pt x="23" y="157"/>
                      <a:pt x="23" y="157"/>
                    </a:cubicBezTo>
                    <a:cubicBezTo>
                      <a:pt x="26" y="158"/>
                      <a:pt x="26" y="158"/>
                      <a:pt x="26" y="158"/>
                    </a:cubicBezTo>
                    <a:cubicBezTo>
                      <a:pt x="28" y="161"/>
                      <a:pt x="28" y="161"/>
                      <a:pt x="28" y="161"/>
                    </a:cubicBezTo>
                    <a:cubicBezTo>
                      <a:pt x="26" y="166"/>
                      <a:pt x="26" y="166"/>
                      <a:pt x="26" y="166"/>
                    </a:cubicBezTo>
                    <a:cubicBezTo>
                      <a:pt x="23" y="168"/>
                      <a:pt x="23" y="168"/>
                      <a:pt x="23" y="168"/>
                    </a:cubicBezTo>
                    <a:cubicBezTo>
                      <a:pt x="22" y="168"/>
                      <a:pt x="22" y="168"/>
                      <a:pt x="22" y="168"/>
                    </a:cubicBezTo>
                    <a:cubicBezTo>
                      <a:pt x="21" y="174"/>
                      <a:pt x="21" y="174"/>
                      <a:pt x="21" y="174"/>
                    </a:cubicBezTo>
                    <a:cubicBezTo>
                      <a:pt x="21" y="177"/>
                      <a:pt x="21" y="177"/>
                      <a:pt x="21" y="177"/>
                    </a:cubicBezTo>
                    <a:cubicBezTo>
                      <a:pt x="26" y="183"/>
                      <a:pt x="26" y="183"/>
                      <a:pt x="26" y="183"/>
                    </a:cubicBezTo>
                    <a:cubicBezTo>
                      <a:pt x="28" y="190"/>
                      <a:pt x="28" y="190"/>
                      <a:pt x="28" y="190"/>
                    </a:cubicBezTo>
                    <a:cubicBezTo>
                      <a:pt x="30" y="197"/>
                      <a:pt x="30" y="197"/>
                      <a:pt x="30" y="197"/>
                    </a:cubicBezTo>
                    <a:cubicBezTo>
                      <a:pt x="32" y="201"/>
                      <a:pt x="32" y="201"/>
                      <a:pt x="32" y="201"/>
                    </a:cubicBezTo>
                    <a:cubicBezTo>
                      <a:pt x="36" y="208"/>
                      <a:pt x="36" y="208"/>
                      <a:pt x="36" y="208"/>
                    </a:cubicBezTo>
                    <a:cubicBezTo>
                      <a:pt x="38" y="212"/>
                      <a:pt x="38" y="212"/>
                      <a:pt x="38" y="212"/>
                    </a:cubicBezTo>
                    <a:cubicBezTo>
                      <a:pt x="39" y="216"/>
                      <a:pt x="39" y="216"/>
                      <a:pt x="39" y="216"/>
                    </a:cubicBezTo>
                    <a:cubicBezTo>
                      <a:pt x="41" y="217"/>
                      <a:pt x="41" y="217"/>
                      <a:pt x="41" y="217"/>
                    </a:cubicBezTo>
                    <a:cubicBezTo>
                      <a:pt x="41" y="220"/>
                      <a:pt x="41" y="220"/>
                      <a:pt x="41" y="220"/>
                    </a:cubicBezTo>
                    <a:cubicBezTo>
                      <a:pt x="40" y="223"/>
                      <a:pt x="40" y="223"/>
                      <a:pt x="40" y="223"/>
                    </a:cubicBezTo>
                    <a:cubicBezTo>
                      <a:pt x="37" y="232"/>
                      <a:pt x="37" y="232"/>
                      <a:pt x="37" y="232"/>
                    </a:cubicBezTo>
                    <a:cubicBezTo>
                      <a:pt x="37" y="235"/>
                      <a:pt x="37" y="235"/>
                      <a:pt x="37" y="235"/>
                    </a:cubicBezTo>
                    <a:cubicBezTo>
                      <a:pt x="40" y="239"/>
                      <a:pt x="40" y="239"/>
                      <a:pt x="40" y="239"/>
                    </a:cubicBezTo>
                    <a:cubicBezTo>
                      <a:pt x="46" y="239"/>
                      <a:pt x="46" y="239"/>
                      <a:pt x="46" y="239"/>
                    </a:cubicBezTo>
                    <a:cubicBezTo>
                      <a:pt x="52" y="242"/>
                      <a:pt x="52" y="242"/>
                      <a:pt x="52" y="242"/>
                    </a:cubicBezTo>
                    <a:cubicBezTo>
                      <a:pt x="57" y="244"/>
                      <a:pt x="57" y="244"/>
                      <a:pt x="57" y="244"/>
                    </a:cubicBezTo>
                    <a:cubicBezTo>
                      <a:pt x="61" y="244"/>
                      <a:pt x="61" y="244"/>
                      <a:pt x="61" y="244"/>
                    </a:cubicBezTo>
                    <a:cubicBezTo>
                      <a:pt x="65" y="249"/>
                      <a:pt x="65" y="249"/>
                      <a:pt x="65" y="249"/>
                    </a:cubicBezTo>
                    <a:cubicBezTo>
                      <a:pt x="68" y="255"/>
                      <a:pt x="68" y="255"/>
                      <a:pt x="68" y="255"/>
                    </a:cubicBezTo>
                    <a:cubicBezTo>
                      <a:pt x="70" y="258"/>
                      <a:pt x="70" y="258"/>
                      <a:pt x="70" y="258"/>
                    </a:cubicBezTo>
                    <a:cubicBezTo>
                      <a:pt x="75" y="261"/>
                      <a:pt x="75" y="261"/>
                      <a:pt x="75" y="261"/>
                    </a:cubicBezTo>
                    <a:cubicBezTo>
                      <a:pt x="81" y="262"/>
                      <a:pt x="81" y="262"/>
                      <a:pt x="81" y="262"/>
                    </a:cubicBezTo>
                    <a:cubicBezTo>
                      <a:pt x="83" y="265"/>
                      <a:pt x="83" y="265"/>
                      <a:pt x="83" y="265"/>
                    </a:cubicBezTo>
                    <a:cubicBezTo>
                      <a:pt x="84" y="269"/>
                      <a:pt x="84" y="269"/>
                      <a:pt x="84" y="269"/>
                    </a:cubicBezTo>
                    <a:cubicBezTo>
                      <a:pt x="82" y="270"/>
                      <a:pt x="82" y="270"/>
                      <a:pt x="82" y="270"/>
                    </a:cubicBezTo>
                    <a:cubicBezTo>
                      <a:pt x="82" y="271"/>
                      <a:pt x="82" y="271"/>
                      <a:pt x="82" y="271"/>
                    </a:cubicBezTo>
                    <a:cubicBezTo>
                      <a:pt x="87" y="272"/>
                      <a:pt x="87" y="272"/>
                      <a:pt x="87" y="272"/>
                    </a:cubicBezTo>
                    <a:cubicBezTo>
                      <a:pt x="90" y="272"/>
                      <a:pt x="90" y="272"/>
                      <a:pt x="90" y="272"/>
                    </a:cubicBezTo>
                    <a:cubicBezTo>
                      <a:pt x="94" y="279"/>
                      <a:pt x="94" y="279"/>
                      <a:pt x="94" y="279"/>
                    </a:cubicBezTo>
                    <a:cubicBezTo>
                      <a:pt x="100" y="284"/>
                      <a:pt x="100" y="284"/>
                      <a:pt x="100" y="284"/>
                    </a:cubicBezTo>
                    <a:cubicBezTo>
                      <a:pt x="101" y="287"/>
                      <a:pt x="101" y="287"/>
                      <a:pt x="101" y="287"/>
                    </a:cubicBezTo>
                    <a:cubicBezTo>
                      <a:pt x="104" y="293"/>
                      <a:pt x="104" y="293"/>
                      <a:pt x="104" y="293"/>
                    </a:cubicBezTo>
                    <a:cubicBezTo>
                      <a:pt x="104" y="297"/>
                      <a:pt x="104" y="297"/>
                      <a:pt x="104" y="297"/>
                    </a:cubicBezTo>
                    <a:cubicBezTo>
                      <a:pt x="104" y="310"/>
                      <a:pt x="104" y="310"/>
                      <a:pt x="104" y="310"/>
                    </a:cubicBezTo>
                    <a:cubicBezTo>
                      <a:pt x="105" y="312"/>
                      <a:pt x="105" y="312"/>
                      <a:pt x="105" y="312"/>
                    </a:cubicBezTo>
                    <a:cubicBezTo>
                      <a:pt x="118" y="314"/>
                      <a:pt x="118" y="314"/>
                      <a:pt x="118" y="314"/>
                    </a:cubicBezTo>
                    <a:cubicBezTo>
                      <a:pt x="145" y="318"/>
                      <a:pt x="145" y="318"/>
                      <a:pt x="145" y="318"/>
                    </a:cubicBezTo>
                    <a:lnTo>
                      <a:pt x="163" y="319"/>
                    </a:lnTo>
                    <a:close/>
                    <a:moveTo>
                      <a:pt x="46" y="253"/>
                    </a:moveTo>
                    <a:cubicBezTo>
                      <a:pt x="48" y="255"/>
                      <a:pt x="48" y="255"/>
                      <a:pt x="48" y="255"/>
                    </a:cubicBezTo>
                    <a:cubicBezTo>
                      <a:pt x="48" y="256"/>
                      <a:pt x="48" y="256"/>
                      <a:pt x="48" y="256"/>
                    </a:cubicBezTo>
                    <a:cubicBezTo>
                      <a:pt x="43" y="256"/>
                      <a:pt x="43" y="256"/>
                      <a:pt x="43" y="256"/>
                    </a:cubicBezTo>
                    <a:cubicBezTo>
                      <a:pt x="43" y="255"/>
                      <a:pt x="43" y="255"/>
                      <a:pt x="43" y="255"/>
                    </a:cubicBezTo>
                    <a:cubicBezTo>
                      <a:pt x="42" y="253"/>
                      <a:pt x="42" y="253"/>
                      <a:pt x="42" y="253"/>
                    </a:cubicBezTo>
                    <a:lnTo>
                      <a:pt x="46" y="253"/>
                    </a:lnTo>
                    <a:close/>
                    <a:moveTo>
                      <a:pt x="49" y="253"/>
                    </a:moveTo>
                    <a:cubicBezTo>
                      <a:pt x="50" y="252"/>
                      <a:pt x="50" y="252"/>
                      <a:pt x="50" y="252"/>
                    </a:cubicBezTo>
                    <a:cubicBezTo>
                      <a:pt x="55" y="255"/>
                      <a:pt x="55" y="255"/>
                      <a:pt x="55" y="255"/>
                    </a:cubicBezTo>
                    <a:cubicBezTo>
                      <a:pt x="59" y="256"/>
                      <a:pt x="59" y="256"/>
                      <a:pt x="59" y="256"/>
                    </a:cubicBezTo>
                    <a:cubicBezTo>
                      <a:pt x="58" y="257"/>
                      <a:pt x="58" y="257"/>
                      <a:pt x="58" y="257"/>
                    </a:cubicBezTo>
                    <a:cubicBezTo>
                      <a:pt x="52" y="257"/>
                      <a:pt x="52" y="257"/>
                      <a:pt x="52" y="257"/>
                    </a:cubicBezTo>
                    <a:cubicBezTo>
                      <a:pt x="50" y="255"/>
                      <a:pt x="50" y="255"/>
                      <a:pt x="50" y="255"/>
                    </a:cubicBezTo>
                    <a:lnTo>
                      <a:pt x="49" y="253"/>
                    </a:lnTo>
                    <a:close/>
                    <a:moveTo>
                      <a:pt x="76" y="279"/>
                    </a:moveTo>
                    <a:cubicBezTo>
                      <a:pt x="79" y="282"/>
                      <a:pt x="79" y="282"/>
                      <a:pt x="79" y="282"/>
                    </a:cubicBezTo>
                    <a:cubicBezTo>
                      <a:pt x="80" y="284"/>
                      <a:pt x="80" y="284"/>
                      <a:pt x="80" y="284"/>
                    </a:cubicBezTo>
                    <a:cubicBezTo>
                      <a:pt x="82" y="284"/>
                      <a:pt x="82" y="284"/>
                      <a:pt x="82" y="284"/>
                    </a:cubicBezTo>
                    <a:cubicBezTo>
                      <a:pt x="82" y="282"/>
                      <a:pt x="82" y="282"/>
                      <a:pt x="82" y="282"/>
                    </a:cubicBezTo>
                    <a:cubicBezTo>
                      <a:pt x="81" y="280"/>
                      <a:pt x="81" y="280"/>
                      <a:pt x="81" y="280"/>
                    </a:cubicBezTo>
                    <a:cubicBezTo>
                      <a:pt x="78" y="277"/>
                      <a:pt x="78" y="277"/>
                      <a:pt x="78" y="277"/>
                    </a:cubicBezTo>
                    <a:cubicBezTo>
                      <a:pt x="76" y="278"/>
                      <a:pt x="76" y="278"/>
                      <a:pt x="76" y="278"/>
                    </a:cubicBezTo>
                    <a:lnTo>
                      <a:pt x="76" y="279"/>
                    </a:lnTo>
                    <a:close/>
                    <a:moveTo>
                      <a:pt x="74" y="291"/>
                    </a:moveTo>
                    <a:cubicBezTo>
                      <a:pt x="77" y="295"/>
                      <a:pt x="77" y="295"/>
                      <a:pt x="77" y="295"/>
                    </a:cubicBezTo>
                    <a:cubicBezTo>
                      <a:pt x="78" y="297"/>
                      <a:pt x="78" y="297"/>
                      <a:pt x="78" y="297"/>
                    </a:cubicBezTo>
                    <a:cubicBezTo>
                      <a:pt x="76" y="298"/>
                      <a:pt x="76" y="298"/>
                      <a:pt x="76" y="298"/>
                    </a:cubicBezTo>
                    <a:cubicBezTo>
                      <a:pt x="75" y="296"/>
                      <a:pt x="75" y="296"/>
                      <a:pt x="75" y="296"/>
                    </a:cubicBezTo>
                    <a:cubicBezTo>
                      <a:pt x="75" y="296"/>
                      <a:pt x="74" y="294"/>
                      <a:pt x="74" y="294"/>
                    </a:cubicBezTo>
                    <a:cubicBezTo>
                      <a:pt x="74" y="293"/>
                      <a:pt x="74" y="291"/>
                      <a:pt x="74" y="291"/>
                    </a:cubicBezTo>
                    <a:close/>
                  </a:path>
                </a:pathLst>
              </a:custGeom>
              <a:solidFill>
                <a:schemeClr val="bg1">
                  <a:lumMod val="85000"/>
                </a:schemeClr>
              </a:solid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34">
                <a:extLst/>
              </p:cNvPr>
              <p:cNvSpPr>
                <a:spLocks/>
              </p:cNvSpPr>
              <p:nvPr/>
            </p:nvSpPr>
            <p:spPr bwMode="auto">
              <a:xfrm>
                <a:off x="2073275" y="3389313"/>
                <a:ext cx="1374775" cy="1611313"/>
              </a:xfrm>
              <a:custGeom>
                <a:avLst/>
                <a:gdLst>
                  <a:gd name="T0" fmla="*/ 22 w 866"/>
                  <a:gd name="T1" fmla="*/ 673 h 1015"/>
                  <a:gd name="T2" fmla="*/ 0 w 866"/>
                  <a:gd name="T3" fmla="*/ 690 h 1015"/>
                  <a:gd name="T4" fmla="*/ 0 w 866"/>
                  <a:gd name="T5" fmla="*/ 701 h 1015"/>
                  <a:gd name="T6" fmla="*/ 0 w 866"/>
                  <a:gd name="T7" fmla="*/ 706 h 1015"/>
                  <a:gd name="T8" fmla="*/ 143 w 866"/>
                  <a:gd name="T9" fmla="*/ 784 h 1015"/>
                  <a:gd name="T10" fmla="*/ 232 w 866"/>
                  <a:gd name="T11" fmla="*/ 839 h 1015"/>
                  <a:gd name="T12" fmla="*/ 336 w 866"/>
                  <a:gd name="T13" fmla="*/ 905 h 1015"/>
                  <a:gd name="T14" fmla="*/ 463 w 866"/>
                  <a:gd name="T15" fmla="*/ 977 h 1015"/>
                  <a:gd name="T16" fmla="*/ 551 w 866"/>
                  <a:gd name="T17" fmla="*/ 993 h 1015"/>
                  <a:gd name="T18" fmla="*/ 739 w 866"/>
                  <a:gd name="T19" fmla="*/ 1015 h 1015"/>
                  <a:gd name="T20" fmla="*/ 756 w 866"/>
                  <a:gd name="T21" fmla="*/ 922 h 1015"/>
                  <a:gd name="T22" fmla="*/ 783 w 866"/>
                  <a:gd name="T23" fmla="*/ 723 h 1015"/>
                  <a:gd name="T24" fmla="*/ 833 w 866"/>
                  <a:gd name="T25" fmla="*/ 337 h 1015"/>
                  <a:gd name="T26" fmla="*/ 866 w 866"/>
                  <a:gd name="T27" fmla="*/ 105 h 1015"/>
                  <a:gd name="T28" fmla="*/ 684 w 866"/>
                  <a:gd name="T29" fmla="*/ 77 h 1015"/>
                  <a:gd name="T30" fmla="*/ 485 w 866"/>
                  <a:gd name="T31" fmla="*/ 44 h 1015"/>
                  <a:gd name="T32" fmla="*/ 237 w 866"/>
                  <a:gd name="T33" fmla="*/ 0 h 1015"/>
                  <a:gd name="T34" fmla="*/ 215 w 866"/>
                  <a:gd name="T35" fmla="*/ 133 h 1015"/>
                  <a:gd name="T36" fmla="*/ 215 w 866"/>
                  <a:gd name="T37" fmla="*/ 138 h 1015"/>
                  <a:gd name="T38" fmla="*/ 204 w 866"/>
                  <a:gd name="T39" fmla="*/ 155 h 1015"/>
                  <a:gd name="T40" fmla="*/ 182 w 866"/>
                  <a:gd name="T41" fmla="*/ 155 h 1015"/>
                  <a:gd name="T42" fmla="*/ 176 w 866"/>
                  <a:gd name="T43" fmla="*/ 133 h 1015"/>
                  <a:gd name="T44" fmla="*/ 154 w 866"/>
                  <a:gd name="T45" fmla="*/ 133 h 1015"/>
                  <a:gd name="T46" fmla="*/ 149 w 866"/>
                  <a:gd name="T47" fmla="*/ 122 h 1015"/>
                  <a:gd name="T48" fmla="*/ 138 w 866"/>
                  <a:gd name="T49" fmla="*/ 122 h 1015"/>
                  <a:gd name="T50" fmla="*/ 132 w 866"/>
                  <a:gd name="T51" fmla="*/ 127 h 1015"/>
                  <a:gd name="T52" fmla="*/ 121 w 866"/>
                  <a:gd name="T53" fmla="*/ 133 h 1015"/>
                  <a:gd name="T54" fmla="*/ 116 w 866"/>
                  <a:gd name="T55" fmla="*/ 188 h 1015"/>
                  <a:gd name="T56" fmla="*/ 116 w 866"/>
                  <a:gd name="T57" fmla="*/ 199 h 1015"/>
                  <a:gd name="T58" fmla="*/ 110 w 866"/>
                  <a:gd name="T59" fmla="*/ 293 h 1015"/>
                  <a:gd name="T60" fmla="*/ 99 w 866"/>
                  <a:gd name="T61" fmla="*/ 309 h 1015"/>
                  <a:gd name="T62" fmla="*/ 99 w 866"/>
                  <a:gd name="T63" fmla="*/ 331 h 1015"/>
                  <a:gd name="T64" fmla="*/ 116 w 866"/>
                  <a:gd name="T65" fmla="*/ 370 h 1015"/>
                  <a:gd name="T66" fmla="*/ 127 w 866"/>
                  <a:gd name="T67" fmla="*/ 409 h 1015"/>
                  <a:gd name="T68" fmla="*/ 132 w 866"/>
                  <a:gd name="T69" fmla="*/ 420 h 1015"/>
                  <a:gd name="T70" fmla="*/ 138 w 866"/>
                  <a:gd name="T71" fmla="*/ 425 h 1015"/>
                  <a:gd name="T72" fmla="*/ 138 w 866"/>
                  <a:gd name="T73" fmla="*/ 442 h 1015"/>
                  <a:gd name="T74" fmla="*/ 127 w 866"/>
                  <a:gd name="T75" fmla="*/ 447 h 1015"/>
                  <a:gd name="T76" fmla="*/ 105 w 866"/>
                  <a:gd name="T77" fmla="*/ 464 h 1015"/>
                  <a:gd name="T78" fmla="*/ 88 w 866"/>
                  <a:gd name="T79" fmla="*/ 475 h 1015"/>
                  <a:gd name="T80" fmla="*/ 77 w 866"/>
                  <a:gd name="T81" fmla="*/ 502 h 1015"/>
                  <a:gd name="T82" fmla="*/ 72 w 866"/>
                  <a:gd name="T83" fmla="*/ 541 h 1015"/>
                  <a:gd name="T84" fmla="*/ 50 w 866"/>
                  <a:gd name="T85" fmla="*/ 557 h 1015"/>
                  <a:gd name="T86" fmla="*/ 39 w 866"/>
                  <a:gd name="T87" fmla="*/ 563 h 1015"/>
                  <a:gd name="T88" fmla="*/ 39 w 866"/>
                  <a:gd name="T89" fmla="*/ 607 h 1015"/>
                  <a:gd name="T90" fmla="*/ 33 w 866"/>
                  <a:gd name="T91" fmla="*/ 618 h 1015"/>
                  <a:gd name="T92" fmla="*/ 39 w 866"/>
                  <a:gd name="T93" fmla="*/ 624 h 1015"/>
                  <a:gd name="T94" fmla="*/ 61 w 866"/>
                  <a:gd name="T95" fmla="*/ 629 h 1015"/>
                  <a:gd name="T96" fmla="*/ 61 w 866"/>
                  <a:gd name="T97" fmla="*/ 651 h 1015"/>
                  <a:gd name="T98" fmla="*/ 50 w 866"/>
                  <a:gd name="T99" fmla="*/ 668 h 1015"/>
                  <a:gd name="T100" fmla="*/ 22 w 866"/>
                  <a:gd name="T101" fmla="*/ 673 h 1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6" h="1015">
                    <a:moveTo>
                      <a:pt x="22" y="673"/>
                    </a:moveTo>
                    <a:lnTo>
                      <a:pt x="0" y="690"/>
                    </a:lnTo>
                    <a:lnTo>
                      <a:pt x="0" y="701"/>
                    </a:lnTo>
                    <a:lnTo>
                      <a:pt x="0" y="706"/>
                    </a:lnTo>
                    <a:lnTo>
                      <a:pt x="143" y="784"/>
                    </a:lnTo>
                    <a:lnTo>
                      <a:pt x="232" y="839"/>
                    </a:lnTo>
                    <a:lnTo>
                      <a:pt x="336" y="905"/>
                    </a:lnTo>
                    <a:lnTo>
                      <a:pt x="463" y="977"/>
                    </a:lnTo>
                    <a:lnTo>
                      <a:pt x="551" y="993"/>
                    </a:lnTo>
                    <a:lnTo>
                      <a:pt x="739" y="1015"/>
                    </a:lnTo>
                    <a:lnTo>
                      <a:pt x="756" y="922"/>
                    </a:lnTo>
                    <a:lnTo>
                      <a:pt x="783" y="723"/>
                    </a:lnTo>
                    <a:lnTo>
                      <a:pt x="833" y="337"/>
                    </a:lnTo>
                    <a:lnTo>
                      <a:pt x="866" y="105"/>
                    </a:lnTo>
                    <a:lnTo>
                      <a:pt x="684" y="77"/>
                    </a:lnTo>
                    <a:lnTo>
                      <a:pt x="485" y="44"/>
                    </a:lnTo>
                    <a:lnTo>
                      <a:pt x="237" y="0"/>
                    </a:lnTo>
                    <a:lnTo>
                      <a:pt x="215" y="133"/>
                    </a:lnTo>
                    <a:lnTo>
                      <a:pt x="215" y="138"/>
                    </a:lnTo>
                    <a:lnTo>
                      <a:pt x="204" y="155"/>
                    </a:lnTo>
                    <a:lnTo>
                      <a:pt x="182" y="155"/>
                    </a:lnTo>
                    <a:lnTo>
                      <a:pt x="176" y="133"/>
                    </a:lnTo>
                    <a:lnTo>
                      <a:pt x="154" y="133"/>
                    </a:lnTo>
                    <a:lnTo>
                      <a:pt x="149" y="122"/>
                    </a:lnTo>
                    <a:lnTo>
                      <a:pt x="138" y="122"/>
                    </a:lnTo>
                    <a:lnTo>
                      <a:pt x="132" y="127"/>
                    </a:lnTo>
                    <a:lnTo>
                      <a:pt x="121" y="133"/>
                    </a:lnTo>
                    <a:lnTo>
                      <a:pt x="116" y="188"/>
                    </a:lnTo>
                    <a:lnTo>
                      <a:pt x="116" y="199"/>
                    </a:lnTo>
                    <a:lnTo>
                      <a:pt x="110" y="293"/>
                    </a:lnTo>
                    <a:lnTo>
                      <a:pt x="99" y="309"/>
                    </a:lnTo>
                    <a:lnTo>
                      <a:pt x="99" y="331"/>
                    </a:lnTo>
                    <a:lnTo>
                      <a:pt x="116" y="370"/>
                    </a:lnTo>
                    <a:lnTo>
                      <a:pt x="127" y="409"/>
                    </a:lnTo>
                    <a:lnTo>
                      <a:pt x="132" y="420"/>
                    </a:lnTo>
                    <a:lnTo>
                      <a:pt x="138" y="425"/>
                    </a:lnTo>
                    <a:lnTo>
                      <a:pt x="138" y="442"/>
                    </a:lnTo>
                    <a:lnTo>
                      <a:pt x="127" y="447"/>
                    </a:lnTo>
                    <a:lnTo>
                      <a:pt x="105" y="464"/>
                    </a:lnTo>
                    <a:lnTo>
                      <a:pt x="88" y="475"/>
                    </a:lnTo>
                    <a:lnTo>
                      <a:pt x="77" y="502"/>
                    </a:lnTo>
                    <a:lnTo>
                      <a:pt x="72" y="541"/>
                    </a:lnTo>
                    <a:lnTo>
                      <a:pt x="50" y="557"/>
                    </a:lnTo>
                    <a:lnTo>
                      <a:pt x="39" y="563"/>
                    </a:lnTo>
                    <a:lnTo>
                      <a:pt x="39" y="607"/>
                    </a:lnTo>
                    <a:lnTo>
                      <a:pt x="33" y="618"/>
                    </a:lnTo>
                    <a:lnTo>
                      <a:pt x="39" y="624"/>
                    </a:lnTo>
                    <a:lnTo>
                      <a:pt x="61" y="629"/>
                    </a:lnTo>
                    <a:lnTo>
                      <a:pt x="61" y="651"/>
                    </a:lnTo>
                    <a:lnTo>
                      <a:pt x="50" y="668"/>
                    </a:lnTo>
                    <a:lnTo>
                      <a:pt x="22" y="673"/>
                    </a:lnTo>
                    <a:close/>
                  </a:path>
                </a:pathLst>
              </a:custGeom>
              <a:solidFill>
                <a:schemeClr val="bg1">
                  <a:lumMod val="85000"/>
                </a:schemeClr>
              </a:solid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35">
                <a:extLst/>
              </p:cNvPr>
              <p:cNvSpPr>
                <a:spLocks/>
              </p:cNvSpPr>
              <p:nvPr/>
            </p:nvSpPr>
            <p:spPr bwMode="auto">
              <a:xfrm>
                <a:off x="1398588" y="1874838"/>
                <a:ext cx="1287463" cy="1987550"/>
              </a:xfrm>
              <a:custGeom>
                <a:avLst/>
                <a:gdLst>
                  <a:gd name="T0" fmla="*/ 469 w 811"/>
                  <a:gd name="T1" fmla="*/ 83 h 1252"/>
                  <a:gd name="T2" fmla="*/ 624 w 811"/>
                  <a:gd name="T3" fmla="*/ 116 h 1252"/>
                  <a:gd name="T4" fmla="*/ 690 w 811"/>
                  <a:gd name="T5" fmla="*/ 132 h 1252"/>
                  <a:gd name="T6" fmla="*/ 761 w 811"/>
                  <a:gd name="T7" fmla="*/ 143 h 1252"/>
                  <a:gd name="T8" fmla="*/ 811 w 811"/>
                  <a:gd name="T9" fmla="*/ 154 h 1252"/>
                  <a:gd name="T10" fmla="*/ 806 w 811"/>
                  <a:gd name="T11" fmla="*/ 198 h 1252"/>
                  <a:gd name="T12" fmla="*/ 778 w 811"/>
                  <a:gd name="T13" fmla="*/ 325 h 1252"/>
                  <a:gd name="T14" fmla="*/ 750 w 811"/>
                  <a:gd name="T15" fmla="*/ 474 h 1252"/>
                  <a:gd name="T16" fmla="*/ 734 w 811"/>
                  <a:gd name="T17" fmla="*/ 546 h 1252"/>
                  <a:gd name="T18" fmla="*/ 717 w 811"/>
                  <a:gd name="T19" fmla="*/ 645 h 1252"/>
                  <a:gd name="T20" fmla="*/ 695 w 811"/>
                  <a:gd name="T21" fmla="*/ 761 h 1252"/>
                  <a:gd name="T22" fmla="*/ 668 w 811"/>
                  <a:gd name="T23" fmla="*/ 877 h 1252"/>
                  <a:gd name="T24" fmla="*/ 657 w 811"/>
                  <a:gd name="T25" fmla="*/ 954 h 1252"/>
                  <a:gd name="T26" fmla="*/ 635 w 811"/>
                  <a:gd name="T27" fmla="*/ 1076 h 1252"/>
                  <a:gd name="T28" fmla="*/ 635 w 811"/>
                  <a:gd name="T29" fmla="*/ 1087 h 1252"/>
                  <a:gd name="T30" fmla="*/ 624 w 811"/>
                  <a:gd name="T31" fmla="*/ 1103 h 1252"/>
                  <a:gd name="T32" fmla="*/ 613 w 811"/>
                  <a:gd name="T33" fmla="*/ 1103 h 1252"/>
                  <a:gd name="T34" fmla="*/ 601 w 811"/>
                  <a:gd name="T35" fmla="*/ 1081 h 1252"/>
                  <a:gd name="T36" fmla="*/ 585 w 811"/>
                  <a:gd name="T37" fmla="*/ 1081 h 1252"/>
                  <a:gd name="T38" fmla="*/ 574 w 811"/>
                  <a:gd name="T39" fmla="*/ 1070 h 1252"/>
                  <a:gd name="T40" fmla="*/ 557 w 811"/>
                  <a:gd name="T41" fmla="*/ 1076 h 1252"/>
                  <a:gd name="T42" fmla="*/ 552 w 811"/>
                  <a:gd name="T43" fmla="*/ 1081 h 1252"/>
                  <a:gd name="T44" fmla="*/ 541 w 811"/>
                  <a:gd name="T45" fmla="*/ 1087 h 1252"/>
                  <a:gd name="T46" fmla="*/ 541 w 811"/>
                  <a:gd name="T47" fmla="*/ 1142 h 1252"/>
                  <a:gd name="T48" fmla="*/ 535 w 811"/>
                  <a:gd name="T49" fmla="*/ 1153 h 1252"/>
                  <a:gd name="T50" fmla="*/ 530 w 811"/>
                  <a:gd name="T51" fmla="*/ 1241 h 1252"/>
                  <a:gd name="T52" fmla="*/ 524 w 811"/>
                  <a:gd name="T53" fmla="*/ 1252 h 1252"/>
                  <a:gd name="T54" fmla="*/ 508 w 811"/>
                  <a:gd name="T55" fmla="*/ 1236 h 1252"/>
                  <a:gd name="T56" fmla="*/ 403 w 811"/>
                  <a:gd name="T57" fmla="*/ 1070 h 1252"/>
                  <a:gd name="T58" fmla="*/ 260 w 811"/>
                  <a:gd name="T59" fmla="*/ 855 h 1252"/>
                  <a:gd name="T60" fmla="*/ 89 w 811"/>
                  <a:gd name="T61" fmla="*/ 607 h 1252"/>
                  <a:gd name="T62" fmla="*/ 0 w 811"/>
                  <a:gd name="T63" fmla="*/ 469 h 1252"/>
                  <a:gd name="T64" fmla="*/ 11 w 811"/>
                  <a:gd name="T65" fmla="*/ 425 h 1252"/>
                  <a:gd name="T66" fmla="*/ 61 w 811"/>
                  <a:gd name="T67" fmla="*/ 232 h 1252"/>
                  <a:gd name="T68" fmla="*/ 122 w 811"/>
                  <a:gd name="T69" fmla="*/ 0 h 1252"/>
                  <a:gd name="T70" fmla="*/ 370 w 811"/>
                  <a:gd name="T71" fmla="*/ 60 h 1252"/>
                  <a:gd name="T72" fmla="*/ 469 w 811"/>
                  <a:gd name="T73" fmla="*/ 83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1" h="1252">
                    <a:moveTo>
                      <a:pt x="469" y="83"/>
                    </a:moveTo>
                    <a:lnTo>
                      <a:pt x="624" y="116"/>
                    </a:lnTo>
                    <a:lnTo>
                      <a:pt x="690" y="132"/>
                    </a:lnTo>
                    <a:lnTo>
                      <a:pt x="761" y="143"/>
                    </a:lnTo>
                    <a:lnTo>
                      <a:pt x="811" y="154"/>
                    </a:lnTo>
                    <a:lnTo>
                      <a:pt x="806" y="198"/>
                    </a:lnTo>
                    <a:lnTo>
                      <a:pt x="778" y="325"/>
                    </a:lnTo>
                    <a:lnTo>
                      <a:pt x="750" y="474"/>
                    </a:lnTo>
                    <a:lnTo>
                      <a:pt x="734" y="546"/>
                    </a:lnTo>
                    <a:lnTo>
                      <a:pt x="717" y="645"/>
                    </a:lnTo>
                    <a:lnTo>
                      <a:pt x="695" y="761"/>
                    </a:lnTo>
                    <a:lnTo>
                      <a:pt x="668" y="877"/>
                    </a:lnTo>
                    <a:lnTo>
                      <a:pt x="657" y="954"/>
                    </a:lnTo>
                    <a:lnTo>
                      <a:pt x="635" y="1076"/>
                    </a:lnTo>
                    <a:lnTo>
                      <a:pt x="635" y="1087"/>
                    </a:lnTo>
                    <a:lnTo>
                      <a:pt x="624" y="1103"/>
                    </a:lnTo>
                    <a:lnTo>
                      <a:pt x="613" y="1103"/>
                    </a:lnTo>
                    <a:lnTo>
                      <a:pt x="601" y="1081"/>
                    </a:lnTo>
                    <a:lnTo>
                      <a:pt x="585" y="1081"/>
                    </a:lnTo>
                    <a:lnTo>
                      <a:pt x="574" y="1070"/>
                    </a:lnTo>
                    <a:lnTo>
                      <a:pt x="557" y="1076"/>
                    </a:lnTo>
                    <a:lnTo>
                      <a:pt x="552" y="1081"/>
                    </a:lnTo>
                    <a:lnTo>
                      <a:pt x="541" y="1087"/>
                    </a:lnTo>
                    <a:lnTo>
                      <a:pt x="541" y="1142"/>
                    </a:lnTo>
                    <a:lnTo>
                      <a:pt x="535" y="1153"/>
                    </a:lnTo>
                    <a:lnTo>
                      <a:pt x="530" y="1241"/>
                    </a:lnTo>
                    <a:lnTo>
                      <a:pt x="524" y="1252"/>
                    </a:lnTo>
                    <a:lnTo>
                      <a:pt x="508" y="1236"/>
                    </a:lnTo>
                    <a:lnTo>
                      <a:pt x="403" y="1070"/>
                    </a:lnTo>
                    <a:lnTo>
                      <a:pt x="260" y="855"/>
                    </a:lnTo>
                    <a:lnTo>
                      <a:pt x="89" y="607"/>
                    </a:lnTo>
                    <a:lnTo>
                      <a:pt x="0" y="469"/>
                    </a:lnTo>
                    <a:lnTo>
                      <a:pt x="11" y="425"/>
                    </a:lnTo>
                    <a:lnTo>
                      <a:pt x="61" y="232"/>
                    </a:lnTo>
                    <a:lnTo>
                      <a:pt x="122" y="0"/>
                    </a:lnTo>
                    <a:lnTo>
                      <a:pt x="370" y="60"/>
                    </a:lnTo>
                    <a:lnTo>
                      <a:pt x="469" y="83"/>
                    </a:ln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60" name="Freeform 36">
                <a:extLst/>
              </p:cNvPr>
              <p:cNvSpPr>
                <a:spLocks/>
              </p:cNvSpPr>
              <p:nvPr/>
            </p:nvSpPr>
            <p:spPr bwMode="auto">
              <a:xfrm>
                <a:off x="1398588" y="1874838"/>
                <a:ext cx="1287463" cy="1987550"/>
              </a:xfrm>
              <a:custGeom>
                <a:avLst/>
                <a:gdLst>
                  <a:gd name="T0" fmla="*/ 469 w 811"/>
                  <a:gd name="T1" fmla="*/ 83 h 1252"/>
                  <a:gd name="T2" fmla="*/ 624 w 811"/>
                  <a:gd name="T3" fmla="*/ 116 h 1252"/>
                  <a:gd name="T4" fmla="*/ 690 w 811"/>
                  <a:gd name="T5" fmla="*/ 132 h 1252"/>
                  <a:gd name="T6" fmla="*/ 761 w 811"/>
                  <a:gd name="T7" fmla="*/ 143 h 1252"/>
                  <a:gd name="T8" fmla="*/ 811 w 811"/>
                  <a:gd name="T9" fmla="*/ 154 h 1252"/>
                  <a:gd name="T10" fmla="*/ 806 w 811"/>
                  <a:gd name="T11" fmla="*/ 198 h 1252"/>
                  <a:gd name="T12" fmla="*/ 778 w 811"/>
                  <a:gd name="T13" fmla="*/ 325 h 1252"/>
                  <a:gd name="T14" fmla="*/ 750 w 811"/>
                  <a:gd name="T15" fmla="*/ 474 h 1252"/>
                  <a:gd name="T16" fmla="*/ 734 w 811"/>
                  <a:gd name="T17" fmla="*/ 546 h 1252"/>
                  <a:gd name="T18" fmla="*/ 717 w 811"/>
                  <a:gd name="T19" fmla="*/ 645 h 1252"/>
                  <a:gd name="T20" fmla="*/ 695 w 811"/>
                  <a:gd name="T21" fmla="*/ 761 h 1252"/>
                  <a:gd name="T22" fmla="*/ 668 w 811"/>
                  <a:gd name="T23" fmla="*/ 877 h 1252"/>
                  <a:gd name="T24" fmla="*/ 657 w 811"/>
                  <a:gd name="T25" fmla="*/ 954 h 1252"/>
                  <a:gd name="T26" fmla="*/ 635 w 811"/>
                  <a:gd name="T27" fmla="*/ 1076 h 1252"/>
                  <a:gd name="T28" fmla="*/ 635 w 811"/>
                  <a:gd name="T29" fmla="*/ 1087 h 1252"/>
                  <a:gd name="T30" fmla="*/ 624 w 811"/>
                  <a:gd name="T31" fmla="*/ 1103 h 1252"/>
                  <a:gd name="T32" fmla="*/ 613 w 811"/>
                  <a:gd name="T33" fmla="*/ 1103 h 1252"/>
                  <a:gd name="T34" fmla="*/ 601 w 811"/>
                  <a:gd name="T35" fmla="*/ 1081 h 1252"/>
                  <a:gd name="T36" fmla="*/ 585 w 811"/>
                  <a:gd name="T37" fmla="*/ 1081 h 1252"/>
                  <a:gd name="T38" fmla="*/ 574 w 811"/>
                  <a:gd name="T39" fmla="*/ 1070 h 1252"/>
                  <a:gd name="T40" fmla="*/ 557 w 811"/>
                  <a:gd name="T41" fmla="*/ 1076 h 1252"/>
                  <a:gd name="T42" fmla="*/ 552 w 811"/>
                  <a:gd name="T43" fmla="*/ 1081 h 1252"/>
                  <a:gd name="T44" fmla="*/ 541 w 811"/>
                  <a:gd name="T45" fmla="*/ 1087 h 1252"/>
                  <a:gd name="T46" fmla="*/ 541 w 811"/>
                  <a:gd name="T47" fmla="*/ 1142 h 1252"/>
                  <a:gd name="T48" fmla="*/ 535 w 811"/>
                  <a:gd name="T49" fmla="*/ 1153 h 1252"/>
                  <a:gd name="T50" fmla="*/ 530 w 811"/>
                  <a:gd name="T51" fmla="*/ 1241 h 1252"/>
                  <a:gd name="T52" fmla="*/ 524 w 811"/>
                  <a:gd name="T53" fmla="*/ 1252 h 1252"/>
                  <a:gd name="T54" fmla="*/ 508 w 811"/>
                  <a:gd name="T55" fmla="*/ 1236 h 1252"/>
                  <a:gd name="T56" fmla="*/ 403 w 811"/>
                  <a:gd name="T57" fmla="*/ 1070 h 1252"/>
                  <a:gd name="T58" fmla="*/ 260 w 811"/>
                  <a:gd name="T59" fmla="*/ 855 h 1252"/>
                  <a:gd name="T60" fmla="*/ 89 w 811"/>
                  <a:gd name="T61" fmla="*/ 607 h 1252"/>
                  <a:gd name="T62" fmla="*/ 0 w 811"/>
                  <a:gd name="T63" fmla="*/ 469 h 1252"/>
                  <a:gd name="T64" fmla="*/ 11 w 811"/>
                  <a:gd name="T65" fmla="*/ 425 h 1252"/>
                  <a:gd name="T66" fmla="*/ 61 w 811"/>
                  <a:gd name="T67" fmla="*/ 232 h 1252"/>
                  <a:gd name="T68" fmla="*/ 122 w 811"/>
                  <a:gd name="T69" fmla="*/ 0 h 1252"/>
                  <a:gd name="T70" fmla="*/ 370 w 811"/>
                  <a:gd name="T71" fmla="*/ 60 h 1252"/>
                  <a:gd name="T72" fmla="*/ 469 w 811"/>
                  <a:gd name="T73" fmla="*/ 83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1" h="1252">
                    <a:moveTo>
                      <a:pt x="469" y="83"/>
                    </a:moveTo>
                    <a:lnTo>
                      <a:pt x="624" y="116"/>
                    </a:lnTo>
                    <a:lnTo>
                      <a:pt x="690" y="132"/>
                    </a:lnTo>
                    <a:lnTo>
                      <a:pt x="761" y="143"/>
                    </a:lnTo>
                    <a:lnTo>
                      <a:pt x="811" y="154"/>
                    </a:lnTo>
                    <a:lnTo>
                      <a:pt x="806" y="198"/>
                    </a:lnTo>
                    <a:lnTo>
                      <a:pt x="778" y="325"/>
                    </a:lnTo>
                    <a:lnTo>
                      <a:pt x="750" y="474"/>
                    </a:lnTo>
                    <a:lnTo>
                      <a:pt x="734" y="546"/>
                    </a:lnTo>
                    <a:lnTo>
                      <a:pt x="717" y="645"/>
                    </a:lnTo>
                    <a:lnTo>
                      <a:pt x="695" y="761"/>
                    </a:lnTo>
                    <a:lnTo>
                      <a:pt x="668" y="877"/>
                    </a:lnTo>
                    <a:lnTo>
                      <a:pt x="657" y="954"/>
                    </a:lnTo>
                    <a:lnTo>
                      <a:pt x="635" y="1076"/>
                    </a:lnTo>
                    <a:lnTo>
                      <a:pt x="635" y="1087"/>
                    </a:lnTo>
                    <a:lnTo>
                      <a:pt x="624" y="1103"/>
                    </a:lnTo>
                    <a:lnTo>
                      <a:pt x="613" y="1103"/>
                    </a:lnTo>
                    <a:lnTo>
                      <a:pt x="601" y="1081"/>
                    </a:lnTo>
                    <a:lnTo>
                      <a:pt x="585" y="1081"/>
                    </a:lnTo>
                    <a:lnTo>
                      <a:pt x="574" y="1070"/>
                    </a:lnTo>
                    <a:lnTo>
                      <a:pt x="557" y="1076"/>
                    </a:lnTo>
                    <a:lnTo>
                      <a:pt x="552" y="1081"/>
                    </a:lnTo>
                    <a:lnTo>
                      <a:pt x="541" y="1087"/>
                    </a:lnTo>
                    <a:lnTo>
                      <a:pt x="541" y="1142"/>
                    </a:lnTo>
                    <a:lnTo>
                      <a:pt x="535" y="1153"/>
                    </a:lnTo>
                    <a:lnTo>
                      <a:pt x="530" y="1241"/>
                    </a:lnTo>
                    <a:lnTo>
                      <a:pt x="524" y="1252"/>
                    </a:lnTo>
                    <a:lnTo>
                      <a:pt x="508" y="1236"/>
                    </a:lnTo>
                    <a:lnTo>
                      <a:pt x="403" y="1070"/>
                    </a:lnTo>
                    <a:lnTo>
                      <a:pt x="260" y="855"/>
                    </a:lnTo>
                    <a:lnTo>
                      <a:pt x="89" y="607"/>
                    </a:lnTo>
                    <a:lnTo>
                      <a:pt x="0" y="469"/>
                    </a:lnTo>
                    <a:lnTo>
                      <a:pt x="11" y="425"/>
                    </a:lnTo>
                    <a:lnTo>
                      <a:pt x="61" y="232"/>
                    </a:lnTo>
                    <a:lnTo>
                      <a:pt x="122" y="0"/>
                    </a:lnTo>
                    <a:lnTo>
                      <a:pt x="370" y="60"/>
                    </a:lnTo>
                    <a:lnTo>
                      <a:pt x="469" y="83"/>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Freeform 37">
                <a:extLst/>
              </p:cNvPr>
              <p:cNvSpPr>
                <a:spLocks/>
              </p:cNvSpPr>
              <p:nvPr/>
            </p:nvSpPr>
            <p:spPr bwMode="auto">
              <a:xfrm>
                <a:off x="2459038" y="2128838"/>
                <a:ext cx="1120775" cy="1419225"/>
              </a:xfrm>
              <a:custGeom>
                <a:avLst/>
                <a:gdLst>
                  <a:gd name="T0" fmla="*/ 623 w 706"/>
                  <a:gd name="T1" fmla="*/ 894 h 894"/>
                  <a:gd name="T2" fmla="*/ 441 w 706"/>
                  <a:gd name="T3" fmla="*/ 866 h 894"/>
                  <a:gd name="T4" fmla="*/ 248 w 706"/>
                  <a:gd name="T5" fmla="*/ 833 h 894"/>
                  <a:gd name="T6" fmla="*/ 0 w 706"/>
                  <a:gd name="T7" fmla="*/ 789 h 894"/>
                  <a:gd name="T8" fmla="*/ 11 w 706"/>
                  <a:gd name="T9" fmla="*/ 717 h 894"/>
                  <a:gd name="T10" fmla="*/ 33 w 706"/>
                  <a:gd name="T11" fmla="*/ 607 h 894"/>
                  <a:gd name="T12" fmla="*/ 60 w 706"/>
                  <a:gd name="T13" fmla="*/ 485 h 894"/>
                  <a:gd name="T14" fmla="*/ 77 w 706"/>
                  <a:gd name="T15" fmla="*/ 386 h 894"/>
                  <a:gd name="T16" fmla="*/ 88 w 706"/>
                  <a:gd name="T17" fmla="*/ 320 h 894"/>
                  <a:gd name="T18" fmla="*/ 115 w 706"/>
                  <a:gd name="T19" fmla="*/ 171 h 894"/>
                  <a:gd name="T20" fmla="*/ 143 w 706"/>
                  <a:gd name="T21" fmla="*/ 38 h 894"/>
                  <a:gd name="T22" fmla="*/ 149 w 706"/>
                  <a:gd name="T23" fmla="*/ 0 h 894"/>
                  <a:gd name="T24" fmla="*/ 242 w 706"/>
                  <a:gd name="T25" fmla="*/ 16 h 894"/>
                  <a:gd name="T26" fmla="*/ 331 w 706"/>
                  <a:gd name="T27" fmla="*/ 33 h 894"/>
                  <a:gd name="T28" fmla="*/ 408 w 706"/>
                  <a:gd name="T29" fmla="*/ 44 h 894"/>
                  <a:gd name="T30" fmla="*/ 468 w 706"/>
                  <a:gd name="T31" fmla="*/ 55 h 894"/>
                  <a:gd name="T32" fmla="*/ 496 w 706"/>
                  <a:gd name="T33" fmla="*/ 60 h 894"/>
                  <a:gd name="T34" fmla="*/ 485 w 706"/>
                  <a:gd name="T35" fmla="*/ 138 h 894"/>
                  <a:gd name="T36" fmla="*/ 468 w 706"/>
                  <a:gd name="T37" fmla="*/ 232 h 894"/>
                  <a:gd name="T38" fmla="*/ 529 w 706"/>
                  <a:gd name="T39" fmla="*/ 243 h 894"/>
                  <a:gd name="T40" fmla="*/ 645 w 706"/>
                  <a:gd name="T41" fmla="*/ 254 h 894"/>
                  <a:gd name="T42" fmla="*/ 706 w 706"/>
                  <a:gd name="T43" fmla="*/ 259 h 894"/>
                  <a:gd name="T44" fmla="*/ 689 w 706"/>
                  <a:gd name="T45" fmla="*/ 419 h 894"/>
                  <a:gd name="T46" fmla="*/ 667 w 706"/>
                  <a:gd name="T47" fmla="*/ 585 h 894"/>
                  <a:gd name="T48" fmla="*/ 639 w 706"/>
                  <a:gd name="T49" fmla="*/ 794 h 894"/>
                  <a:gd name="T50" fmla="*/ 628 w 706"/>
                  <a:gd name="T51" fmla="*/ 871 h 894"/>
                  <a:gd name="T52" fmla="*/ 623 w 706"/>
                  <a:gd name="T53" fmla="*/ 894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6" h="894">
                    <a:moveTo>
                      <a:pt x="623" y="894"/>
                    </a:moveTo>
                    <a:lnTo>
                      <a:pt x="441" y="866"/>
                    </a:lnTo>
                    <a:lnTo>
                      <a:pt x="248" y="833"/>
                    </a:lnTo>
                    <a:lnTo>
                      <a:pt x="0" y="789"/>
                    </a:lnTo>
                    <a:lnTo>
                      <a:pt x="11" y="717"/>
                    </a:lnTo>
                    <a:lnTo>
                      <a:pt x="33" y="607"/>
                    </a:lnTo>
                    <a:lnTo>
                      <a:pt x="60" y="485"/>
                    </a:lnTo>
                    <a:lnTo>
                      <a:pt x="77" y="386"/>
                    </a:lnTo>
                    <a:lnTo>
                      <a:pt x="88" y="320"/>
                    </a:lnTo>
                    <a:lnTo>
                      <a:pt x="115" y="171"/>
                    </a:lnTo>
                    <a:lnTo>
                      <a:pt x="143" y="38"/>
                    </a:lnTo>
                    <a:lnTo>
                      <a:pt x="149" y="0"/>
                    </a:lnTo>
                    <a:lnTo>
                      <a:pt x="242" y="16"/>
                    </a:lnTo>
                    <a:lnTo>
                      <a:pt x="331" y="33"/>
                    </a:lnTo>
                    <a:lnTo>
                      <a:pt x="408" y="44"/>
                    </a:lnTo>
                    <a:lnTo>
                      <a:pt x="468" y="55"/>
                    </a:lnTo>
                    <a:lnTo>
                      <a:pt x="496" y="60"/>
                    </a:lnTo>
                    <a:lnTo>
                      <a:pt x="485" y="138"/>
                    </a:lnTo>
                    <a:lnTo>
                      <a:pt x="468" y="232"/>
                    </a:lnTo>
                    <a:lnTo>
                      <a:pt x="529" y="243"/>
                    </a:lnTo>
                    <a:lnTo>
                      <a:pt x="645" y="254"/>
                    </a:lnTo>
                    <a:lnTo>
                      <a:pt x="706" y="259"/>
                    </a:lnTo>
                    <a:lnTo>
                      <a:pt x="689" y="419"/>
                    </a:lnTo>
                    <a:lnTo>
                      <a:pt x="667" y="585"/>
                    </a:lnTo>
                    <a:lnTo>
                      <a:pt x="639" y="794"/>
                    </a:lnTo>
                    <a:lnTo>
                      <a:pt x="628" y="871"/>
                    </a:lnTo>
                    <a:lnTo>
                      <a:pt x="623" y="894"/>
                    </a:lnTo>
                    <a:close/>
                  </a:path>
                </a:pathLst>
              </a:custGeom>
              <a:solidFill>
                <a:schemeClr val="bg1">
                  <a:lumMod val="85000"/>
                </a:schemeClr>
              </a:solid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38">
                <a:extLst/>
              </p:cNvPr>
              <p:cNvSpPr>
                <a:spLocks/>
              </p:cNvSpPr>
              <p:nvPr/>
            </p:nvSpPr>
            <p:spPr bwMode="auto">
              <a:xfrm>
                <a:off x="3465513" y="2540000"/>
                <a:ext cx="1470025" cy="1147763"/>
              </a:xfrm>
              <a:custGeom>
                <a:avLst/>
                <a:gdLst>
                  <a:gd name="T0" fmla="*/ 915 w 926"/>
                  <a:gd name="T1" fmla="*/ 248 h 723"/>
                  <a:gd name="T2" fmla="*/ 926 w 926"/>
                  <a:gd name="T3" fmla="*/ 88 h 723"/>
                  <a:gd name="T4" fmla="*/ 689 w 926"/>
                  <a:gd name="T5" fmla="*/ 66 h 723"/>
                  <a:gd name="T6" fmla="*/ 507 w 926"/>
                  <a:gd name="T7" fmla="*/ 50 h 723"/>
                  <a:gd name="T8" fmla="*/ 237 w 926"/>
                  <a:gd name="T9" fmla="*/ 17 h 723"/>
                  <a:gd name="T10" fmla="*/ 83 w 926"/>
                  <a:gd name="T11" fmla="*/ 0 h 723"/>
                  <a:gd name="T12" fmla="*/ 66 w 926"/>
                  <a:gd name="T13" fmla="*/ 160 h 723"/>
                  <a:gd name="T14" fmla="*/ 38 w 926"/>
                  <a:gd name="T15" fmla="*/ 326 h 723"/>
                  <a:gd name="T16" fmla="*/ 11 w 926"/>
                  <a:gd name="T17" fmla="*/ 535 h 723"/>
                  <a:gd name="T18" fmla="*/ 0 w 926"/>
                  <a:gd name="T19" fmla="*/ 612 h 723"/>
                  <a:gd name="T20" fmla="*/ 0 w 926"/>
                  <a:gd name="T21" fmla="*/ 635 h 723"/>
                  <a:gd name="T22" fmla="*/ 248 w 926"/>
                  <a:gd name="T23" fmla="*/ 662 h 723"/>
                  <a:gd name="T24" fmla="*/ 529 w 926"/>
                  <a:gd name="T25" fmla="*/ 695 h 723"/>
                  <a:gd name="T26" fmla="*/ 761 w 926"/>
                  <a:gd name="T27" fmla="*/ 717 h 723"/>
                  <a:gd name="T28" fmla="*/ 882 w 926"/>
                  <a:gd name="T29" fmla="*/ 723 h 723"/>
                  <a:gd name="T30" fmla="*/ 915 w 926"/>
                  <a:gd name="T31" fmla="*/ 248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6" h="723">
                    <a:moveTo>
                      <a:pt x="915" y="248"/>
                    </a:moveTo>
                    <a:lnTo>
                      <a:pt x="926" y="88"/>
                    </a:lnTo>
                    <a:lnTo>
                      <a:pt x="689" y="66"/>
                    </a:lnTo>
                    <a:lnTo>
                      <a:pt x="507" y="50"/>
                    </a:lnTo>
                    <a:lnTo>
                      <a:pt x="237" y="17"/>
                    </a:lnTo>
                    <a:lnTo>
                      <a:pt x="83" y="0"/>
                    </a:lnTo>
                    <a:lnTo>
                      <a:pt x="66" y="160"/>
                    </a:lnTo>
                    <a:lnTo>
                      <a:pt x="38" y="326"/>
                    </a:lnTo>
                    <a:lnTo>
                      <a:pt x="11" y="535"/>
                    </a:lnTo>
                    <a:lnTo>
                      <a:pt x="0" y="612"/>
                    </a:lnTo>
                    <a:lnTo>
                      <a:pt x="0" y="635"/>
                    </a:lnTo>
                    <a:lnTo>
                      <a:pt x="248" y="662"/>
                    </a:lnTo>
                    <a:lnTo>
                      <a:pt x="529" y="695"/>
                    </a:lnTo>
                    <a:lnTo>
                      <a:pt x="761" y="717"/>
                    </a:lnTo>
                    <a:lnTo>
                      <a:pt x="882" y="723"/>
                    </a:lnTo>
                    <a:lnTo>
                      <a:pt x="915" y="248"/>
                    </a:ln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63" name="Freeform 39">
                <a:extLst/>
              </p:cNvPr>
              <p:cNvSpPr>
                <a:spLocks/>
              </p:cNvSpPr>
              <p:nvPr/>
            </p:nvSpPr>
            <p:spPr bwMode="auto">
              <a:xfrm>
                <a:off x="3465513" y="2540000"/>
                <a:ext cx="1470025" cy="1147763"/>
              </a:xfrm>
              <a:custGeom>
                <a:avLst/>
                <a:gdLst>
                  <a:gd name="T0" fmla="*/ 915 w 926"/>
                  <a:gd name="T1" fmla="*/ 248 h 723"/>
                  <a:gd name="T2" fmla="*/ 926 w 926"/>
                  <a:gd name="T3" fmla="*/ 88 h 723"/>
                  <a:gd name="T4" fmla="*/ 689 w 926"/>
                  <a:gd name="T5" fmla="*/ 66 h 723"/>
                  <a:gd name="T6" fmla="*/ 507 w 926"/>
                  <a:gd name="T7" fmla="*/ 50 h 723"/>
                  <a:gd name="T8" fmla="*/ 237 w 926"/>
                  <a:gd name="T9" fmla="*/ 17 h 723"/>
                  <a:gd name="T10" fmla="*/ 83 w 926"/>
                  <a:gd name="T11" fmla="*/ 0 h 723"/>
                  <a:gd name="T12" fmla="*/ 66 w 926"/>
                  <a:gd name="T13" fmla="*/ 160 h 723"/>
                  <a:gd name="T14" fmla="*/ 38 w 926"/>
                  <a:gd name="T15" fmla="*/ 326 h 723"/>
                  <a:gd name="T16" fmla="*/ 11 w 926"/>
                  <a:gd name="T17" fmla="*/ 535 h 723"/>
                  <a:gd name="T18" fmla="*/ 0 w 926"/>
                  <a:gd name="T19" fmla="*/ 612 h 723"/>
                  <a:gd name="T20" fmla="*/ 0 w 926"/>
                  <a:gd name="T21" fmla="*/ 635 h 723"/>
                  <a:gd name="T22" fmla="*/ 248 w 926"/>
                  <a:gd name="T23" fmla="*/ 662 h 723"/>
                  <a:gd name="T24" fmla="*/ 529 w 926"/>
                  <a:gd name="T25" fmla="*/ 695 h 723"/>
                  <a:gd name="T26" fmla="*/ 761 w 926"/>
                  <a:gd name="T27" fmla="*/ 717 h 723"/>
                  <a:gd name="T28" fmla="*/ 882 w 926"/>
                  <a:gd name="T29" fmla="*/ 723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6" h="723">
                    <a:moveTo>
                      <a:pt x="915" y="248"/>
                    </a:moveTo>
                    <a:lnTo>
                      <a:pt x="926" y="88"/>
                    </a:lnTo>
                    <a:lnTo>
                      <a:pt x="689" y="66"/>
                    </a:lnTo>
                    <a:lnTo>
                      <a:pt x="507" y="50"/>
                    </a:lnTo>
                    <a:lnTo>
                      <a:pt x="237" y="17"/>
                    </a:lnTo>
                    <a:lnTo>
                      <a:pt x="83" y="0"/>
                    </a:lnTo>
                    <a:lnTo>
                      <a:pt x="66" y="160"/>
                    </a:lnTo>
                    <a:lnTo>
                      <a:pt x="38" y="326"/>
                    </a:lnTo>
                    <a:lnTo>
                      <a:pt x="11" y="535"/>
                    </a:lnTo>
                    <a:lnTo>
                      <a:pt x="0" y="612"/>
                    </a:lnTo>
                    <a:lnTo>
                      <a:pt x="0" y="635"/>
                    </a:lnTo>
                    <a:lnTo>
                      <a:pt x="248" y="662"/>
                    </a:lnTo>
                    <a:lnTo>
                      <a:pt x="529" y="695"/>
                    </a:lnTo>
                    <a:lnTo>
                      <a:pt x="761" y="717"/>
                    </a:lnTo>
                    <a:lnTo>
                      <a:pt x="882" y="723"/>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 name="Freeform 40">
                <a:extLst/>
              </p:cNvPr>
              <p:cNvSpPr>
                <a:spLocks/>
              </p:cNvSpPr>
              <p:nvPr/>
            </p:nvSpPr>
            <p:spPr bwMode="auto">
              <a:xfrm>
                <a:off x="3263900" y="3565525"/>
                <a:ext cx="1409700" cy="1470025"/>
              </a:xfrm>
              <a:custGeom>
                <a:avLst/>
                <a:gdLst>
                  <a:gd name="T0" fmla="*/ 336 w 888"/>
                  <a:gd name="T1" fmla="*/ 882 h 926"/>
                  <a:gd name="T2" fmla="*/ 331 w 888"/>
                  <a:gd name="T3" fmla="*/ 838 h 926"/>
                  <a:gd name="T4" fmla="*/ 397 w 888"/>
                  <a:gd name="T5" fmla="*/ 844 h 926"/>
                  <a:gd name="T6" fmla="*/ 612 w 888"/>
                  <a:gd name="T7" fmla="*/ 866 h 926"/>
                  <a:gd name="T8" fmla="*/ 822 w 888"/>
                  <a:gd name="T9" fmla="*/ 877 h 926"/>
                  <a:gd name="T10" fmla="*/ 833 w 888"/>
                  <a:gd name="T11" fmla="*/ 711 h 926"/>
                  <a:gd name="T12" fmla="*/ 860 w 888"/>
                  <a:gd name="T13" fmla="*/ 298 h 926"/>
                  <a:gd name="T14" fmla="*/ 871 w 888"/>
                  <a:gd name="T15" fmla="*/ 154 h 926"/>
                  <a:gd name="T16" fmla="*/ 888 w 888"/>
                  <a:gd name="T17" fmla="*/ 160 h 926"/>
                  <a:gd name="T18" fmla="*/ 888 w 888"/>
                  <a:gd name="T19" fmla="*/ 77 h 926"/>
                  <a:gd name="T20" fmla="*/ 651 w 888"/>
                  <a:gd name="T21" fmla="*/ 60 h 926"/>
                  <a:gd name="T22" fmla="*/ 375 w 888"/>
                  <a:gd name="T23" fmla="*/ 27 h 926"/>
                  <a:gd name="T24" fmla="*/ 121 w 888"/>
                  <a:gd name="T25" fmla="*/ 0 h 926"/>
                  <a:gd name="T26" fmla="*/ 94 w 888"/>
                  <a:gd name="T27" fmla="*/ 226 h 926"/>
                  <a:gd name="T28" fmla="*/ 44 w 888"/>
                  <a:gd name="T29" fmla="*/ 618 h 926"/>
                  <a:gd name="T30" fmla="*/ 17 w 888"/>
                  <a:gd name="T31" fmla="*/ 811 h 926"/>
                  <a:gd name="T32" fmla="*/ 0 w 888"/>
                  <a:gd name="T33" fmla="*/ 910 h 926"/>
                  <a:gd name="T34" fmla="*/ 110 w 888"/>
                  <a:gd name="T35" fmla="*/ 926 h 926"/>
                  <a:gd name="T36" fmla="*/ 121 w 888"/>
                  <a:gd name="T37" fmla="*/ 849 h 926"/>
                  <a:gd name="T38" fmla="*/ 243 w 888"/>
                  <a:gd name="T39" fmla="*/ 871 h 926"/>
                  <a:gd name="T40" fmla="*/ 336 w 888"/>
                  <a:gd name="T41" fmla="*/ 88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8" h="926">
                    <a:moveTo>
                      <a:pt x="336" y="882"/>
                    </a:moveTo>
                    <a:lnTo>
                      <a:pt x="331" y="838"/>
                    </a:lnTo>
                    <a:lnTo>
                      <a:pt x="397" y="844"/>
                    </a:lnTo>
                    <a:lnTo>
                      <a:pt x="612" y="866"/>
                    </a:lnTo>
                    <a:lnTo>
                      <a:pt x="822" y="877"/>
                    </a:lnTo>
                    <a:lnTo>
                      <a:pt x="833" y="711"/>
                    </a:lnTo>
                    <a:lnTo>
                      <a:pt x="860" y="298"/>
                    </a:lnTo>
                    <a:lnTo>
                      <a:pt x="871" y="154"/>
                    </a:lnTo>
                    <a:lnTo>
                      <a:pt x="888" y="160"/>
                    </a:lnTo>
                    <a:lnTo>
                      <a:pt x="888" y="77"/>
                    </a:lnTo>
                    <a:lnTo>
                      <a:pt x="651" y="60"/>
                    </a:lnTo>
                    <a:lnTo>
                      <a:pt x="375" y="27"/>
                    </a:lnTo>
                    <a:lnTo>
                      <a:pt x="121" y="0"/>
                    </a:lnTo>
                    <a:lnTo>
                      <a:pt x="94" y="226"/>
                    </a:lnTo>
                    <a:lnTo>
                      <a:pt x="44" y="618"/>
                    </a:lnTo>
                    <a:lnTo>
                      <a:pt x="17" y="811"/>
                    </a:lnTo>
                    <a:lnTo>
                      <a:pt x="0" y="910"/>
                    </a:lnTo>
                    <a:lnTo>
                      <a:pt x="110" y="926"/>
                    </a:lnTo>
                    <a:lnTo>
                      <a:pt x="121" y="849"/>
                    </a:lnTo>
                    <a:lnTo>
                      <a:pt x="243" y="871"/>
                    </a:lnTo>
                    <a:lnTo>
                      <a:pt x="336" y="882"/>
                    </a:lnTo>
                    <a:close/>
                  </a:path>
                </a:pathLst>
              </a:custGeom>
              <a:solidFill>
                <a:schemeClr val="bg1">
                  <a:lumMod val="85000"/>
                </a:schemeClr>
              </a:solid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41">
                <a:extLst/>
              </p:cNvPr>
              <p:cNvSpPr>
                <a:spLocks/>
              </p:cNvSpPr>
              <p:nvPr/>
            </p:nvSpPr>
            <p:spPr bwMode="auto">
              <a:xfrm>
                <a:off x="803275" y="639763"/>
                <a:ext cx="1628775" cy="1357313"/>
              </a:xfrm>
              <a:custGeom>
                <a:avLst/>
                <a:gdLst>
                  <a:gd name="T0" fmla="*/ 839 w 1026"/>
                  <a:gd name="T1" fmla="*/ 855 h 855"/>
                  <a:gd name="T2" fmla="*/ 872 w 1026"/>
                  <a:gd name="T3" fmla="*/ 723 h 855"/>
                  <a:gd name="T4" fmla="*/ 905 w 1026"/>
                  <a:gd name="T5" fmla="*/ 590 h 855"/>
                  <a:gd name="T6" fmla="*/ 910 w 1026"/>
                  <a:gd name="T7" fmla="*/ 563 h 855"/>
                  <a:gd name="T8" fmla="*/ 932 w 1026"/>
                  <a:gd name="T9" fmla="*/ 518 h 855"/>
                  <a:gd name="T10" fmla="*/ 927 w 1026"/>
                  <a:gd name="T11" fmla="*/ 513 h 855"/>
                  <a:gd name="T12" fmla="*/ 905 w 1026"/>
                  <a:gd name="T13" fmla="*/ 507 h 855"/>
                  <a:gd name="T14" fmla="*/ 899 w 1026"/>
                  <a:gd name="T15" fmla="*/ 496 h 855"/>
                  <a:gd name="T16" fmla="*/ 899 w 1026"/>
                  <a:gd name="T17" fmla="*/ 485 h 855"/>
                  <a:gd name="T18" fmla="*/ 905 w 1026"/>
                  <a:gd name="T19" fmla="*/ 463 h 855"/>
                  <a:gd name="T20" fmla="*/ 938 w 1026"/>
                  <a:gd name="T21" fmla="*/ 425 h 855"/>
                  <a:gd name="T22" fmla="*/ 949 w 1026"/>
                  <a:gd name="T23" fmla="*/ 414 h 855"/>
                  <a:gd name="T24" fmla="*/ 960 w 1026"/>
                  <a:gd name="T25" fmla="*/ 408 h 855"/>
                  <a:gd name="T26" fmla="*/ 971 w 1026"/>
                  <a:gd name="T27" fmla="*/ 381 h 855"/>
                  <a:gd name="T28" fmla="*/ 999 w 1026"/>
                  <a:gd name="T29" fmla="*/ 336 h 855"/>
                  <a:gd name="T30" fmla="*/ 1026 w 1026"/>
                  <a:gd name="T31" fmla="*/ 309 h 855"/>
                  <a:gd name="T32" fmla="*/ 1026 w 1026"/>
                  <a:gd name="T33" fmla="*/ 287 h 855"/>
                  <a:gd name="T34" fmla="*/ 1004 w 1026"/>
                  <a:gd name="T35" fmla="*/ 265 h 855"/>
                  <a:gd name="T36" fmla="*/ 993 w 1026"/>
                  <a:gd name="T37" fmla="*/ 232 h 855"/>
                  <a:gd name="T38" fmla="*/ 899 w 1026"/>
                  <a:gd name="T39" fmla="*/ 204 h 855"/>
                  <a:gd name="T40" fmla="*/ 789 w 1026"/>
                  <a:gd name="T41" fmla="*/ 182 h 855"/>
                  <a:gd name="T42" fmla="*/ 673 w 1026"/>
                  <a:gd name="T43" fmla="*/ 182 h 855"/>
                  <a:gd name="T44" fmla="*/ 668 w 1026"/>
                  <a:gd name="T45" fmla="*/ 171 h 855"/>
                  <a:gd name="T46" fmla="*/ 629 w 1026"/>
                  <a:gd name="T47" fmla="*/ 187 h 855"/>
                  <a:gd name="T48" fmla="*/ 596 w 1026"/>
                  <a:gd name="T49" fmla="*/ 182 h 855"/>
                  <a:gd name="T50" fmla="*/ 579 w 1026"/>
                  <a:gd name="T51" fmla="*/ 171 h 855"/>
                  <a:gd name="T52" fmla="*/ 568 w 1026"/>
                  <a:gd name="T53" fmla="*/ 176 h 855"/>
                  <a:gd name="T54" fmla="*/ 535 w 1026"/>
                  <a:gd name="T55" fmla="*/ 171 h 855"/>
                  <a:gd name="T56" fmla="*/ 524 w 1026"/>
                  <a:gd name="T57" fmla="*/ 165 h 855"/>
                  <a:gd name="T58" fmla="*/ 486 w 1026"/>
                  <a:gd name="T59" fmla="*/ 149 h 855"/>
                  <a:gd name="T60" fmla="*/ 480 w 1026"/>
                  <a:gd name="T61" fmla="*/ 149 h 855"/>
                  <a:gd name="T62" fmla="*/ 447 w 1026"/>
                  <a:gd name="T63" fmla="*/ 138 h 855"/>
                  <a:gd name="T64" fmla="*/ 431 w 1026"/>
                  <a:gd name="T65" fmla="*/ 149 h 855"/>
                  <a:gd name="T66" fmla="*/ 386 w 1026"/>
                  <a:gd name="T67" fmla="*/ 149 h 855"/>
                  <a:gd name="T68" fmla="*/ 342 w 1026"/>
                  <a:gd name="T69" fmla="*/ 116 h 855"/>
                  <a:gd name="T70" fmla="*/ 348 w 1026"/>
                  <a:gd name="T71" fmla="*/ 110 h 855"/>
                  <a:gd name="T72" fmla="*/ 348 w 1026"/>
                  <a:gd name="T73" fmla="*/ 55 h 855"/>
                  <a:gd name="T74" fmla="*/ 331 w 1026"/>
                  <a:gd name="T75" fmla="*/ 27 h 855"/>
                  <a:gd name="T76" fmla="*/ 304 w 1026"/>
                  <a:gd name="T77" fmla="*/ 22 h 855"/>
                  <a:gd name="T78" fmla="*/ 298 w 1026"/>
                  <a:gd name="T79" fmla="*/ 5 h 855"/>
                  <a:gd name="T80" fmla="*/ 282 w 1026"/>
                  <a:gd name="T81" fmla="*/ 0 h 855"/>
                  <a:gd name="T82" fmla="*/ 238 w 1026"/>
                  <a:gd name="T83" fmla="*/ 16 h 855"/>
                  <a:gd name="T84" fmla="*/ 221 w 1026"/>
                  <a:gd name="T85" fmla="*/ 61 h 855"/>
                  <a:gd name="T86" fmla="*/ 199 w 1026"/>
                  <a:gd name="T87" fmla="*/ 138 h 855"/>
                  <a:gd name="T88" fmla="*/ 171 w 1026"/>
                  <a:gd name="T89" fmla="*/ 182 h 855"/>
                  <a:gd name="T90" fmla="*/ 138 w 1026"/>
                  <a:gd name="T91" fmla="*/ 287 h 855"/>
                  <a:gd name="T92" fmla="*/ 89 w 1026"/>
                  <a:gd name="T93" fmla="*/ 386 h 855"/>
                  <a:gd name="T94" fmla="*/ 28 w 1026"/>
                  <a:gd name="T95" fmla="*/ 480 h 855"/>
                  <a:gd name="T96" fmla="*/ 17 w 1026"/>
                  <a:gd name="T97" fmla="*/ 502 h 855"/>
                  <a:gd name="T98" fmla="*/ 11 w 1026"/>
                  <a:gd name="T99" fmla="*/ 563 h 855"/>
                  <a:gd name="T100" fmla="*/ 0 w 1026"/>
                  <a:gd name="T101" fmla="*/ 607 h 855"/>
                  <a:gd name="T102" fmla="*/ 17 w 1026"/>
                  <a:gd name="T103" fmla="*/ 634 h 855"/>
                  <a:gd name="T104" fmla="*/ 67 w 1026"/>
                  <a:gd name="T105" fmla="*/ 651 h 855"/>
                  <a:gd name="T106" fmla="*/ 155 w 1026"/>
                  <a:gd name="T107" fmla="*/ 673 h 855"/>
                  <a:gd name="T108" fmla="*/ 210 w 1026"/>
                  <a:gd name="T109" fmla="*/ 695 h 855"/>
                  <a:gd name="T110" fmla="*/ 304 w 1026"/>
                  <a:gd name="T111" fmla="*/ 723 h 855"/>
                  <a:gd name="T112" fmla="*/ 403 w 1026"/>
                  <a:gd name="T113" fmla="*/ 745 h 855"/>
                  <a:gd name="T114" fmla="*/ 497 w 1026"/>
                  <a:gd name="T115" fmla="*/ 772 h 855"/>
                  <a:gd name="T116" fmla="*/ 839 w 1026"/>
                  <a:gd name="T117" fmla="*/ 855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26" h="855">
                    <a:moveTo>
                      <a:pt x="839" y="855"/>
                    </a:moveTo>
                    <a:lnTo>
                      <a:pt x="872" y="723"/>
                    </a:lnTo>
                    <a:lnTo>
                      <a:pt x="905" y="590"/>
                    </a:lnTo>
                    <a:lnTo>
                      <a:pt x="910" y="563"/>
                    </a:lnTo>
                    <a:lnTo>
                      <a:pt x="932" y="518"/>
                    </a:lnTo>
                    <a:lnTo>
                      <a:pt x="927" y="513"/>
                    </a:lnTo>
                    <a:lnTo>
                      <a:pt x="905" y="507"/>
                    </a:lnTo>
                    <a:lnTo>
                      <a:pt x="899" y="496"/>
                    </a:lnTo>
                    <a:lnTo>
                      <a:pt x="899" y="485"/>
                    </a:lnTo>
                    <a:lnTo>
                      <a:pt x="905" y="463"/>
                    </a:lnTo>
                    <a:lnTo>
                      <a:pt x="938" y="425"/>
                    </a:lnTo>
                    <a:lnTo>
                      <a:pt x="949" y="414"/>
                    </a:lnTo>
                    <a:lnTo>
                      <a:pt x="960" y="408"/>
                    </a:lnTo>
                    <a:lnTo>
                      <a:pt x="971" y="381"/>
                    </a:lnTo>
                    <a:lnTo>
                      <a:pt x="999" y="336"/>
                    </a:lnTo>
                    <a:lnTo>
                      <a:pt x="1026" y="309"/>
                    </a:lnTo>
                    <a:lnTo>
                      <a:pt x="1026" y="287"/>
                    </a:lnTo>
                    <a:lnTo>
                      <a:pt x="1004" y="265"/>
                    </a:lnTo>
                    <a:lnTo>
                      <a:pt x="993" y="232"/>
                    </a:lnTo>
                    <a:lnTo>
                      <a:pt x="899" y="204"/>
                    </a:lnTo>
                    <a:lnTo>
                      <a:pt x="789" y="182"/>
                    </a:lnTo>
                    <a:lnTo>
                      <a:pt x="673" y="182"/>
                    </a:lnTo>
                    <a:lnTo>
                      <a:pt x="668" y="171"/>
                    </a:lnTo>
                    <a:lnTo>
                      <a:pt x="629" y="187"/>
                    </a:lnTo>
                    <a:lnTo>
                      <a:pt x="596" y="182"/>
                    </a:lnTo>
                    <a:lnTo>
                      <a:pt x="579" y="171"/>
                    </a:lnTo>
                    <a:lnTo>
                      <a:pt x="568" y="176"/>
                    </a:lnTo>
                    <a:lnTo>
                      <a:pt x="535" y="171"/>
                    </a:lnTo>
                    <a:lnTo>
                      <a:pt x="524" y="165"/>
                    </a:lnTo>
                    <a:lnTo>
                      <a:pt x="486" y="149"/>
                    </a:lnTo>
                    <a:lnTo>
                      <a:pt x="480" y="149"/>
                    </a:lnTo>
                    <a:lnTo>
                      <a:pt x="447" y="138"/>
                    </a:lnTo>
                    <a:lnTo>
                      <a:pt x="431" y="149"/>
                    </a:lnTo>
                    <a:lnTo>
                      <a:pt x="386" y="149"/>
                    </a:lnTo>
                    <a:lnTo>
                      <a:pt x="342" y="116"/>
                    </a:lnTo>
                    <a:lnTo>
                      <a:pt x="348" y="110"/>
                    </a:lnTo>
                    <a:lnTo>
                      <a:pt x="348" y="55"/>
                    </a:lnTo>
                    <a:lnTo>
                      <a:pt x="331" y="27"/>
                    </a:lnTo>
                    <a:lnTo>
                      <a:pt x="304" y="22"/>
                    </a:lnTo>
                    <a:lnTo>
                      <a:pt x="298" y="5"/>
                    </a:lnTo>
                    <a:lnTo>
                      <a:pt x="282" y="0"/>
                    </a:lnTo>
                    <a:lnTo>
                      <a:pt x="238" y="16"/>
                    </a:lnTo>
                    <a:lnTo>
                      <a:pt x="221" y="61"/>
                    </a:lnTo>
                    <a:lnTo>
                      <a:pt x="199" y="138"/>
                    </a:lnTo>
                    <a:lnTo>
                      <a:pt x="171" y="182"/>
                    </a:lnTo>
                    <a:lnTo>
                      <a:pt x="138" y="287"/>
                    </a:lnTo>
                    <a:lnTo>
                      <a:pt x="89" y="386"/>
                    </a:lnTo>
                    <a:lnTo>
                      <a:pt x="28" y="480"/>
                    </a:lnTo>
                    <a:lnTo>
                      <a:pt x="17" y="502"/>
                    </a:lnTo>
                    <a:lnTo>
                      <a:pt x="11" y="563"/>
                    </a:lnTo>
                    <a:lnTo>
                      <a:pt x="0" y="607"/>
                    </a:lnTo>
                    <a:lnTo>
                      <a:pt x="17" y="634"/>
                    </a:lnTo>
                    <a:lnTo>
                      <a:pt x="67" y="651"/>
                    </a:lnTo>
                    <a:lnTo>
                      <a:pt x="155" y="673"/>
                    </a:lnTo>
                    <a:lnTo>
                      <a:pt x="210" y="695"/>
                    </a:lnTo>
                    <a:lnTo>
                      <a:pt x="304" y="723"/>
                    </a:lnTo>
                    <a:lnTo>
                      <a:pt x="403" y="745"/>
                    </a:lnTo>
                    <a:lnTo>
                      <a:pt x="497" y="772"/>
                    </a:lnTo>
                    <a:lnTo>
                      <a:pt x="839" y="855"/>
                    </a:ln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66" name="Freeform 42">
                <a:extLst/>
              </p:cNvPr>
              <p:cNvSpPr>
                <a:spLocks/>
              </p:cNvSpPr>
              <p:nvPr/>
            </p:nvSpPr>
            <p:spPr bwMode="auto">
              <a:xfrm>
                <a:off x="803275" y="639763"/>
                <a:ext cx="1628775" cy="1357313"/>
              </a:xfrm>
              <a:custGeom>
                <a:avLst/>
                <a:gdLst>
                  <a:gd name="T0" fmla="*/ 839 w 1026"/>
                  <a:gd name="T1" fmla="*/ 855 h 855"/>
                  <a:gd name="T2" fmla="*/ 872 w 1026"/>
                  <a:gd name="T3" fmla="*/ 723 h 855"/>
                  <a:gd name="T4" fmla="*/ 905 w 1026"/>
                  <a:gd name="T5" fmla="*/ 590 h 855"/>
                  <a:gd name="T6" fmla="*/ 910 w 1026"/>
                  <a:gd name="T7" fmla="*/ 563 h 855"/>
                  <a:gd name="T8" fmla="*/ 932 w 1026"/>
                  <a:gd name="T9" fmla="*/ 518 h 855"/>
                  <a:gd name="T10" fmla="*/ 927 w 1026"/>
                  <a:gd name="T11" fmla="*/ 513 h 855"/>
                  <a:gd name="T12" fmla="*/ 905 w 1026"/>
                  <a:gd name="T13" fmla="*/ 507 h 855"/>
                  <a:gd name="T14" fmla="*/ 899 w 1026"/>
                  <a:gd name="T15" fmla="*/ 496 h 855"/>
                  <a:gd name="T16" fmla="*/ 899 w 1026"/>
                  <a:gd name="T17" fmla="*/ 485 h 855"/>
                  <a:gd name="T18" fmla="*/ 905 w 1026"/>
                  <a:gd name="T19" fmla="*/ 463 h 855"/>
                  <a:gd name="T20" fmla="*/ 938 w 1026"/>
                  <a:gd name="T21" fmla="*/ 425 h 855"/>
                  <a:gd name="T22" fmla="*/ 949 w 1026"/>
                  <a:gd name="T23" fmla="*/ 414 h 855"/>
                  <a:gd name="T24" fmla="*/ 960 w 1026"/>
                  <a:gd name="T25" fmla="*/ 408 h 855"/>
                  <a:gd name="T26" fmla="*/ 971 w 1026"/>
                  <a:gd name="T27" fmla="*/ 381 h 855"/>
                  <a:gd name="T28" fmla="*/ 999 w 1026"/>
                  <a:gd name="T29" fmla="*/ 336 h 855"/>
                  <a:gd name="T30" fmla="*/ 1026 w 1026"/>
                  <a:gd name="T31" fmla="*/ 309 h 855"/>
                  <a:gd name="T32" fmla="*/ 1026 w 1026"/>
                  <a:gd name="T33" fmla="*/ 287 h 855"/>
                  <a:gd name="T34" fmla="*/ 1004 w 1026"/>
                  <a:gd name="T35" fmla="*/ 265 h 855"/>
                  <a:gd name="T36" fmla="*/ 993 w 1026"/>
                  <a:gd name="T37" fmla="*/ 232 h 855"/>
                  <a:gd name="T38" fmla="*/ 899 w 1026"/>
                  <a:gd name="T39" fmla="*/ 204 h 855"/>
                  <a:gd name="T40" fmla="*/ 789 w 1026"/>
                  <a:gd name="T41" fmla="*/ 182 h 855"/>
                  <a:gd name="T42" fmla="*/ 673 w 1026"/>
                  <a:gd name="T43" fmla="*/ 182 h 855"/>
                  <a:gd name="T44" fmla="*/ 668 w 1026"/>
                  <a:gd name="T45" fmla="*/ 171 h 855"/>
                  <a:gd name="T46" fmla="*/ 629 w 1026"/>
                  <a:gd name="T47" fmla="*/ 187 h 855"/>
                  <a:gd name="T48" fmla="*/ 596 w 1026"/>
                  <a:gd name="T49" fmla="*/ 182 h 855"/>
                  <a:gd name="T50" fmla="*/ 579 w 1026"/>
                  <a:gd name="T51" fmla="*/ 171 h 855"/>
                  <a:gd name="T52" fmla="*/ 568 w 1026"/>
                  <a:gd name="T53" fmla="*/ 176 h 855"/>
                  <a:gd name="T54" fmla="*/ 535 w 1026"/>
                  <a:gd name="T55" fmla="*/ 171 h 855"/>
                  <a:gd name="T56" fmla="*/ 524 w 1026"/>
                  <a:gd name="T57" fmla="*/ 165 h 855"/>
                  <a:gd name="T58" fmla="*/ 486 w 1026"/>
                  <a:gd name="T59" fmla="*/ 149 h 855"/>
                  <a:gd name="T60" fmla="*/ 480 w 1026"/>
                  <a:gd name="T61" fmla="*/ 149 h 855"/>
                  <a:gd name="T62" fmla="*/ 447 w 1026"/>
                  <a:gd name="T63" fmla="*/ 138 h 855"/>
                  <a:gd name="T64" fmla="*/ 431 w 1026"/>
                  <a:gd name="T65" fmla="*/ 149 h 855"/>
                  <a:gd name="T66" fmla="*/ 386 w 1026"/>
                  <a:gd name="T67" fmla="*/ 149 h 855"/>
                  <a:gd name="T68" fmla="*/ 342 w 1026"/>
                  <a:gd name="T69" fmla="*/ 116 h 855"/>
                  <a:gd name="T70" fmla="*/ 348 w 1026"/>
                  <a:gd name="T71" fmla="*/ 110 h 855"/>
                  <a:gd name="T72" fmla="*/ 348 w 1026"/>
                  <a:gd name="T73" fmla="*/ 55 h 855"/>
                  <a:gd name="T74" fmla="*/ 331 w 1026"/>
                  <a:gd name="T75" fmla="*/ 27 h 855"/>
                  <a:gd name="T76" fmla="*/ 304 w 1026"/>
                  <a:gd name="T77" fmla="*/ 22 h 855"/>
                  <a:gd name="T78" fmla="*/ 298 w 1026"/>
                  <a:gd name="T79" fmla="*/ 5 h 855"/>
                  <a:gd name="T80" fmla="*/ 282 w 1026"/>
                  <a:gd name="T81" fmla="*/ 0 h 855"/>
                  <a:gd name="T82" fmla="*/ 238 w 1026"/>
                  <a:gd name="T83" fmla="*/ 16 h 855"/>
                  <a:gd name="T84" fmla="*/ 221 w 1026"/>
                  <a:gd name="T85" fmla="*/ 61 h 855"/>
                  <a:gd name="T86" fmla="*/ 199 w 1026"/>
                  <a:gd name="T87" fmla="*/ 138 h 855"/>
                  <a:gd name="T88" fmla="*/ 171 w 1026"/>
                  <a:gd name="T89" fmla="*/ 182 h 855"/>
                  <a:gd name="T90" fmla="*/ 138 w 1026"/>
                  <a:gd name="T91" fmla="*/ 287 h 855"/>
                  <a:gd name="T92" fmla="*/ 89 w 1026"/>
                  <a:gd name="T93" fmla="*/ 386 h 855"/>
                  <a:gd name="T94" fmla="*/ 28 w 1026"/>
                  <a:gd name="T95" fmla="*/ 480 h 855"/>
                  <a:gd name="T96" fmla="*/ 17 w 1026"/>
                  <a:gd name="T97" fmla="*/ 502 h 855"/>
                  <a:gd name="T98" fmla="*/ 11 w 1026"/>
                  <a:gd name="T99" fmla="*/ 563 h 855"/>
                  <a:gd name="T100" fmla="*/ 0 w 1026"/>
                  <a:gd name="T101" fmla="*/ 607 h 855"/>
                  <a:gd name="T102" fmla="*/ 17 w 1026"/>
                  <a:gd name="T103" fmla="*/ 634 h 855"/>
                  <a:gd name="T104" fmla="*/ 67 w 1026"/>
                  <a:gd name="T105" fmla="*/ 651 h 855"/>
                  <a:gd name="T106" fmla="*/ 155 w 1026"/>
                  <a:gd name="T107" fmla="*/ 673 h 855"/>
                  <a:gd name="T108" fmla="*/ 210 w 1026"/>
                  <a:gd name="T109" fmla="*/ 695 h 855"/>
                  <a:gd name="T110" fmla="*/ 304 w 1026"/>
                  <a:gd name="T111" fmla="*/ 723 h 855"/>
                  <a:gd name="T112" fmla="*/ 403 w 1026"/>
                  <a:gd name="T113" fmla="*/ 745 h 855"/>
                  <a:gd name="T114" fmla="*/ 497 w 1026"/>
                  <a:gd name="T115" fmla="*/ 772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6" h="855">
                    <a:moveTo>
                      <a:pt x="839" y="855"/>
                    </a:moveTo>
                    <a:lnTo>
                      <a:pt x="872" y="723"/>
                    </a:lnTo>
                    <a:lnTo>
                      <a:pt x="905" y="590"/>
                    </a:lnTo>
                    <a:lnTo>
                      <a:pt x="910" y="563"/>
                    </a:lnTo>
                    <a:lnTo>
                      <a:pt x="932" y="518"/>
                    </a:lnTo>
                    <a:lnTo>
                      <a:pt x="927" y="513"/>
                    </a:lnTo>
                    <a:lnTo>
                      <a:pt x="905" y="507"/>
                    </a:lnTo>
                    <a:lnTo>
                      <a:pt x="899" y="496"/>
                    </a:lnTo>
                    <a:lnTo>
                      <a:pt x="899" y="485"/>
                    </a:lnTo>
                    <a:lnTo>
                      <a:pt x="905" y="463"/>
                    </a:lnTo>
                    <a:lnTo>
                      <a:pt x="938" y="425"/>
                    </a:lnTo>
                    <a:lnTo>
                      <a:pt x="949" y="414"/>
                    </a:lnTo>
                    <a:lnTo>
                      <a:pt x="960" y="408"/>
                    </a:lnTo>
                    <a:lnTo>
                      <a:pt x="971" y="381"/>
                    </a:lnTo>
                    <a:lnTo>
                      <a:pt x="999" y="336"/>
                    </a:lnTo>
                    <a:lnTo>
                      <a:pt x="1026" y="309"/>
                    </a:lnTo>
                    <a:lnTo>
                      <a:pt x="1026" y="287"/>
                    </a:lnTo>
                    <a:lnTo>
                      <a:pt x="1004" y="265"/>
                    </a:lnTo>
                    <a:lnTo>
                      <a:pt x="993" y="232"/>
                    </a:lnTo>
                    <a:lnTo>
                      <a:pt x="899" y="204"/>
                    </a:lnTo>
                    <a:lnTo>
                      <a:pt x="789" y="182"/>
                    </a:lnTo>
                    <a:lnTo>
                      <a:pt x="673" y="182"/>
                    </a:lnTo>
                    <a:lnTo>
                      <a:pt x="668" y="171"/>
                    </a:lnTo>
                    <a:lnTo>
                      <a:pt x="629" y="187"/>
                    </a:lnTo>
                    <a:lnTo>
                      <a:pt x="596" y="182"/>
                    </a:lnTo>
                    <a:lnTo>
                      <a:pt x="579" y="171"/>
                    </a:lnTo>
                    <a:lnTo>
                      <a:pt x="568" y="176"/>
                    </a:lnTo>
                    <a:lnTo>
                      <a:pt x="535" y="171"/>
                    </a:lnTo>
                    <a:lnTo>
                      <a:pt x="524" y="165"/>
                    </a:lnTo>
                    <a:lnTo>
                      <a:pt x="486" y="149"/>
                    </a:lnTo>
                    <a:lnTo>
                      <a:pt x="480" y="149"/>
                    </a:lnTo>
                    <a:lnTo>
                      <a:pt x="447" y="138"/>
                    </a:lnTo>
                    <a:lnTo>
                      <a:pt x="431" y="149"/>
                    </a:lnTo>
                    <a:lnTo>
                      <a:pt x="386" y="149"/>
                    </a:lnTo>
                    <a:lnTo>
                      <a:pt x="342" y="116"/>
                    </a:lnTo>
                    <a:lnTo>
                      <a:pt x="348" y="110"/>
                    </a:lnTo>
                    <a:lnTo>
                      <a:pt x="348" y="55"/>
                    </a:lnTo>
                    <a:lnTo>
                      <a:pt x="331" y="27"/>
                    </a:lnTo>
                    <a:lnTo>
                      <a:pt x="304" y="22"/>
                    </a:lnTo>
                    <a:lnTo>
                      <a:pt x="298" y="5"/>
                    </a:lnTo>
                    <a:lnTo>
                      <a:pt x="282" y="0"/>
                    </a:lnTo>
                    <a:lnTo>
                      <a:pt x="238" y="16"/>
                    </a:lnTo>
                    <a:lnTo>
                      <a:pt x="221" y="61"/>
                    </a:lnTo>
                    <a:lnTo>
                      <a:pt x="199" y="138"/>
                    </a:lnTo>
                    <a:lnTo>
                      <a:pt x="171" y="182"/>
                    </a:lnTo>
                    <a:lnTo>
                      <a:pt x="138" y="287"/>
                    </a:lnTo>
                    <a:lnTo>
                      <a:pt x="89" y="386"/>
                    </a:lnTo>
                    <a:lnTo>
                      <a:pt x="28" y="480"/>
                    </a:lnTo>
                    <a:lnTo>
                      <a:pt x="17" y="502"/>
                    </a:lnTo>
                    <a:lnTo>
                      <a:pt x="11" y="563"/>
                    </a:lnTo>
                    <a:lnTo>
                      <a:pt x="0" y="607"/>
                    </a:lnTo>
                    <a:lnTo>
                      <a:pt x="17" y="634"/>
                    </a:lnTo>
                    <a:lnTo>
                      <a:pt x="67" y="651"/>
                    </a:lnTo>
                    <a:lnTo>
                      <a:pt x="155" y="673"/>
                    </a:lnTo>
                    <a:lnTo>
                      <a:pt x="210" y="695"/>
                    </a:lnTo>
                    <a:lnTo>
                      <a:pt x="304" y="723"/>
                    </a:lnTo>
                    <a:lnTo>
                      <a:pt x="403" y="745"/>
                    </a:lnTo>
                    <a:lnTo>
                      <a:pt x="497" y="772"/>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Freeform 43">
                <a:extLst/>
              </p:cNvPr>
              <p:cNvSpPr>
                <a:spLocks/>
              </p:cNvSpPr>
              <p:nvPr/>
            </p:nvSpPr>
            <p:spPr bwMode="auto">
              <a:xfrm>
                <a:off x="4673600" y="595313"/>
                <a:ext cx="1322388" cy="831850"/>
              </a:xfrm>
              <a:custGeom>
                <a:avLst/>
                <a:gdLst>
                  <a:gd name="T0" fmla="*/ 833 w 833"/>
                  <a:gd name="T1" fmla="*/ 524 h 524"/>
                  <a:gd name="T2" fmla="*/ 833 w 833"/>
                  <a:gd name="T3" fmla="*/ 469 h 524"/>
                  <a:gd name="T4" fmla="*/ 816 w 833"/>
                  <a:gd name="T5" fmla="*/ 414 h 524"/>
                  <a:gd name="T6" fmla="*/ 805 w 833"/>
                  <a:gd name="T7" fmla="*/ 315 h 524"/>
                  <a:gd name="T8" fmla="*/ 799 w 833"/>
                  <a:gd name="T9" fmla="*/ 243 h 524"/>
                  <a:gd name="T10" fmla="*/ 788 w 833"/>
                  <a:gd name="T11" fmla="*/ 215 h 524"/>
                  <a:gd name="T12" fmla="*/ 772 w 833"/>
                  <a:gd name="T13" fmla="*/ 177 h 524"/>
                  <a:gd name="T14" fmla="*/ 772 w 833"/>
                  <a:gd name="T15" fmla="*/ 105 h 524"/>
                  <a:gd name="T16" fmla="*/ 777 w 833"/>
                  <a:gd name="T17" fmla="*/ 72 h 524"/>
                  <a:gd name="T18" fmla="*/ 766 w 833"/>
                  <a:gd name="T19" fmla="*/ 33 h 524"/>
                  <a:gd name="T20" fmla="*/ 557 w 833"/>
                  <a:gd name="T21" fmla="*/ 28 h 524"/>
                  <a:gd name="T22" fmla="*/ 419 w 833"/>
                  <a:gd name="T23" fmla="*/ 22 h 524"/>
                  <a:gd name="T24" fmla="*/ 220 w 833"/>
                  <a:gd name="T25" fmla="*/ 17 h 524"/>
                  <a:gd name="T26" fmla="*/ 38 w 833"/>
                  <a:gd name="T27" fmla="*/ 0 h 524"/>
                  <a:gd name="T28" fmla="*/ 33 w 833"/>
                  <a:gd name="T29" fmla="*/ 105 h 524"/>
                  <a:gd name="T30" fmla="*/ 22 w 833"/>
                  <a:gd name="T31" fmla="*/ 215 h 524"/>
                  <a:gd name="T32" fmla="*/ 5 w 833"/>
                  <a:gd name="T33" fmla="*/ 398 h 524"/>
                  <a:gd name="T34" fmla="*/ 0 w 833"/>
                  <a:gd name="T35" fmla="*/ 480 h 524"/>
                  <a:gd name="T36" fmla="*/ 419 w 833"/>
                  <a:gd name="T37" fmla="*/ 508 h 524"/>
                  <a:gd name="T38" fmla="*/ 833 w 833"/>
                  <a:gd name="T39" fmla="*/ 52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3" h="524">
                    <a:moveTo>
                      <a:pt x="833" y="524"/>
                    </a:moveTo>
                    <a:lnTo>
                      <a:pt x="833" y="469"/>
                    </a:lnTo>
                    <a:lnTo>
                      <a:pt x="816" y="414"/>
                    </a:lnTo>
                    <a:lnTo>
                      <a:pt x="805" y="315"/>
                    </a:lnTo>
                    <a:lnTo>
                      <a:pt x="799" y="243"/>
                    </a:lnTo>
                    <a:lnTo>
                      <a:pt x="788" y="215"/>
                    </a:lnTo>
                    <a:lnTo>
                      <a:pt x="772" y="177"/>
                    </a:lnTo>
                    <a:lnTo>
                      <a:pt x="772" y="105"/>
                    </a:lnTo>
                    <a:lnTo>
                      <a:pt x="777" y="72"/>
                    </a:lnTo>
                    <a:lnTo>
                      <a:pt x="766" y="33"/>
                    </a:lnTo>
                    <a:lnTo>
                      <a:pt x="557" y="28"/>
                    </a:lnTo>
                    <a:lnTo>
                      <a:pt x="419" y="22"/>
                    </a:lnTo>
                    <a:lnTo>
                      <a:pt x="220" y="17"/>
                    </a:lnTo>
                    <a:lnTo>
                      <a:pt x="38" y="0"/>
                    </a:lnTo>
                    <a:lnTo>
                      <a:pt x="33" y="105"/>
                    </a:lnTo>
                    <a:lnTo>
                      <a:pt x="22" y="215"/>
                    </a:lnTo>
                    <a:lnTo>
                      <a:pt x="5" y="398"/>
                    </a:lnTo>
                    <a:lnTo>
                      <a:pt x="0" y="480"/>
                    </a:lnTo>
                    <a:lnTo>
                      <a:pt x="419" y="508"/>
                    </a:lnTo>
                    <a:lnTo>
                      <a:pt x="833" y="524"/>
                    </a:lnTo>
                    <a:close/>
                  </a:path>
                </a:pathLst>
              </a:custGeom>
              <a:solidFill>
                <a:schemeClr val="bg1">
                  <a:lumMod val="85000"/>
                </a:schemeClr>
              </a:solid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44">
                <a:extLst/>
              </p:cNvPr>
              <p:cNvSpPr>
                <a:spLocks/>
              </p:cNvSpPr>
              <p:nvPr/>
            </p:nvSpPr>
            <p:spPr bwMode="auto">
              <a:xfrm>
                <a:off x="4611688" y="1366838"/>
                <a:ext cx="1409700" cy="946150"/>
              </a:xfrm>
              <a:custGeom>
                <a:avLst/>
                <a:gdLst>
                  <a:gd name="T0" fmla="*/ 883 w 888"/>
                  <a:gd name="T1" fmla="*/ 590 h 596"/>
                  <a:gd name="T2" fmla="*/ 877 w 888"/>
                  <a:gd name="T3" fmla="*/ 585 h 596"/>
                  <a:gd name="T4" fmla="*/ 866 w 888"/>
                  <a:gd name="T5" fmla="*/ 557 h 596"/>
                  <a:gd name="T6" fmla="*/ 883 w 888"/>
                  <a:gd name="T7" fmla="*/ 529 h 596"/>
                  <a:gd name="T8" fmla="*/ 888 w 888"/>
                  <a:gd name="T9" fmla="*/ 491 h 596"/>
                  <a:gd name="T10" fmla="*/ 866 w 888"/>
                  <a:gd name="T11" fmla="*/ 474 h 596"/>
                  <a:gd name="T12" fmla="*/ 866 w 888"/>
                  <a:gd name="T13" fmla="*/ 452 h 596"/>
                  <a:gd name="T14" fmla="*/ 872 w 888"/>
                  <a:gd name="T15" fmla="*/ 430 h 596"/>
                  <a:gd name="T16" fmla="*/ 888 w 888"/>
                  <a:gd name="T17" fmla="*/ 425 h 596"/>
                  <a:gd name="T18" fmla="*/ 888 w 888"/>
                  <a:gd name="T19" fmla="*/ 386 h 596"/>
                  <a:gd name="T20" fmla="*/ 888 w 888"/>
                  <a:gd name="T21" fmla="*/ 160 h 596"/>
                  <a:gd name="T22" fmla="*/ 883 w 888"/>
                  <a:gd name="T23" fmla="*/ 138 h 596"/>
                  <a:gd name="T24" fmla="*/ 855 w 888"/>
                  <a:gd name="T25" fmla="*/ 116 h 596"/>
                  <a:gd name="T26" fmla="*/ 844 w 888"/>
                  <a:gd name="T27" fmla="*/ 99 h 596"/>
                  <a:gd name="T28" fmla="*/ 844 w 888"/>
                  <a:gd name="T29" fmla="*/ 83 h 596"/>
                  <a:gd name="T30" fmla="*/ 861 w 888"/>
                  <a:gd name="T31" fmla="*/ 77 h 596"/>
                  <a:gd name="T32" fmla="*/ 872 w 888"/>
                  <a:gd name="T33" fmla="*/ 60 h 596"/>
                  <a:gd name="T34" fmla="*/ 872 w 888"/>
                  <a:gd name="T35" fmla="*/ 44 h 596"/>
                  <a:gd name="T36" fmla="*/ 452 w 888"/>
                  <a:gd name="T37" fmla="*/ 27 h 596"/>
                  <a:gd name="T38" fmla="*/ 39 w 888"/>
                  <a:gd name="T39" fmla="*/ 0 h 596"/>
                  <a:gd name="T40" fmla="*/ 33 w 888"/>
                  <a:gd name="T41" fmla="*/ 38 h 596"/>
                  <a:gd name="T42" fmla="*/ 22 w 888"/>
                  <a:gd name="T43" fmla="*/ 160 h 596"/>
                  <a:gd name="T44" fmla="*/ 11 w 888"/>
                  <a:gd name="T45" fmla="*/ 287 h 596"/>
                  <a:gd name="T46" fmla="*/ 0 w 888"/>
                  <a:gd name="T47" fmla="*/ 469 h 596"/>
                  <a:gd name="T48" fmla="*/ 116 w 888"/>
                  <a:gd name="T49" fmla="*/ 480 h 596"/>
                  <a:gd name="T50" fmla="*/ 259 w 888"/>
                  <a:gd name="T51" fmla="*/ 485 h 596"/>
                  <a:gd name="T52" fmla="*/ 392 w 888"/>
                  <a:gd name="T53" fmla="*/ 496 h 596"/>
                  <a:gd name="T54" fmla="*/ 568 w 888"/>
                  <a:gd name="T55" fmla="*/ 507 h 596"/>
                  <a:gd name="T56" fmla="*/ 645 w 888"/>
                  <a:gd name="T57" fmla="*/ 502 h 596"/>
                  <a:gd name="T58" fmla="*/ 668 w 888"/>
                  <a:gd name="T59" fmla="*/ 518 h 596"/>
                  <a:gd name="T60" fmla="*/ 701 w 888"/>
                  <a:gd name="T61" fmla="*/ 540 h 596"/>
                  <a:gd name="T62" fmla="*/ 706 w 888"/>
                  <a:gd name="T63" fmla="*/ 546 h 596"/>
                  <a:gd name="T64" fmla="*/ 734 w 888"/>
                  <a:gd name="T65" fmla="*/ 535 h 596"/>
                  <a:gd name="T66" fmla="*/ 761 w 888"/>
                  <a:gd name="T67" fmla="*/ 535 h 596"/>
                  <a:gd name="T68" fmla="*/ 783 w 888"/>
                  <a:gd name="T69" fmla="*/ 535 h 596"/>
                  <a:gd name="T70" fmla="*/ 805 w 888"/>
                  <a:gd name="T71" fmla="*/ 546 h 596"/>
                  <a:gd name="T72" fmla="*/ 838 w 888"/>
                  <a:gd name="T73" fmla="*/ 552 h 596"/>
                  <a:gd name="T74" fmla="*/ 861 w 888"/>
                  <a:gd name="T75" fmla="*/ 568 h 596"/>
                  <a:gd name="T76" fmla="*/ 866 w 888"/>
                  <a:gd name="T77" fmla="*/ 579 h 596"/>
                  <a:gd name="T78" fmla="*/ 872 w 888"/>
                  <a:gd name="T79" fmla="*/ 596 h 596"/>
                  <a:gd name="T80" fmla="*/ 877 w 888"/>
                  <a:gd name="T81" fmla="*/ 590 h 596"/>
                  <a:gd name="T82" fmla="*/ 883 w 888"/>
                  <a:gd name="T83" fmla="*/ 590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96">
                    <a:moveTo>
                      <a:pt x="883" y="590"/>
                    </a:moveTo>
                    <a:lnTo>
                      <a:pt x="877" y="585"/>
                    </a:lnTo>
                    <a:lnTo>
                      <a:pt x="866" y="557"/>
                    </a:lnTo>
                    <a:lnTo>
                      <a:pt x="883" y="529"/>
                    </a:lnTo>
                    <a:lnTo>
                      <a:pt x="888" y="491"/>
                    </a:lnTo>
                    <a:lnTo>
                      <a:pt x="866" y="474"/>
                    </a:lnTo>
                    <a:lnTo>
                      <a:pt x="866" y="452"/>
                    </a:lnTo>
                    <a:lnTo>
                      <a:pt x="872" y="430"/>
                    </a:lnTo>
                    <a:lnTo>
                      <a:pt x="888" y="425"/>
                    </a:lnTo>
                    <a:lnTo>
                      <a:pt x="888" y="386"/>
                    </a:lnTo>
                    <a:lnTo>
                      <a:pt x="888" y="160"/>
                    </a:lnTo>
                    <a:lnTo>
                      <a:pt x="883" y="138"/>
                    </a:lnTo>
                    <a:lnTo>
                      <a:pt x="855" y="116"/>
                    </a:lnTo>
                    <a:lnTo>
                      <a:pt x="844" y="99"/>
                    </a:lnTo>
                    <a:lnTo>
                      <a:pt x="844" y="83"/>
                    </a:lnTo>
                    <a:lnTo>
                      <a:pt x="861" y="77"/>
                    </a:lnTo>
                    <a:lnTo>
                      <a:pt x="872" y="60"/>
                    </a:lnTo>
                    <a:lnTo>
                      <a:pt x="872" y="44"/>
                    </a:lnTo>
                    <a:lnTo>
                      <a:pt x="452" y="27"/>
                    </a:lnTo>
                    <a:lnTo>
                      <a:pt x="39" y="0"/>
                    </a:lnTo>
                    <a:lnTo>
                      <a:pt x="33" y="38"/>
                    </a:lnTo>
                    <a:lnTo>
                      <a:pt x="22" y="160"/>
                    </a:lnTo>
                    <a:lnTo>
                      <a:pt x="11" y="287"/>
                    </a:lnTo>
                    <a:lnTo>
                      <a:pt x="0" y="469"/>
                    </a:lnTo>
                    <a:lnTo>
                      <a:pt x="116" y="480"/>
                    </a:lnTo>
                    <a:lnTo>
                      <a:pt x="259" y="485"/>
                    </a:lnTo>
                    <a:lnTo>
                      <a:pt x="392" y="496"/>
                    </a:lnTo>
                    <a:lnTo>
                      <a:pt x="568" y="507"/>
                    </a:lnTo>
                    <a:lnTo>
                      <a:pt x="645" y="502"/>
                    </a:lnTo>
                    <a:lnTo>
                      <a:pt x="668" y="518"/>
                    </a:lnTo>
                    <a:lnTo>
                      <a:pt x="701" y="540"/>
                    </a:lnTo>
                    <a:lnTo>
                      <a:pt x="706" y="546"/>
                    </a:lnTo>
                    <a:lnTo>
                      <a:pt x="734" y="535"/>
                    </a:lnTo>
                    <a:lnTo>
                      <a:pt x="761" y="535"/>
                    </a:lnTo>
                    <a:lnTo>
                      <a:pt x="783" y="535"/>
                    </a:lnTo>
                    <a:lnTo>
                      <a:pt x="805" y="546"/>
                    </a:lnTo>
                    <a:lnTo>
                      <a:pt x="838" y="552"/>
                    </a:lnTo>
                    <a:lnTo>
                      <a:pt x="861" y="568"/>
                    </a:lnTo>
                    <a:lnTo>
                      <a:pt x="866" y="579"/>
                    </a:lnTo>
                    <a:lnTo>
                      <a:pt x="872" y="596"/>
                    </a:lnTo>
                    <a:lnTo>
                      <a:pt x="877" y="590"/>
                    </a:lnTo>
                    <a:lnTo>
                      <a:pt x="883" y="590"/>
                    </a:lnTo>
                    <a:close/>
                  </a:path>
                </a:pathLst>
              </a:custGeom>
              <a:solidFill>
                <a:schemeClr val="bg1">
                  <a:lumMod val="85000"/>
                </a:schemeClr>
              </a:solid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45">
                <a:extLst/>
              </p:cNvPr>
              <p:cNvSpPr>
                <a:spLocks/>
              </p:cNvSpPr>
              <p:nvPr/>
            </p:nvSpPr>
            <p:spPr bwMode="auto">
              <a:xfrm>
                <a:off x="4559300" y="2128838"/>
                <a:ext cx="1663700" cy="822325"/>
              </a:xfrm>
              <a:custGeom>
                <a:avLst/>
                <a:gdLst>
                  <a:gd name="T0" fmla="*/ 1004 w 1048"/>
                  <a:gd name="T1" fmla="*/ 436 h 518"/>
                  <a:gd name="T2" fmla="*/ 1009 w 1048"/>
                  <a:gd name="T3" fmla="*/ 452 h 518"/>
                  <a:gd name="T4" fmla="*/ 1015 w 1048"/>
                  <a:gd name="T5" fmla="*/ 469 h 518"/>
                  <a:gd name="T6" fmla="*/ 1031 w 1048"/>
                  <a:gd name="T7" fmla="*/ 496 h 518"/>
                  <a:gd name="T8" fmla="*/ 1048 w 1048"/>
                  <a:gd name="T9" fmla="*/ 518 h 518"/>
                  <a:gd name="T10" fmla="*/ 1015 w 1048"/>
                  <a:gd name="T11" fmla="*/ 518 h 518"/>
                  <a:gd name="T12" fmla="*/ 695 w 1048"/>
                  <a:gd name="T13" fmla="*/ 513 h 518"/>
                  <a:gd name="T14" fmla="*/ 392 w 1048"/>
                  <a:gd name="T15" fmla="*/ 507 h 518"/>
                  <a:gd name="T16" fmla="*/ 237 w 1048"/>
                  <a:gd name="T17" fmla="*/ 502 h 518"/>
                  <a:gd name="T18" fmla="*/ 243 w 1048"/>
                  <a:gd name="T19" fmla="*/ 342 h 518"/>
                  <a:gd name="T20" fmla="*/ 0 w 1048"/>
                  <a:gd name="T21" fmla="*/ 320 h 518"/>
                  <a:gd name="T22" fmla="*/ 33 w 1048"/>
                  <a:gd name="T23" fmla="*/ 0 h 518"/>
                  <a:gd name="T24" fmla="*/ 144 w 1048"/>
                  <a:gd name="T25" fmla="*/ 5 h 518"/>
                  <a:gd name="T26" fmla="*/ 292 w 1048"/>
                  <a:gd name="T27" fmla="*/ 16 h 518"/>
                  <a:gd name="T28" fmla="*/ 425 w 1048"/>
                  <a:gd name="T29" fmla="*/ 22 h 518"/>
                  <a:gd name="T30" fmla="*/ 601 w 1048"/>
                  <a:gd name="T31" fmla="*/ 33 h 518"/>
                  <a:gd name="T32" fmla="*/ 678 w 1048"/>
                  <a:gd name="T33" fmla="*/ 27 h 518"/>
                  <a:gd name="T34" fmla="*/ 695 w 1048"/>
                  <a:gd name="T35" fmla="*/ 44 h 518"/>
                  <a:gd name="T36" fmla="*/ 728 w 1048"/>
                  <a:gd name="T37" fmla="*/ 66 h 518"/>
                  <a:gd name="T38" fmla="*/ 739 w 1048"/>
                  <a:gd name="T39" fmla="*/ 72 h 518"/>
                  <a:gd name="T40" fmla="*/ 772 w 1048"/>
                  <a:gd name="T41" fmla="*/ 60 h 518"/>
                  <a:gd name="T42" fmla="*/ 800 w 1048"/>
                  <a:gd name="T43" fmla="*/ 60 h 518"/>
                  <a:gd name="T44" fmla="*/ 816 w 1048"/>
                  <a:gd name="T45" fmla="*/ 60 h 518"/>
                  <a:gd name="T46" fmla="*/ 833 w 1048"/>
                  <a:gd name="T47" fmla="*/ 66 h 518"/>
                  <a:gd name="T48" fmla="*/ 871 w 1048"/>
                  <a:gd name="T49" fmla="*/ 83 h 518"/>
                  <a:gd name="T50" fmla="*/ 894 w 1048"/>
                  <a:gd name="T51" fmla="*/ 94 h 518"/>
                  <a:gd name="T52" fmla="*/ 894 w 1048"/>
                  <a:gd name="T53" fmla="*/ 105 h 518"/>
                  <a:gd name="T54" fmla="*/ 899 w 1048"/>
                  <a:gd name="T55" fmla="*/ 121 h 518"/>
                  <a:gd name="T56" fmla="*/ 916 w 1048"/>
                  <a:gd name="T57" fmla="*/ 121 h 518"/>
                  <a:gd name="T58" fmla="*/ 921 w 1048"/>
                  <a:gd name="T59" fmla="*/ 121 h 518"/>
                  <a:gd name="T60" fmla="*/ 927 w 1048"/>
                  <a:gd name="T61" fmla="*/ 160 h 518"/>
                  <a:gd name="T62" fmla="*/ 949 w 1048"/>
                  <a:gd name="T63" fmla="*/ 215 h 518"/>
                  <a:gd name="T64" fmla="*/ 954 w 1048"/>
                  <a:gd name="T65" fmla="*/ 248 h 518"/>
                  <a:gd name="T66" fmla="*/ 971 w 1048"/>
                  <a:gd name="T67" fmla="*/ 281 h 518"/>
                  <a:gd name="T68" fmla="*/ 976 w 1048"/>
                  <a:gd name="T69" fmla="*/ 314 h 518"/>
                  <a:gd name="T70" fmla="*/ 987 w 1048"/>
                  <a:gd name="T71" fmla="*/ 347 h 518"/>
                  <a:gd name="T72" fmla="*/ 993 w 1048"/>
                  <a:gd name="T73" fmla="*/ 392 h 518"/>
                  <a:gd name="T74" fmla="*/ 1004 w 1048"/>
                  <a:gd name="T75" fmla="*/ 436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8" h="518">
                    <a:moveTo>
                      <a:pt x="1004" y="436"/>
                    </a:moveTo>
                    <a:lnTo>
                      <a:pt x="1009" y="452"/>
                    </a:lnTo>
                    <a:lnTo>
                      <a:pt x="1015" y="469"/>
                    </a:lnTo>
                    <a:lnTo>
                      <a:pt x="1031" y="496"/>
                    </a:lnTo>
                    <a:lnTo>
                      <a:pt x="1048" y="518"/>
                    </a:lnTo>
                    <a:lnTo>
                      <a:pt x="1015" y="518"/>
                    </a:lnTo>
                    <a:lnTo>
                      <a:pt x="695" y="513"/>
                    </a:lnTo>
                    <a:lnTo>
                      <a:pt x="392" y="507"/>
                    </a:lnTo>
                    <a:lnTo>
                      <a:pt x="237" y="502"/>
                    </a:lnTo>
                    <a:lnTo>
                      <a:pt x="243" y="342"/>
                    </a:lnTo>
                    <a:lnTo>
                      <a:pt x="0" y="320"/>
                    </a:lnTo>
                    <a:lnTo>
                      <a:pt x="33" y="0"/>
                    </a:lnTo>
                    <a:lnTo>
                      <a:pt x="144" y="5"/>
                    </a:lnTo>
                    <a:lnTo>
                      <a:pt x="292" y="16"/>
                    </a:lnTo>
                    <a:lnTo>
                      <a:pt x="425" y="22"/>
                    </a:lnTo>
                    <a:lnTo>
                      <a:pt x="601" y="33"/>
                    </a:lnTo>
                    <a:lnTo>
                      <a:pt x="678" y="27"/>
                    </a:lnTo>
                    <a:lnTo>
                      <a:pt x="695" y="44"/>
                    </a:lnTo>
                    <a:lnTo>
                      <a:pt x="728" y="66"/>
                    </a:lnTo>
                    <a:lnTo>
                      <a:pt x="739" y="72"/>
                    </a:lnTo>
                    <a:lnTo>
                      <a:pt x="772" y="60"/>
                    </a:lnTo>
                    <a:lnTo>
                      <a:pt x="800" y="60"/>
                    </a:lnTo>
                    <a:lnTo>
                      <a:pt x="816" y="60"/>
                    </a:lnTo>
                    <a:lnTo>
                      <a:pt x="833" y="66"/>
                    </a:lnTo>
                    <a:lnTo>
                      <a:pt x="871" y="83"/>
                    </a:lnTo>
                    <a:lnTo>
                      <a:pt x="894" y="94"/>
                    </a:lnTo>
                    <a:lnTo>
                      <a:pt x="894" y="105"/>
                    </a:lnTo>
                    <a:lnTo>
                      <a:pt x="899" y="121"/>
                    </a:lnTo>
                    <a:lnTo>
                      <a:pt x="916" y="121"/>
                    </a:lnTo>
                    <a:lnTo>
                      <a:pt x="921" y="121"/>
                    </a:lnTo>
                    <a:lnTo>
                      <a:pt x="927" y="160"/>
                    </a:lnTo>
                    <a:lnTo>
                      <a:pt x="949" y="215"/>
                    </a:lnTo>
                    <a:lnTo>
                      <a:pt x="954" y="248"/>
                    </a:lnTo>
                    <a:lnTo>
                      <a:pt x="971" y="281"/>
                    </a:lnTo>
                    <a:lnTo>
                      <a:pt x="976" y="314"/>
                    </a:lnTo>
                    <a:lnTo>
                      <a:pt x="987" y="347"/>
                    </a:lnTo>
                    <a:lnTo>
                      <a:pt x="993" y="392"/>
                    </a:lnTo>
                    <a:lnTo>
                      <a:pt x="1004" y="436"/>
                    </a:ln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70" name="Freeform 46">
                <a:extLst/>
              </p:cNvPr>
              <p:cNvSpPr>
                <a:spLocks/>
              </p:cNvSpPr>
              <p:nvPr/>
            </p:nvSpPr>
            <p:spPr bwMode="auto">
              <a:xfrm>
                <a:off x="4559300" y="2128838"/>
                <a:ext cx="1663700" cy="822325"/>
              </a:xfrm>
              <a:custGeom>
                <a:avLst/>
                <a:gdLst>
                  <a:gd name="T0" fmla="*/ 1004 w 1048"/>
                  <a:gd name="T1" fmla="*/ 436 h 518"/>
                  <a:gd name="T2" fmla="*/ 1009 w 1048"/>
                  <a:gd name="T3" fmla="*/ 452 h 518"/>
                  <a:gd name="T4" fmla="*/ 1015 w 1048"/>
                  <a:gd name="T5" fmla="*/ 469 h 518"/>
                  <a:gd name="T6" fmla="*/ 1031 w 1048"/>
                  <a:gd name="T7" fmla="*/ 496 h 518"/>
                  <a:gd name="T8" fmla="*/ 1048 w 1048"/>
                  <a:gd name="T9" fmla="*/ 518 h 518"/>
                  <a:gd name="T10" fmla="*/ 1015 w 1048"/>
                  <a:gd name="T11" fmla="*/ 518 h 518"/>
                  <a:gd name="T12" fmla="*/ 695 w 1048"/>
                  <a:gd name="T13" fmla="*/ 513 h 518"/>
                  <a:gd name="T14" fmla="*/ 392 w 1048"/>
                  <a:gd name="T15" fmla="*/ 507 h 518"/>
                  <a:gd name="T16" fmla="*/ 237 w 1048"/>
                  <a:gd name="T17" fmla="*/ 502 h 518"/>
                  <a:gd name="T18" fmla="*/ 243 w 1048"/>
                  <a:gd name="T19" fmla="*/ 342 h 518"/>
                  <a:gd name="T20" fmla="*/ 0 w 1048"/>
                  <a:gd name="T21" fmla="*/ 320 h 518"/>
                  <a:gd name="T22" fmla="*/ 33 w 1048"/>
                  <a:gd name="T23" fmla="*/ 0 h 518"/>
                  <a:gd name="T24" fmla="*/ 144 w 1048"/>
                  <a:gd name="T25" fmla="*/ 5 h 518"/>
                  <a:gd name="T26" fmla="*/ 292 w 1048"/>
                  <a:gd name="T27" fmla="*/ 16 h 518"/>
                  <a:gd name="T28" fmla="*/ 425 w 1048"/>
                  <a:gd name="T29" fmla="*/ 22 h 518"/>
                  <a:gd name="T30" fmla="*/ 601 w 1048"/>
                  <a:gd name="T31" fmla="*/ 33 h 518"/>
                  <a:gd name="T32" fmla="*/ 678 w 1048"/>
                  <a:gd name="T33" fmla="*/ 27 h 518"/>
                  <a:gd name="T34" fmla="*/ 695 w 1048"/>
                  <a:gd name="T35" fmla="*/ 44 h 518"/>
                  <a:gd name="T36" fmla="*/ 728 w 1048"/>
                  <a:gd name="T37" fmla="*/ 66 h 518"/>
                  <a:gd name="T38" fmla="*/ 739 w 1048"/>
                  <a:gd name="T39" fmla="*/ 72 h 518"/>
                  <a:gd name="T40" fmla="*/ 772 w 1048"/>
                  <a:gd name="T41" fmla="*/ 60 h 518"/>
                  <a:gd name="T42" fmla="*/ 800 w 1048"/>
                  <a:gd name="T43" fmla="*/ 60 h 518"/>
                  <a:gd name="T44" fmla="*/ 816 w 1048"/>
                  <a:gd name="T45" fmla="*/ 60 h 518"/>
                  <a:gd name="T46" fmla="*/ 833 w 1048"/>
                  <a:gd name="T47" fmla="*/ 66 h 518"/>
                  <a:gd name="T48" fmla="*/ 871 w 1048"/>
                  <a:gd name="T49" fmla="*/ 83 h 518"/>
                  <a:gd name="T50" fmla="*/ 894 w 1048"/>
                  <a:gd name="T51" fmla="*/ 94 h 518"/>
                  <a:gd name="T52" fmla="*/ 894 w 1048"/>
                  <a:gd name="T53" fmla="*/ 105 h 518"/>
                  <a:gd name="T54" fmla="*/ 899 w 1048"/>
                  <a:gd name="T55" fmla="*/ 121 h 518"/>
                  <a:gd name="T56" fmla="*/ 916 w 1048"/>
                  <a:gd name="T57" fmla="*/ 121 h 518"/>
                  <a:gd name="T58" fmla="*/ 921 w 1048"/>
                  <a:gd name="T59" fmla="*/ 121 h 518"/>
                  <a:gd name="T60" fmla="*/ 927 w 1048"/>
                  <a:gd name="T61" fmla="*/ 160 h 518"/>
                  <a:gd name="T62" fmla="*/ 949 w 1048"/>
                  <a:gd name="T63" fmla="*/ 215 h 518"/>
                  <a:gd name="T64" fmla="*/ 954 w 1048"/>
                  <a:gd name="T65" fmla="*/ 248 h 518"/>
                  <a:gd name="T66" fmla="*/ 971 w 1048"/>
                  <a:gd name="T67" fmla="*/ 281 h 518"/>
                  <a:gd name="T68" fmla="*/ 976 w 1048"/>
                  <a:gd name="T69" fmla="*/ 314 h 518"/>
                  <a:gd name="T70" fmla="*/ 987 w 1048"/>
                  <a:gd name="T71" fmla="*/ 347 h 518"/>
                  <a:gd name="T72" fmla="*/ 993 w 1048"/>
                  <a:gd name="T73" fmla="*/ 392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8" h="518">
                    <a:moveTo>
                      <a:pt x="1004" y="436"/>
                    </a:moveTo>
                    <a:lnTo>
                      <a:pt x="1009" y="452"/>
                    </a:lnTo>
                    <a:lnTo>
                      <a:pt x="1015" y="469"/>
                    </a:lnTo>
                    <a:lnTo>
                      <a:pt x="1031" y="496"/>
                    </a:lnTo>
                    <a:lnTo>
                      <a:pt x="1048" y="518"/>
                    </a:lnTo>
                    <a:lnTo>
                      <a:pt x="1015" y="518"/>
                    </a:lnTo>
                    <a:lnTo>
                      <a:pt x="695" y="513"/>
                    </a:lnTo>
                    <a:lnTo>
                      <a:pt x="392" y="507"/>
                    </a:lnTo>
                    <a:lnTo>
                      <a:pt x="237" y="502"/>
                    </a:lnTo>
                    <a:lnTo>
                      <a:pt x="243" y="342"/>
                    </a:lnTo>
                    <a:lnTo>
                      <a:pt x="0" y="320"/>
                    </a:lnTo>
                    <a:lnTo>
                      <a:pt x="33" y="0"/>
                    </a:lnTo>
                    <a:lnTo>
                      <a:pt x="144" y="5"/>
                    </a:lnTo>
                    <a:lnTo>
                      <a:pt x="292" y="16"/>
                    </a:lnTo>
                    <a:lnTo>
                      <a:pt x="425" y="22"/>
                    </a:lnTo>
                    <a:lnTo>
                      <a:pt x="601" y="33"/>
                    </a:lnTo>
                    <a:lnTo>
                      <a:pt x="678" y="27"/>
                    </a:lnTo>
                    <a:lnTo>
                      <a:pt x="695" y="44"/>
                    </a:lnTo>
                    <a:lnTo>
                      <a:pt x="728" y="66"/>
                    </a:lnTo>
                    <a:lnTo>
                      <a:pt x="739" y="72"/>
                    </a:lnTo>
                    <a:lnTo>
                      <a:pt x="772" y="60"/>
                    </a:lnTo>
                    <a:lnTo>
                      <a:pt x="800" y="60"/>
                    </a:lnTo>
                    <a:lnTo>
                      <a:pt x="816" y="60"/>
                    </a:lnTo>
                    <a:lnTo>
                      <a:pt x="833" y="66"/>
                    </a:lnTo>
                    <a:lnTo>
                      <a:pt x="871" y="83"/>
                    </a:lnTo>
                    <a:lnTo>
                      <a:pt x="894" y="94"/>
                    </a:lnTo>
                    <a:lnTo>
                      <a:pt x="894" y="105"/>
                    </a:lnTo>
                    <a:lnTo>
                      <a:pt x="899" y="121"/>
                    </a:lnTo>
                    <a:lnTo>
                      <a:pt x="916" y="121"/>
                    </a:lnTo>
                    <a:lnTo>
                      <a:pt x="921" y="121"/>
                    </a:lnTo>
                    <a:lnTo>
                      <a:pt x="927" y="160"/>
                    </a:lnTo>
                    <a:lnTo>
                      <a:pt x="949" y="215"/>
                    </a:lnTo>
                    <a:lnTo>
                      <a:pt x="954" y="248"/>
                    </a:lnTo>
                    <a:lnTo>
                      <a:pt x="971" y="281"/>
                    </a:lnTo>
                    <a:lnTo>
                      <a:pt x="976" y="314"/>
                    </a:lnTo>
                    <a:lnTo>
                      <a:pt x="987" y="347"/>
                    </a:lnTo>
                    <a:lnTo>
                      <a:pt x="993" y="392"/>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 name="Freeform 47">
                <a:extLst/>
              </p:cNvPr>
              <p:cNvSpPr>
                <a:spLocks/>
              </p:cNvSpPr>
              <p:nvPr/>
            </p:nvSpPr>
            <p:spPr bwMode="auto">
              <a:xfrm>
                <a:off x="5995988" y="2041525"/>
                <a:ext cx="1216025" cy="796925"/>
              </a:xfrm>
              <a:custGeom>
                <a:avLst/>
                <a:gdLst>
                  <a:gd name="T0" fmla="*/ 700 w 766"/>
                  <a:gd name="T1" fmla="*/ 154 h 502"/>
                  <a:gd name="T2" fmla="*/ 705 w 766"/>
                  <a:gd name="T3" fmla="*/ 171 h 502"/>
                  <a:gd name="T4" fmla="*/ 722 w 766"/>
                  <a:gd name="T5" fmla="*/ 176 h 502"/>
                  <a:gd name="T6" fmla="*/ 728 w 766"/>
                  <a:gd name="T7" fmla="*/ 187 h 502"/>
                  <a:gd name="T8" fmla="*/ 733 w 766"/>
                  <a:gd name="T9" fmla="*/ 198 h 502"/>
                  <a:gd name="T10" fmla="*/ 761 w 766"/>
                  <a:gd name="T11" fmla="*/ 220 h 502"/>
                  <a:gd name="T12" fmla="*/ 766 w 766"/>
                  <a:gd name="T13" fmla="*/ 237 h 502"/>
                  <a:gd name="T14" fmla="*/ 761 w 766"/>
                  <a:gd name="T15" fmla="*/ 259 h 502"/>
                  <a:gd name="T16" fmla="*/ 750 w 766"/>
                  <a:gd name="T17" fmla="*/ 281 h 502"/>
                  <a:gd name="T18" fmla="*/ 744 w 766"/>
                  <a:gd name="T19" fmla="*/ 303 h 502"/>
                  <a:gd name="T20" fmla="*/ 728 w 766"/>
                  <a:gd name="T21" fmla="*/ 314 h 502"/>
                  <a:gd name="T22" fmla="*/ 716 w 766"/>
                  <a:gd name="T23" fmla="*/ 320 h 502"/>
                  <a:gd name="T24" fmla="*/ 672 w 766"/>
                  <a:gd name="T25" fmla="*/ 331 h 502"/>
                  <a:gd name="T26" fmla="*/ 667 w 766"/>
                  <a:gd name="T27" fmla="*/ 347 h 502"/>
                  <a:gd name="T28" fmla="*/ 661 w 766"/>
                  <a:gd name="T29" fmla="*/ 364 h 502"/>
                  <a:gd name="T30" fmla="*/ 667 w 766"/>
                  <a:gd name="T31" fmla="*/ 375 h 502"/>
                  <a:gd name="T32" fmla="*/ 678 w 766"/>
                  <a:gd name="T33" fmla="*/ 386 h 502"/>
                  <a:gd name="T34" fmla="*/ 678 w 766"/>
                  <a:gd name="T35" fmla="*/ 413 h 502"/>
                  <a:gd name="T36" fmla="*/ 661 w 766"/>
                  <a:gd name="T37" fmla="*/ 424 h 502"/>
                  <a:gd name="T38" fmla="*/ 661 w 766"/>
                  <a:gd name="T39" fmla="*/ 435 h 502"/>
                  <a:gd name="T40" fmla="*/ 661 w 766"/>
                  <a:gd name="T41" fmla="*/ 452 h 502"/>
                  <a:gd name="T42" fmla="*/ 650 w 766"/>
                  <a:gd name="T43" fmla="*/ 458 h 502"/>
                  <a:gd name="T44" fmla="*/ 634 w 766"/>
                  <a:gd name="T45" fmla="*/ 469 h 502"/>
                  <a:gd name="T46" fmla="*/ 634 w 766"/>
                  <a:gd name="T47" fmla="*/ 480 h 502"/>
                  <a:gd name="T48" fmla="*/ 634 w 766"/>
                  <a:gd name="T49" fmla="*/ 491 h 502"/>
                  <a:gd name="T50" fmla="*/ 628 w 766"/>
                  <a:gd name="T51" fmla="*/ 502 h 502"/>
                  <a:gd name="T52" fmla="*/ 612 w 766"/>
                  <a:gd name="T53" fmla="*/ 480 h 502"/>
                  <a:gd name="T54" fmla="*/ 601 w 766"/>
                  <a:gd name="T55" fmla="*/ 463 h 502"/>
                  <a:gd name="T56" fmla="*/ 540 w 766"/>
                  <a:gd name="T57" fmla="*/ 469 h 502"/>
                  <a:gd name="T58" fmla="*/ 463 w 766"/>
                  <a:gd name="T59" fmla="*/ 469 h 502"/>
                  <a:gd name="T60" fmla="*/ 281 w 766"/>
                  <a:gd name="T61" fmla="*/ 474 h 502"/>
                  <a:gd name="T62" fmla="*/ 182 w 766"/>
                  <a:gd name="T63" fmla="*/ 480 h 502"/>
                  <a:gd name="T64" fmla="*/ 115 w 766"/>
                  <a:gd name="T65" fmla="*/ 480 h 502"/>
                  <a:gd name="T66" fmla="*/ 104 w 766"/>
                  <a:gd name="T67" fmla="*/ 480 h 502"/>
                  <a:gd name="T68" fmla="*/ 93 w 766"/>
                  <a:gd name="T69" fmla="*/ 447 h 502"/>
                  <a:gd name="T70" fmla="*/ 88 w 766"/>
                  <a:gd name="T71" fmla="*/ 397 h 502"/>
                  <a:gd name="T72" fmla="*/ 77 w 766"/>
                  <a:gd name="T73" fmla="*/ 369 h 502"/>
                  <a:gd name="T74" fmla="*/ 71 w 766"/>
                  <a:gd name="T75" fmla="*/ 331 h 502"/>
                  <a:gd name="T76" fmla="*/ 55 w 766"/>
                  <a:gd name="T77" fmla="*/ 303 h 502"/>
                  <a:gd name="T78" fmla="*/ 49 w 766"/>
                  <a:gd name="T79" fmla="*/ 270 h 502"/>
                  <a:gd name="T80" fmla="*/ 27 w 766"/>
                  <a:gd name="T81" fmla="*/ 215 h 502"/>
                  <a:gd name="T82" fmla="*/ 22 w 766"/>
                  <a:gd name="T83" fmla="*/ 171 h 502"/>
                  <a:gd name="T84" fmla="*/ 11 w 766"/>
                  <a:gd name="T85" fmla="*/ 154 h 502"/>
                  <a:gd name="T86" fmla="*/ 0 w 766"/>
                  <a:gd name="T87" fmla="*/ 138 h 502"/>
                  <a:gd name="T88" fmla="*/ 11 w 766"/>
                  <a:gd name="T89" fmla="*/ 104 h 502"/>
                  <a:gd name="T90" fmla="*/ 22 w 766"/>
                  <a:gd name="T91" fmla="*/ 60 h 502"/>
                  <a:gd name="T92" fmla="*/ 5 w 766"/>
                  <a:gd name="T93" fmla="*/ 49 h 502"/>
                  <a:gd name="T94" fmla="*/ 0 w 766"/>
                  <a:gd name="T95" fmla="*/ 27 h 502"/>
                  <a:gd name="T96" fmla="*/ 5 w 766"/>
                  <a:gd name="T97" fmla="*/ 11 h 502"/>
                  <a:gd name="T98" fmla="*/ 16 w 766"/>
                  <a:gd name="T99" fmla="*/ 11 h 502"/>
                  <a:gd name="T100" fmla="*/ 104 w 766"/>
                  <a:gd name="T101" fmla="*/ 11 h 502"/>
                  <a:gd name="T102" fmla="*/ 468 w 766"/>
                  <a:gd name="T103" fmla="*/ 5 h 502"/>
                  <a:gd name="T104" fmla="*/ 617 w 766"/>
                  <a:gd name="T105" fmla="*/ 0 h 502"/>
                  <a:gd name="T106" fmla="*/ 628 w 766"/>
                  <a:gd name="T107" fmla="*/ 16 h 502"/>
                  <a:gd name="T108" fmla="*/ 639 w 766"/>
                  <a:gd name="T109" fmla="*/ 38 h 502"/>
                  <a:gd name="T110" fmla="*/ 645 w 766"/>
                  <a:gd name="T111" fmla="*/ 44 h 502"/>
                  <a:gd name="T112" fmla="*/ 634 w 766"/>
                  <a:gd name="T113" fmla="*/ 66 h 502"/>
                  <a:gd name="T114" fmla="*/ 634 w 766"/>
                  <a:gd name="T115" fmla="*/ 93 h 502"/>
                  <a:gd name="T116" fmla="*/ 656 w 766"/>
                  <a:gd name="T117" fmla="*/ 127 h 502"/>
                  <a:gd name="T118" fmla="*/ 672 w 766"/>
                  <a:gd name="T119" fmla="*/ 138 h 502"/>
                  <a:gd name="T120" fmla="*/ 694 w 766"/>
                  <a:gd name="T121" fmla="*/ 138 h 502"/>
                  <a:gd name="T122" fmla="*/ 700 w 766"/>
                  <a:gd name="T123" fmla="*/ 1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6" h="502">
                    <a:moveTo>
                      <a:pt x="700" y="154"/>
                    </a:moveTo>
                    <a:lnTo>
                      <a:pt x="705" y="171"/>
                    </a:lnTo>
                    <a:lnTo>
                      <a:pt x="722" y="176"/>
                    </a:lnTo>
                    <a:lnTo>
                      <a:pt x="728" y="187"/>
                    </a:lnTo>
                    <a:lnTo>
                      <a:pt x="733" y="198"/>
                    </a:lnTo>
                    <a:lnTo>
                      <a:pt x="761" y="220"/>
                    </a:lnTo>
                    <a:lnTo>
                      <a:pt x="766" y="237"/>
                    </a:lnTo>
                    <a:lnTo>
                      <a:pt x="761" y="259"/>
                    </a:lnTo>
                    <a:lnTo>
                      <a:pt x="750" y="281"/>
                    </a:lnTo>
                    <a:lnTo>
                      <a:pt x="744" y="303"/>
                    </a:lnTo>
                    <a:lnTo>
                      <a:pt x="728" y="314"/>
                    </a:lnTo>
                    <a:lnTo>
                      <a:pt x="716" y="320"/>
                    </a:lnTo>
                    <a:lnTo>
                      <a:pt x="672" y="331"/>
                    </a:lnTo>
                    <a:lnTo>
                      <a:pt x="667" y="347"/>
                    </a:lnTo>
                    <a:lnTo>
                      <a:pt x="661" y="364"/>
                    </a:lnTo>
                    <a:lnTo>
                      <a:pt x="667" y="375"/>
                    </a:lnTo>
                    <a:lnTo>
                      <a:pt x="678" y="386"/>
                    </a:lnTo>
                    <a:lnTo>
                      <a:pt x="678" y="413"/>
                    </a:lnTo>
                    <a:lnTo>
                      <a:pt x="661" y="424"/>
                    </a:lnTo>
                    <a:lnTo>
                      <a:pt x="661" y="435"/>
                    </a:lnTo>
                    <a:lnTo>
                      <a:pt x="661" y="452"/>
                    </a:lnTo>
                    <a:lnTo>
                      <a:pt x="650" y="458"/>
                    </a:lnTo>
                    <a:lnTo>
                      <a:pt x="634" y="469"/>
                    </a:lnTo>
                    <a:lnTo>
                      <a:pt x="634" y="480"/>
                    </a:lnTo>
                    <a:lnTo>
                      <a:pt x="634" y="491"/>
                    </a:lnTo>
                    <a:lnTo>
                      <a:pt x="628" y="502"/>
                    </a:lnTo>
                    <a:lnTo>
                      <a:pt x="612" y="480"/>
                    </a:lnTo>
                    <a:lnTo>
                      <a:pt x="601" y="463"/>
                    </a:lnTo>
                    <a:lnTo>
                      <a:pt x="540" y="469"/>
                    </a:lnTo>
                    <a:lnTo>
                      <a:pt x="463" y="469"/>
                    </a:lnTo>
                    <a:lnTo>
                      <a:pt x="281" y="474"/>
                    </a:lnTo>
                    <a:lnTo>
                      <a:pt x="182" y="480"/>
                    </a:lnTo>
                    <a:lnTo>
                      <a:pt x="115" y="480"/>
                    </a:lnTo>
                    <a:lnTo>
                      <a:pt x="104" y="480"/>
                    </a:lnTo>
                    <a:lnTo>
                      <a:pt x="93" y="447"/>
                    </a:lnTo>
                    <a:lnTo>
                      <a:pt x="88" y="397"/>
                    </a:lnTo>
                    <a:lnTo>
                      <a:pt x="77" y="369"/>
                    </a:lnTo>
                    <a:lnTo>
                      <a:pt x="71" y="331"/>
                    </a:lnTo>
                    <a:lnTo>
                      <a:pt x="55" y="303"/>
                    </a:lnTo>
                    <a:lnTo>
                      <a:pt x="49" y="270"/>
                    </a:lnTo>
                    <a:lnTo>
                      <a:pt x="27" y="215"/>
                    </a:lnTo>
                    <a:lnTo>
                      <a:pt x="22" y="171"/>
                    </a:lnTo>
                    <a:lnTo>
                      <a:pt x="11" y="154"/>
                    </a:lnTo>
                    <a:lnTo>
                      <a:pt x="0" y="138"/>
                    </a:lnTo>
                    <a:lnTo>
                      <a:pt x="11" y="104"/>
                    </a:lnTo>
                    <a:lnTo>
                      <a:pt x="22" y="60"/>
                    </a:lnTo>
                    <a:lnTo>
                      <a:pt x="5" y="49"/>
                    </a:lnTo>
                    <a:lnTo>
                      <a:pt x="0" y="27"/>
                    </a:lnTo>
                    <a:lnTo>
                      <a:pt x="5" y="11"/>
                    </a:lnTo>
                    <a:lnTo>
                      <a:pt x="16" y="11"/>
                    </a:lnTo>
                    <a:lnTo>
                      <a:pt x="104" y="11"/>
                    </a:lnTo>
                    <a:lnTo>
                      <a:pt x="468" y="5"/>
                    </a:lnTo>
                    <a:lnTo>
                      <a:pt x="617" y="0"/>
                    </a:lnTo>
                    <a:lnTo>
                      <a:pt x="628" y="16"/>
                    </a:lnTo>
                    <a:lnTo>
                      <a:pt x="639" y="38"/>
                    </a:lnTo>
                    <a:lnTo>
                      <a:pt x="645" y="44"/>
                    </a:lnTo>
                    <a:lnTo>
                      <a:pt x="634" y="66"/>
                    </a:lnTo>
                    <a:lnTo>
                      <a:pt x="634" y="93"/>
                    </a:lnTo>
                    <a:lnTo>
                      <a:pt x="656" y="127"/>
                    </a:lnTo>
                    <a:lnTo>
                      <a:pt x="672" y="138"/>
                    </a:lnTo>
                    <a:lnTo>
                      <a:pt x="694" y="138"/>
                    </a:lnTo>
                    <a:lnTo>
                      <a:pt x="700" y="154"/>
                    </a:lnTo>
                    <a:close/>
                  </a:path>
                </a:pathLst>
              </a:custGeom>
              <a:solidFill>
                <a:srgbClr val="AAE022"/>
              </a:solid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48">
                <a:extLst/>
              </p:cNvPr>
              <p:cNvSpPr>
                <a:spLocks/>
              </p:cNvSpPr>
              <p:nvPr/>
            </p:nvSpPr>
            <p:spPr bwMode="auto">
              <a:xfrm>
                <a:off x="7072313" y="4195763"/>
                <a:ext cx="717550" cy="1260475"/>
              </a:xfrm>
              <a:custGeom>
                <a:avLst/>
                <a:gdLst>
                  <a:gd name="T0" fmla="*/ 452 w 452"/>
                  <a:gd name="T1" fmla="*/ 750 h 794"/>
                  <a:gd name="T2" fmla="*/ 447 w 452"/>
                  <a:gd name="T3" fmla="*/ 761 h 794"/>
                  <a:gd name="T4" fmla="*/ 413 w 452"/>
                  <a:gd name="T5" fmla="*/ 761 h 794"/>
                  <a:gd name="T6" fmla="*/ 402 w 452"/>
                  <a:gd name="T7" fmla="*/ 756 h 794"/>
                  <a:gd name="T8" fmla="*/ 386 w 452"/>
                  <a:gd name="T9" fmla="*/ 750 h 794"/>
                  <a:gd name="T10" fmla="*/ 336 w 452"/>
                  <a:gd name="T11" fmla="*/ 767 h 794"/>
                  <a:gd name="T12" fmla="*/ 320 w 452"/>
                  <a:gd name="T13" fmla="*/ 761 h 794"/>
                  <a:gd name="T14" fmla="*/ 303 w 452"/>
                  <a:gd name="T15" fmla="*/ 789 h 794"/>
                  <a:gd name="T16" fmla="*/ 292 w 452"/>
                  <a:gd name="T17" fmla="*/ 794 h 794"/>
                  <a:gd name="T18" fmla="*/ 287 w 452"/>
                  <a:gd name="T19" fmla="*/ 778 h 794"/>
                  <a:gd name="T20" fmla="*/ 276 w 452"/>
                  <a:gd name="T21" fmla="*/ 750 h 794"/>
                  <a:gd name="T22" fmla="*/ 254 w 452"/>
                  <a:gd name="T23" fmla="*/ 728 h 794"/>
                  <a:gd name="T24" fmla="*/ 259 w 452"/>
                  <a:gd name="T25" fmla="*/ 667 h 794"/>
                  <a:gd name="T26" fmla="*/ 254 w 452"/>
                  <a:gd name="T27" fmla="*/ 662 h 794"/>
                  <a:gd name="T28" fmla="*/ 243 w 452"/>
                  <a:gd name="T29" fmla="*/ 667 h 794"/>
                  <a:gd name="T30" fmla="*/ 182 w 452"/>
                  <a:gd name="T31" fmla="*/ 667 h 794"/>
                  <a:gd name="T32" fmla="*/ 5 w 452"/>
                  <a:gd name="T33" fmla="*/ 673 h 794"/>
                  <a:gd name="T34" fmla="*/ 0 w 452"/>
                  <a:gd name="T35" fmla="*/ 662 h 794"/>
                  <a:gd name="T36" fmla="*/ 5 w 452"/>
                  <a:gd name="T37" fmla="*/ 607 h 794"/>
                  <a:gd name="T38" fmla="*/ 33 w 452"/>
                  <a:gd name="T39" fmla="*/ 557 h 794"/>
                  <a:gd name="T40" fmla="*/ 72 w 452"/>
                  <a:gd name="T41" fmla="*/ 491 h 794"/>
                  <a:gd name="T42" fmla="*/ 61 w 452"/>
                  <a:gd name="T43" fmla="*/ 474 h 794"/>
                  <a:gd name="T44" fmla="*/ 72 w 452"/>
                  <a:gd name="T45" fmla="*/ 474 h 794"/>
                  <a:gd name="T46" fmla="*/ 77 w 452"/>
                  <a:gd name="T47" fmla="*/ 452 h 794"/>
                  <a:gd name="T48" fmla="*/ 61 w 452"/>
                  <a:gd name="T49" fmla="*/ 441 h 794"/>
                  <a:gd name="T50" fmla="*/ 61 w 452"/>
                  <a:gd name="T51" fmla="*/ 425 h 794"/>
                  <a:gd name="T52" fmla="*/ 44 w 452"/>
                  <a:gd name="T53" fmla="*/ 392 h 794"/>
                  <a:gd name="T54" fmla="*/ 44 w 452"/>
                  <a:gd name="T55" fmla="*/ 353 h 794"/>
                  <a:gd name="T56" fmla="*/ 55 w 452"/>
                  <a:gd name="T57" fmla="*/ 331 h 794"/>
                  <a:gd name="T58" fmla="*/ 50 w 452"/>
                  <a:gd name="T59" fmla="*/ 303 h 794"/>
                  <a:gd name="T60" fmla="*/ 38 w 452"/>
                  <a:gd name="T61" fmla="*/ 281 h 794"/>
                  <a:gd name="T62" fmla="*/ 50 w 452"/>
                  <a:gd name="T63" fmla="*/ 270 h 794"/>
                  <a:gd name="T64" fmla="*/ 38 w 452"/>
                  <a:gd name="T65" fmla="*/ 254 h 794"/>
                  <a:gd name="T66" fmla="*/ 44 w 452"/>
                  <a:gd name="T67" fmla="*/ 243 h 794"/>
                  <a:gd name="T68" fmla="*/ 50 w 452"/>
                  <a:gd name="T69" fmla="*/ 193 h 794"/>
                  <a:gd name="T70" fmla="*/ 72 w 452"/>
                  <a:gd name="T71" fmla="*/ 176 h 794"/>
                  <a:gd name="T72" fmla="*/ 66 w 452"/>
                  <a:gd name="T73" fmla="*/ 160 h 794"/>
                  <a:gd name="T74" fmla="*/ 94 w 452"/>
                  <a:gd name="T75" fmla="*/ 121 h 794"/>
                  <a:gd name="T76" fmla="*/ 116 w 452"/>
                  <a:gd name="T77" fmla="*/ 116 h 794"/>
                  <a:gd name="T78" fmla="*/ 116 w 452"/>
                  <a:gd name="T79" fmla="*/ 99 h 794"/>
                  <a:gd name="T80" fmla="*/ 110 w 452"/>
                  <a:gd name="T81" fmla="*/ 88 h 794"/>
                  <a:gd name="T82" fmla="*/ 132 w 452"/>
                  <a:gd name="T83" fmla="*/ 49 h 794"/>
                  <a:gd name="T84" fmla="*/ 149 w 452"/>
                  <a:gd name="T85" fmla="*/ 38 h 794"/>
                  <a:gd name="T86" fmla="*/ 149 w 452"/>
                  <a:gd name="T87" fmla="*/ 16 h 794"/>
                  <a:gd name="T88" fmla="*/ 215 w 452"/>
                  <a:gd name="T89" fmla="*/ 11 h 794"/>
                  <a:gd name="T90" fmla="*/ 391 w 452"/>
                  <a:gd name="T91" fmla="*/ 0 h 794"/>
                  <a:gd name="T92" fmla="*/ 425 w 452"/>
                  <a:gd name="T93" fmla="*/ 0 h 794"/>
                  <a:gd name="T94" fmla="*/ 425 w 452"/>
                  <a:gd name="T95" fmla="*/ 44 h 794"/>
                  <a:gd name="T96" fmla="*/ 425 w 452"/>
                  <a:gd name="T97" fmla="*/ 165 h 794"/>
                  <a:gd name="T98" fmla="*/ 419 w 452"/>
                  <a:gd name="T99" fmla="*/ 397 h 794"/>
                  <a:gd name="T100" fmla="*/ 419 w 452"/>
                  <a:gd name="T101" fmla="*/ 496 h 794"/>
                  <a:gd name="T102" fmla="*/ 441 w 452"/>
                  <a:gd name="T103" fmla="*/ 634 h 794"/>
                  <a:gd name="T104" fmla="*/ 452 w 452"/>
                  <a:gd name="T105" fmla="*/ 750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52" h="794">
                    <a:moveTo>
                      <a:pt x="452" y="750"/>
                    </a:moveTo>
                    <a:lnTo>
                      <a:pt x="447" y="761"/>
                    </a:lnTo>
                    <a:lnTo>
                      <a:pt x="413" y="761"/>
                    </a:lnTo>
                    <a:lnTo>
                      <a:pt x="402" y="756"/>
                    </a:lnTo>
                    <a:lnTo>
                      <a:pt x="386" y="750"/>
                    </a:lnTo>
                    <a:lnTo>
                      <a:pt x="336" y="767"/>
                    </a:lnTo>
                    <a:lnTo>
                      <a:pt x="320" y="761"/>
                    </a:lnTo>
                    <a:lnTo>
                      <a:pt x="303" y="789"/>
                    </a:lnTo>
                    <a:lnTo>
                      <a:pt x="292" y="794"/>
                    </a:lnTo>
                    <a:lnTo>
                      <a:pt x="287" y="778"/>
                    </a:lnTo>
                    <a:lnTo>
                      <a:pt x="276" y="750"/>
                    </a:lnTo>
                    <a:lnTo>
                      <a:pt x="254" y="728"/>
                    </a:lnTo>
                    <a:lnTo>
                      <a:pt x="259" y="667"/>
                    </a:lnTo>
                    <a:lnTo>
                      <a:pt x="254" y="662"/>
                    </a:lnTo>
                    <a:lnTo>
                      <a:pt x="243" y="667"/>
                    </a:lnTo>
                    <a:lnTo>
                      <a:pt x="182" y="667"/>
                    </a:lnTo>
                    <a:lnTo>
                      <a:pt x="5" y="673"/>
                    </a:lnTo>
                    <a:lnTo>
                      <a:pt x="0" y="662"/>
                    </a:lnTo>
                    <a:lnTo>
                      <a:pt x="5" y="607"/>
                    </a:lnTo>
                    <a:lnTo>
                      <a:pt x="33" y="557"/>
                    </a:lnTo>
                    <a:lnTo>
                      <a:pt x="72" y="491"/>
                    </a:lnTo>
                    <a:lnTo>
                      <a:pt x="61" y="474"/>
                    </a:lnTo>
                    <a:lnTo>
                      <a:pt x="72" y="474"/>
                    </a:lnTo>
                    <a:lnTo>
                      <a:pt x="77" y="452"/>
                    </a:lnTo>
                    <a:lnTo>
                      <a:pt x="61" y="441"/>
                    </a:lnTo>
                    <a:lnTo>
                      <a:pt x="61" y="425"/>
                    </a:lnTo>
                    <a:lnTo>
                      <a:pt x="44" y="392"/>
                    </a:lnTo>
                    <a:lnTo>
                      <a:pt x="44" y="353"/>
                    </a:lnTo>
                    <a:lnTo>
                      <a:pt x="55" y="331"/>
                    </a:lnTo>
                    <a:lnTo>
                      <a:pt x="50" y="303"/>
                    </a:lnTo>
                    <a:lnTo>
                      <a:pt x="38" y="281"/>
                    </a:lnTo>
                    <a:lnTo>
                      <a:pt x="50" y="270"/>
                    </a:lnTo>
                    <a:lnTo>
                      <a:pt x="38" y="254"/>
                    </a:lnTo>
                    <a:lnTo>
                      <a:pt x="44" y="243"/>
                    </a:lnTo>
                    <a:lnTo>
                      <a:pt x="50" y="193"/>
                    </a:lnTo>
                    <a:lnTo>
                      <a:pt x="72" y="176"/>
                    </a:lnTo>
                    <a:lnTo>
                      <a:pt x="66" y="160"/>
                    </a:lnTo>
                    <a:lnTo>
                      <a:pt x="94" y="121"/>
                    </a:lnTo>
                    <a:lnTo>
                      <a:pt x="116" y="116"/>
                    </a:lnTo>
                    <a:lnTo>
                      <a:pt x="116" y="99"/>
                    </a:lnTo>
                    <a:lnTo>
                      <a:pt x="110" y="88"/>
                    </a:lnTo>
                    <a:lnTo>
                      <a:pt x="132" y="49"/>
                    </a:lnTo>
                    <a:lnTo>
                      <a:pt x="149" y="38"/>
                    </a:lnTo>
                    <a:lnTo>
                      <a:pt x="149" y="16"/>
                    </a:lnTo>
                    <a:lnTo>
                      <a:pt x="215" y="11"/>
                    </a:lnTo>
                    <a:lnTo>
                      <a:pt x="391" y="0"/>
                    </a:lnTo>
                    <a:lnTo>
                      <a:pt x="425" y="0"/>
                    </a:lnTo>
                    <a:lnTo>
                      <a:pt x="425" y="44"/>
                    </a:lnTo>
                    <a:lnTo>
                      <a:pt x="425" y="165"/>
                    </a:lnTo>
                    <a:lnTo>
                      <a:pt x="419" y="397"/>
                    </a:lnTo>
                    <a:lnTo>
                      <a:pt x="419" y="496"/>
                    </a:lnTo>
                    <a:lnTo>
                      <a:pt x="441" y="634"/>
                    </a:lnTo>
                    <a:lnTo>
                      <a:pt x="452" y="750"/>
                    </a:lnTo>
                    <a:close/>
                  </a:path>
                </a:pathLst>
              </a:custGeom>
              <a:solidFill>
                <a:schemeClr val="bg1">
                  <a:lumMod val="85000"/>
                </a:schemeClr>
              </a:solid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49">
                <a:extLst/>
              </p:cNvPr>
              <p:cNvSpPr>
                <a:spLocks/>
              </p:cNvSpPr>
              <p:nvPr/>
            </p:nvSpPr>
            <p:spPr bwMode="auto">
              <a:xfrm>
                <a:off x="7720013" y="2390775"/>
                <a:ext cx="603250" cy="1050925"/>
              </a:xfrm>
              <a:custGeom>
                <a:avLst/>
                <a:gdLst>
                  <a:gd name="T0" fmla="*/ 0 w 380"/>
                  <a:gd name="T1" fmla="*/ 662 h 662"/>
                  <a:gd name="T2" fmla="*/ 0 w 380"/>
                  <a:gd name="T3" fmla="*/ 646 h 662"/>
                  <a:gd name="T4" fmla="*/ 0 w 380"/>
                  <a:gd name="T5" fmla="*/ 613 h 662"/>
                  <a:gd name="T6" fmla="*/ 17 w 380"/>
                  <a:gd name="T7" fmla="*/ 591 h 662"/>
                  <a:gd name="T8" fmla="*/ 33 w 380"/>
                  <a:gd name="T9" fmla="*/ 563 h 662"/>
                  <a:gd name="T10" fmla="*/ 50 w 380"/>
                  <a:gd name="T11" fmla="*/ 530 h 662"/>
                  <a:gd name="T12" fmla="*/ 44 w 380"/>
                  <a:gd name="T13" fmla="*/ 486 h 662"/>
                  <a:gd name="T14" fmla="*/ 33 w 380"/>
                  <a:gd name="T15" fmla="*/ 469 h 662"/>
                  <a:gd name="T16" fmla="*/ 33 w 380"/>
                  <a:gd name="T17" fmla="*/ 442 h 662"/>
                  <a:gd name="T18" fmla="*/ 39 w 380"/>
                  <a:gd name="T19" fmla="*/ 403 h 662"/>
                  <a:gd name="T20" fmla="*/ 33 w 380"/>
                  <a:gd name="T21" fmla="*/ 353 h 662"/>
                  <a:gd name="T22" fmla="*/ 22 w 380"/>
                  <a:gd name="T23" fmla="*/ 232 h 662"/>
                  <a:gd name="T24" fmla="*/ 17 w 380"/>
                  <a:gd name="T25" fmla="*/ 122 h 662"/>
                  <a:gd name="T26" fmla="*/ 5 w 380"/>
                  <a:gd name="T27" fmla="*/ 33 h 662"/>
                  <a:gd name="T28" fmla="*/ 28 w 380"/>
                  <a:gd name="T29" fmla="*/ 39 h 662"/>
                  <a:gd name="T30" fmla="*/ 39 w 380"/>
                  <a:gd name="T31" fmla="*/ 50 h 662"/>
                  <a:gd name="T32" fmla="*/ 50 w 380"/>
                  <a:gd name="T33" fmla="*/ 44 h 662"/>
                  <a:gd name="T34" fmla="*/ 66 w 380"/>
                  <a:gd name="T35" fmla="*/ 33 h 662"/>
                  <a:gd name="T36" fmla="*/ 83 w 380"/>
                  <a:gd name="T37" fmla="*/ 22 h 662"/>
                  <a:gd name="T38" fmla="*/ 121 w 380"/>
                  <a:gd name="T39" fmla="*/ 17 h 662"/>
                  <a:gd name="T40" fmla="*/ 287 w 380"/>
                  <a:gd name="T41" fmla="*/ 0 h 662"/>
                  <a:gd name="T42" fmla="*/ 325 w 380"/>
                  <a:gd name="T43" fmla="*/ 0 h 662"/>
                  <a:gd name="T44" fmla="*/ 336 w 380"/>
                  <a:gd name="T45" fmla="*/ 116 h 662"/>
                  <a:gd name="T46" fmla="*/ 369 w 380"/>
                  <a:gd name="T47" fmla="*/ 387 h 662"/>
                  <a:gd name="T48" fmla="*/ 369 w 380"/>
                  <a:gd name="T49" fmla="*/ 431 h 662"/>
                  <a:gd name="T50" fmla="*/ 369 w 380"/>
                  <a:gd name="T51" fmla="*/ 447 h 662"/>
                  <a:gd name="T52" fmla="*/ 380 w 380"/>
                  <a:gd name="T53" fmla="*/ 458 h 662"/>
                  <a:gd name="T54" fmla="*/ 380 w 380"/>
                  <a:gd name="T55" fmla="*/ 469 h 662"/>
                  <a:gd name="T56" fmla="*/ 358 w 380"/>
                  <a:gd name="T57" fmla="*/ 480 h 662"/>
                  <a:gd name="T58" fmla="*/ 336 w 380"/>
                  <a:gd name="T59" fmla="*/ 491 h 662"/>
                  <a:gd name="T60" fmla="*/ 309 w 380"/>
                  <a:gd name="T61" fmla="*/ 497 h 662"/>
                  <a:gd name="T62" fmla="*/ 309 w 380"/>
                  <a:gd name="T63" fmla="*/ 530 h 662"/>
                  <a:gd name="T64" fmla="*/ 276 w 380"/>
                  <a:gd name="T65" fmla="*/ 558 h 662"/>
                  <a:gd name="T66" fmla="*/ 254 w 380"/>
                  <a:gd name="T67" fmla="*/ 585 h 662"/>
                  <a:gd name="T68" fmla="*/ 254 w 380"/>
                  <a:gd name="T69" fmla="*/ 602 h 662"/>
                  <a:gd name="T70" fmla="*/ 248 w 380"/>
                  <a:gd name="T71" fmla="*/ 613 h 662"/>
                  <a:gd name="T72" fmla="*/ 226 w 380"/>
                  <a:gd name="T73" fmla="*/ 613 h 662"/>
                  <a:gd name="T74" fmla="*/ 215 w 380"/>
                  <a:gd name="T75" fmla="*/ 602 h 662"/>
                  <a:gd name="T76" fmla="*/ 198 w 380"/>
                  <a:gd name="T77" fmla="*/ 613 h 662"/>
                  <a:gd name="T78" fmla="*/ 176 w 380"/>
                  <a:gd name="T79" fmla="*/ 624 h 662"/>
                  <a:gd name="T80" fmla="*/ 176 w 380"/>
                  <a:gd name="T81" fmla="*/ 646 h 662"/>
                  <a:gd name="T82" fmla="*/ 171 w 380"/>
                  <a:gd name="T83" fmla="*/ 646 h 662"/>
                  <a:gd name="T84" fmla="*/ 165 w 380"/>
                  <a:gd name="T85" fmla="*/ 640 h 662"/>
                  <a:gd name="T86" fmla="*/ 149 w 380"/>
                  <a:gd name="T87" fmla="*/ 629 h 662"/>
                  <a:gd name="T88" fmla="*/ 127 w 380"/>
                  <a:gd name="T89" fmla="*/ 640 h 662"/>
                  <a:gd name="T90" fmla="*/ 116 w 380"/>
                  <a:gd name="T91" fmla="*/ 662 h 662"/>
                  <a:gd name="T92" fmla="*/ 105 w 380"/>
                  <a:gd name="T93" fmla="*/ 657 h 662"/>
                  <a:gd name="T94" fmla="*/ 94 w 380"/>
                  <a:gd name="T95" fmla="*/ 640 h 662"/>
                  <a:gd name="T96" fmla="*/ 61 w 380"/>
                  <a:gd name="T97" fmla="*/ 646 h 662"/>
                  <a:gd name="T98" fmla="*/ 17 w 380"/>
                  <a:gd name="T99" fmla="*/ 651 h 662"/>
                  <a:gd name="T100" fmla="*/ 0 w 380"/>
                  <a:gd name="T10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80" h="662">
                    <a:moveTo>
                      <a:pt x="0" y="662"/>
                    </a:moveTo>
                    <a:lnTo>
                      <a:pt x="0" y="646"/>
                    </a:lnTo>
                    <a:lnTo>
                      <a:pt x="0" y="613"/>
                    </a:lnTo>
                    <a:lnTo>
                      <a:pt x="17" y="591"/>
                    </a:lnTo>
                    <a:lnTo>
                      <a:pt x="33" y="563"/>
                    </a:lnTo>
                    <a:lnTo>
                      <a:pt x="50" y="530"/>
                    </a:lnTo>
                    <a:lnTo>
                      <a:pt x="44" y="486"/>
                    </a:lnTo>
                    <a:lnTo>
                      <a:pt x="33" y="469"/>
                    </a:lnTo>
                    <a:lnTo>
                      <a:pt x="33" y="442"/>
                    </a:lnTo>
                    <a:lnTo>
                      <a:pt x="39" y="403"/>
                    </a:lnTo>
                    <a:lnTo>
                      <a:pt x="33" y="353"/>
                    </a:lnTo>
                    <a:lnTo>
                      <a:pt x="22" y="232"/>
                    </a:lnTo>
                    <a:lnTo>
                      <a:pt x="17" y="122"/>
                    </a:lnTo>
                    <a:lnTo>
                      <a:pt x="5" y="33"/>
                    </a:lnTo>
                    <a:lnTo>
                      <a:pt x="28" y="39"/>
                    </a:lnTo>
                    <a:lnTo>
                      <a:pt x="39" y="50"/>
                    </a:lnTo>
                    <a:lnTo>
                      <a:pt x="50" y="44"/>
                    </a:lnTo>
                    <a:lnTo>
                      <a:pt x="66" y="33"/>
                    </a:lnTo>
                    <a:lnTo>
                      <a:pt x="83" y="22"/>
                    </a:lnTo>
                    <a:lnTo>
                      <a:pt x="121" y="17"/>
                    </a:lnTo>
                    <a:lnTo>
                      <a:pt x="287" y="0"/>
                    </a:lnTo>
                    <a:lnTo>
                      <a:pt x="325" y="0"/>
                    </a:lnTo>
                    <a:lnTo>
                      <a:pt x="336" y="116"/>
                    </a:lnTo>
                    <a:lnTo>
                      <a:pt x="369" y="387"/>
                    </a:lnTo>
                    <a:lnTo>
                      <a:pt x="369" y="431"/>
                    </a:lnTo>
                    <a:lnTo>
                      <a:pt x="369" y="447"/>
                    </a:lnTo>
                    <a:lnTo>
                      <a:pt x="380" y="458"/>
                    </a:lnTo>
                    <a:lnTo>
                      <a:pt x="380" y="469"/>
                    </a:lnTo>
                    <a:lnTo>
                      <a:pt x="358" y="480"/>
                    </a:lnTo>
                    <a:lnTo>
                      <a:pt x="336" y="491"/>
                    </a:lnTo>
                    <a:lnTo>
                      <a:pt x="309" y="497"/>
                    </a:lnTo>
                    <a:lnTo>
                      <a:pt x="309" y="530"/>
                    </a:lnTo>
                    <a:lnTo>
                      <a:pt x="276" y="558"/>
                    </a:lnTo>
                    <a:lnTo>
                      <a:pt x="254" y="585"/>
                    </a:lnTo>
                    <a:lnTo>
                      <a:pt x="254" y="602"/>
                    </a:lnTo>
                    <a:lnTo>
                      <a:pt x="248" y="613"/>
                    </a:lnTo>
                    <a:lnTo>
                      <a:pt x="226" y="613"/>
                    </a:lnTo>
                    <a:lnTo>
                      <a:pt x="215" y="602"/>
                    </a:lnTo>
                    <a:lnTo>
                      <a:pt x="198" y="613"/>
                    </a:lnTo>
                    <a:lnTo>
                      <a:pt x="176" y="624"/>
                    </a:lnTo>
                    <a:lnTo>
                      <a:pt x="176" y="646"/>
                    </a:lnTo>
                    <a:lnTo>
                      <a:pt x="171" y="646"/>
                    </a:lnTo>
                    <a:lnTo>
                      <a:pt x="165" y="640"/>
                    </a:lnTo>
                    <a:lnTo>
                      <a:pt x="149" y="629"/>
                    </a:lnTo>
                    <a:lnTo>
                      <a:pt x="127" y="640"/>
                    </a:lnTo>
                    <a:lnTo>
                      <a:pt x="116" y="662"/>
                    </a:lnTo>
                    <a:lnTo>
                      <a:pt x="105" y="657"/>
                    </a:lnTo>
                    <a:lnTo>
                      <a:pt x="94" y="640"/>
                    </a:lnTo>
                    <a:lnTo>
                      <a:pt x="61" y="646"/>
                    </a:lnTo>
                    <a:lnTo>
                      <a:pt x="17" y="651"/>
                    </a:lnTo>
                    <a:lnTo>
                      <a:pt x="0" y="662"/>
                    </a:lnTo>
                    <a:close/>
                  </a:path>
                </a:pathLst>
              </a:custGeom>
              <a:solidFill>
                <a:srgbClr val="104C10"/>
              </a:solid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50">
                <a:extLst/>
              </p:cNvPr>
              <p:cNvSpPr>
                <a:spLocks/>
              </p:cNvSpPr>
              <p:nvPr/>
            </p:nvSpPr>
            <p:spPr bwMode="auto">
              <a:xfrm>
                <a:off x="6985000" y="2251075"/>
                <a:ext cx="804863" cy="1444625"/>
              </a:xfrm>
              <a:custGeom>
                <a:avLst/>
                <a:gdLst>
                  <a:gd name="T0" fmla="*/ 457 w 507"/>
                  <a:gd name="T1" fmla="*/ 734 h 910"/>
                  <a:gd name="T2" fmla="*/ 474 w 507"/>
                  <a:gd name="T3" fmla="*/ 673 h 910"/>
                  <a:gd name="T4" fmla="*/ 507 w 507"/>
                  <a:gd name="T5" fmla="*/ 618 h 910"/>
                  <a:gd name="T6" fmla="*/ 491 w 507"/>
                  <a:gd name="T7" fmla="*/ 552 h 910"/>
                  <a:gd name="T8" fmla="*/ 496 w 507"/>
                  <a:gd name="T9" fmla="*/ 491 h 910"/>
                  <a:gd name="T10" fmla="*/ 480 w 507"/>
                  <a:gd name="T11" fmla="*/ 320 h 910"/>
                  <a:gd name="T12" fmla="*/ 463 w 507"/>
                  <a:gd name="T13" fmla="*/ 121 h 910"/>
                  <a:gd name="T14" fmla="*/ 457 w 507"/>
                  <a:gd name="T15" fmla="*/ 99 h 910"/>
                  <a:gd name="T16" fmla="*/ 435 w 507"/>
                  <a:gd name="T17" fmla="*/ 55 h 910"/>
                  <a:gd name="T18" fmla="*/ 424 w 507"/>
                  <a:gd name="T19" fmla="*/ 0 h 910"/>
                  <a:gd name="T20" fmla="*/ 149 w 507"/>
                  <a:gd name="T21" fmla="*/ 22 h 910"/>
                  <a:gd name="T22" fmla="*/ 88 w 507"/>
                  <a:gd name="T23" fmla="*/ 33 h 910"/>
                  <a:gd name="T24" fmla="*/ 110 w 507"/>
                  <a:gd name="T25" fmla="*/ 50 h 910"/>
                  <a:gd name="T26" fmla="*/ 143 w 507"/>
                  <a:gd name="T27" fmla="*/ 88 h 910"/>
                  <a:gd name="T28" fmla="*/ 143 w 507"/>
                  <a:gd name="T29" fmla="*/ 127 h 910"/>
                  <a:gd name="T30" fmla="*/ 127 w 507"/>
                  <a:gd name="T31" fmla="*/ 177 h 910"/>
                  <a:gd name="T32" fmla="*/ 93 w 507"/>
                  <a:gd name="T33" fmla="*/ 193 h 910"/>
                  <a:gd name="T34" fmla="*/ 49 w 507"/>
                  <a:gd name="T35" fmla="*/ 215 h 910"/>
                  <a:gd name="T36" fmla="*/ 49 w 507"/>
                  <a:gd name="T37" fmla="*/ 243 h 910"/>
                  <a:gd name="T38" fmla="*/ 60 w 507"/>
                  <a:gd name="T39" fmla="*/ 281 h 910"/>
                  <a:gd name="T40" fmla="*/ 44 w 507"/>
                  <a:gd name="T41" fmla="*/ 309 h 910"/>
                  <a:gd name="T42" fmla="*/ 33 w 507"/>
                  <a:gd name="T43" fmla="*/ 331 h 910"/>
                  <a:gd name="T44" fmla="*/ 16 w 507"/>
                  <a:gd name="T45" fmla="*/ 348 h 910"/>
                  <a:gd name="T46" fmla="*/ 5 w 507"/>
                  <a:gd name="T47" fmla="*/ 375 h 910"/>
                  <a:gd name="T48" fmla="*/ 0 w 507"/>
                  <a:gd name="T49" fmla="*/ 419 h 910"/>
                  <a:gd name="T50" fmla="*/ 71 w 507"/>
                  <a:gd name="T51" fmla="*/ 530 h 910"/>
                  <a:gd name="T52" fmla="*/ 110 w 507"/>
                  <a:gd name="T53" fmla="*/ 590 h 910"/>
                  <a:gd name="T54" fmla="*/ 165 w 507"/>
                  <a:gd name="T55" fmla="*/ 601 h 910"/>
                  <a:gd name="T56" fmla="*/ 182 w 507"/>
                  <a:gd name="T57" fmla="*/ 640 h 910"/>
                  <a:gd name="T58" fmla="*/ 160 w 507"/>
                  <a:gd name="T59" fmla="*/ 706 h 910"/>
                  <a:gd name="T60" fmla="*/ 220 w 507"/>
                  <a:gd name="T61" fmla="*/ 772 h 910"/>
                  <a:gd name="T62" fmla="*/ 270 w 507"/>
                  <a:gd name="T63" fmla="*/ 817 h 910"/>
                  <a:gd name="T64" fmla="*/ 281 w 507"/>
                  <a:gd name="T65" fmla="*/ 861 h 910"/>
                  <a:gd name="T66" fmla="*/ 303 w 507"/>
                  <a:gd name="T67" fmla="*/ 910 h 910"/>
                  <a:gd name="T68" fmla="*/ 325 w 507"/>
                  <a:gd name="T69" fmla="*/ 888 h 910"/>
                  <a:gd name="T70" fmla="*/ 364 w 507"/>
                  <a:gd name="T71" fmla="*/ 866 h 910"/>
                  <a:gd name="T72" fmla="*/ 408 w 507"/>
                  <a:gd name="T73" fmla="*/ 883 h 910"/>
                  <a:gd name="T74" fmla="*/ 413 w 507"/>
                  <a:gd name="T75" fmla="*/ 872 h 910"/>
                  <a:gd name="T76" fmla="*/ 408 w 507"/>
                  <a:gd name="T77" fmla="*/ 833 h 910"/>
                  <a:gd name="T78" fmla="*/ 441 w 507"/>
                  <a:gd name="T79" fmla="*/ 817 h 910"/>
                  <a:gd name="T80" fmla="*/ 446 w 507"/>
                  <a:gd name="T81" fmla="*/ 806 h 910"/>
                  <a:gd name="T82" fmla="*/ 446 w 507"/>
                  <a:gd name="T83" fmla="*/ 778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7" h="910">
                    <a:moveTo>
                      <a:pt x="457" y="756"/>
                    </a:moveTo>
                    <a:lnTo>
                      <a:pt x="457" y="734"/>
                    </a:lnTo>
                    <a:lnTo>
                      <a:pt x="457" y="695"/>
                    </a:lnTo>
                    <a:lnTo>
                      <a:pt x="474" y="673"/>
                    </a:lnTo>
                    <a:lnTo>
                      <a:pt x="491" y="646"/>
                    </a:lnTo>
                    <a:lnTo>
                      <a:pt x="507" y="618"/>
                    </a:lnTo>
                    <a:lnTo>
                      <a:pt x="507" y="579"/>
                    </a:lnTo>
                    <a:lnTo>
                      <a:pt x="491" y="552"/>
                    </a:lnTo>
                    <a:lnTo>
                      <a:pt x="491" y="530"/>
                    </a:lnTo>
                    <a:lnTo>
                      <a:pt x="496" y="491"/>
                    </a:lnTo>
                    <a:lnTo>
                      <a:pt x="491" y="436"/>
                    </a:lnTo>
                    <a:lnTo>
                      <a:pt x="480" y="320"/>
                    </a:lnTo>
                    <a:lnTo>
                      <a:pt x="468" y="210"/>
                    </a:lnTo>
                    <a:lnTo>
                      <a:pt x="463" y="121"/>
                    </a:lnTo>
                    <a:lnTo>
                      <a:pt x="463" y="116"/>
                    </a:lnTo>
                    <a:lnTo>
                      <a:pt x="457" y="99"/>
                    </a:lnTo>
                    <a:lnTo>
                      <a:pt x="446" y="72"/>
                    </a:lnTo>
                    <a:lnTo>
                      <a:pt x="435" y="55"/>
                    </a:lnTo>
                    <a:lnTo>
                      <a:pt x="424" y="39"/>
                    </a:lnTo>
                    <a:lnTo>
                      <a:pt x="424" y="0"/>
                    </a:lnTo>
                    <a:lnTo>
                      <a:pt x="347" y="6"/>
                    </a:lnTo>
                    <a:lnTo>
                      <a:pt x="149" y="22"/>
                    </a:lnTo>
                    <a:lnTo>
                      <a:pt x="88" y="17"/>
                    </a:lnTo>
                    <a:lnTo>
                      <a:pt x="88" y="33"/>
                    </a:lnTo>
                    <a:lnTo>
                      <a:pt x="105" y="39"/>
                    </a:lnTo>
                    <a:lnTo>
                      <a:pt x="110" y="50"/>
                    </a:lnTo>
                    <a:lnTo>
                      <a:pt x="116" y="61"/>
                    </a:lnTo>
                    <a:lnTo>
                      <a:pt x="143" y="88"/>
                    </a:lnTo>
                    <a:lnTo>
                      <a:pt x="149" y="105"/>
                    </a:lnTo>
                    <a:lnTo>
                      <a:pt x="143" y="127"/>
                    </a:lnTo>
                    <a:lnTo>
                      <a:pt x="132" y="155"/>
                    </a:lnTo>
                    <a:lnTo>
                      <a:pt x="127" y="177"/>
                    </a:lnTo>
                    <a:lnTo>
                      <a:pt x="110" y="188"/>
                    </a:lnTo>
                    <a:lnTo>
                      <a:pt x="93" y="193"/>
                    </a:lnTo>
                    <a:lnTo>
                      <a:pt x="55" y="204"/>
                    </a:lnTo>
                    <a:lnTo>
                      <a:pt x="49" y="215"/>
                    </a:lnTo>
                    <a:lnTo>
                      <a:pt x="44" y="232"/>
                    </a:lnTo>
                    <a:lnTo>
                      <a:pt x="49" y="243"/>
                    </a:lnTo>
                    <a:lnTo>
                      <a:pt x="66" y="254"/>
                    </a:lnTo>
                    <a:lnTo>
                      <a:pt x="60" y="281"/>
                    </a:lnTo>
                    <a:lnTo>
                      <a:pt x="49" y="298"/>
                    </a:lnTo>
                    <a:lnTo>
                      <a:pt x="44" y="309"/>
                    </a:lnTo>
                    <a:lnTo>
                      <a:pt x="44" y="326"/>
                    </a:lnTo>
                    <a:lnTo>
                      <a:pt x="33" y="331"/>
                    </a:lnTo>
                    <a:lnTo>
                      <a:pt x="16" y="337"/>
                    </a:lnTo>
                    <a:lnTo>
                      <a:pt x="16" y="348"/>
                    </a:lnTo>
                    <a:lnTo>
                      <a:pt x="16" y="364"/>
                    </a:lnTo>
                    <a:lnTo>
                      <a:pt x="5" y="375"/>
                    </a:lnTo>
                    <a:lnTo>
                      <a:pt x="0" y="397"/>
                    </a:lnTo>
                    <a:lnTo>
                      <a:pt x="0" y="419"/>
                    </a:lnTo>
                    <a:lnTo>
                      <a:pt x="16" y="475"/>
                    </a:lnTo>
                    <a:lnTo>
                      <a:pt x="71" y="530"/>
                    </a:lnTo>
                    <a:lnTo>
                      <a:pt x="110" y="557"/>
                    </a:lnTo>
                    <a:lnTo>
                      <a:pt x="110" y="590"/>
                    </a:lnTo>
                    <a:lnTo>
                      <a:pt x="116" y="601"/>
                    </a:lnTo>
                    <a:lnTo>
                      <a:pt x="165" y="601"/>
                    </a:lnTo>
                    <a:lnTo>
                      <a:pt x="187" y="612"/>
                    </a:lnTo>
                    <a:lnTo>
                      <a:pt x="182" y="640"/>
                    </a:lnTo>
                    <a:lnTo>
                      <a:pt x="165" y="684"/>
                    </a:lnTo>
                    <a:lnTo>
                      <a:pt x="160" y="706"/>
                    </a:lnTo>
                    <a:lnTo>
                      <a:pt x="176" y="734"/>
                    </a:lnTo>
                    <a:lnTo>
                      <a:pt x="220" y="772"/>
                    </a:lnTo>
                    <a:lnTo>
                      <a:pt x="253" y="778"/>
                    </a:lnTo>
                    <a:lnTo>
                      <a:pt x="270" y="817"/>
                    </a:lnTo>
                    <a:lnTo>
                      <a:pt x="287" y="839"/>
                    </a:lnTo>
                    <a:lnTo>
                      <a:pt x="281" y="861"/>
                    </a:lnTo>
                    <a:lnTo>
                      <a:pt x="292" y="894"/>
                    </a:lnTo>
                    <a:lnTo>
                      <a:pt x="303" y="910"/>
                    </a:lnTo>
                    <a:lnTo>
                      <a:pt x="320" y="899"/>
                    </a:lnTo>
                    <a:lnTo>
                      <a:pt x="325" y="888"/>
                    </a:lnTo>
                    <a:lnTo>
                      <a:pt x="336" y="877"/>
                    </a:lnTo>
                    <a:lnTo>
                      <a:pt x="364" y="866"/>
                    </a:lnTo>
                    <a:lnTo>
                      <a:pt x="386" y="877"/>
                    </a:lnTo>
                    <a:lnTo>
                      <a:pt x="408" y="883"/>
                    </a:lnTo>
                    <a:lnTo>
                      <a:pt x="413" y="883"/>
                    </a:lnTo>
                    <a:lnTo>
                      <a:pt x="413" y="872"/>
                    </a:lnTo>
                    <a:lnTo>
                      <a:pt x="402" y="855"/>
                    </a:lnTo>
                    <a:lnTo>
                      <a:pt x="408" y="833"/>
                    </a:lnTo>
                    <a:lnTo>
                      <a:pt x="424" y="822"/>
                    </a:lnTo>
                    <a:lnTo>
                      <a:pt x="441" y="817"/>
                    </a:lnTo>
                    <a:lnTo>
                      <a:pt x="452" y="811"/>
                    </a:lnTo>
                    <a:lnTo>
                      <a:pt x="446" y="806"/>
                    </a:lnTo>
                    <a:lnTo>
                      <a:pt x="441" y="789"/>
                    </a:lnTo>
                    <a:lnTo>
                      <a:pt x="446" y="778"/>
                    </a:lnTo>
                    <a:lnTo>
                      <a:pt x="457" y="756"/>
                    </a:lnTo>
                    <a:close/>
                  </a:path>
                </a:pathLst>
              </a:custGeom>
              <a:solidFill>
                <a:srgbClr val="104C10"/>
              </a:solid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51">
                <a:extLst/>
              </p:cNvPr>
              <p:cNvSpPr>
                <a:spLocks/>
              </p:cNvSpPr>
              <p:nvPr/>
            </p:nvSpPr>
            <p:spPr bwMode="auto">
              <a:xfrm>
                <a:off x="5899150" y="552450"/>
                <a:ext cx="1339850" cy="1489075"/>
              </a:xfrm>
              <a:custGeom>
                <a:avLst/>
                <a:gdLst>
                  <a:gd name="T0" fmla="*/ 66 w 844"/>
                  <a:gd name="T1" fmla="*/ 491 h 938"/>
                  <a:gd name="T2" fmla="*/ 39 w 844"/>
                  <a:gd name="T3" fmla="*/ 342 h 938"/>
                  <a:gd name="T4" fmla="*/ 22 w 844"/>
                  <a:gd name="T5" fmla="*/ 242 h 938"/>
                  <a:gd name="T6" fmla="*/ 11 w 844"/>
                  <a:gd name="T7" fmla="*/ 132 h 938"/>
                  <a:gd name="T8" fmla="*/ 0 w 844"/>
                  <a:gd name="T9" fmla="*/ 60 h 938"/>
                  <a:gd name="T10" fmla="*/ 226 w 844"/>
                  <a:gd name="T11" fmla="*/ 0 h 938"/>
                  <a:gd name="T12" fmla="*/ 243 w 844"/>
                  <a:gd name="T13" fmla="*/ 5 h 938"/>
                  <a:gd name="T14" fmla="*/ 265 w 844"/>
                  <a:gd name="T15" fmla="*/ 49 h 938"/>
                  <a:gd name="T16" fmla="*/ 287 w 844"/>
                  <a:gd name="T17" fmla="*/ 105 h 938"/>
                  <a:gd name="T18" fmla="*/ 325 w 844"/>
                  <a:gd name="T19" fmla="*/ 116 h 938"/>
                  <a:gd name="T20" fmla="*/ 375 w 844"/>
                  <a:gd name="T21" fmla="*/ 132 h 938"/>
                  <a:gd name="T22" fmla="*/ 408 w 844"/>
                  <a:gd name="T23" fmla="*/ 127 h 938"/>
                  <a:gd name="T24" fmla="*/ 436 w 844"/>
                  <a:gd name="T25" fmla="*/ 110 h 938"/>
                  <a:gd name="T26" fmla="*/ 469 w 844"/>
                  <a:gd name="T27" fmla="*/ 121 h 938"/>
                  <a:gd name="T28" fmla="*/ 535 w 844"/>
                  <a:gd name="T29" fmla="*/ 154 h 938"/>
                  <a:gd name="T30" fmla="*/ 557 w 844"/>
                  <a:gd name="T31" fmla="*/ 154 h 938"/>
                  <a:gd name="T32" fmla="*/ 568 w 844"/>
                  <a:gd name="T33" fmla="*/ 171 h 938"/>
                  <a:gd name="T34" fmla="*/ 590 w 844"/>
                  <a:gd name="T35" fmla="*/ 176 h 938"/>
                  <a:gd name="T36" fmla="*/ 601 w 844"/>
                  <a:gd name="T37" fmla="*/ 193 h 938"/>
                  <a:gd name="T38" fmla="*/ 645 w 844"/>
                  <a:gd name="T39" fmla="*/ 198 h 938"/>
                  <a:gd name="T40" fmla="*/ 678 w 844"/>
                  <a:gd name="T41" fmla="*/ 171 h 938"/>
                  <a:gd name="T42" fmla="*/ 706 w 844"/>
                  <a:gd name="T43" fmla="*/ 182 h 938"/>
                  <a:gd name="T44" fmla="*/ 717 w 844"/>
                  <a:gd name="T45" fmla="*/ 187 h 938"/>
                  <a:gd name="T46" fmla="*/ 789 w 844"/>
                  <a:gd name="T47" fmla="*/ 182 h 938"/>
                  <a:gd name="T48" fmla="*/ 805 w 844"/>
                  <a:gd name="T49" fmla="*/ 204 h 938"/>
                  <a:gd name="T50" fmla="*/ 844 w 844"/>
                  <a:gd name="T51" fmla="*/ 193 h 938"/>
                  <a:gd name="T52" fmla="*/ 811 w 844"/>
                  <a:gd name="T53" fmla="*/ 226 h 938"/>
                  <a:gd name="T54" fmla="*/ 706 w 844"/>
                  <a:gd name="T55" fmla="*/ 270 h 938"/>
                  <a:gd name="T56" fmla="*/ 667 w 844"/>
                  <a:gd name="T57" fmla="*/ 314 h 938"/>
                  <a:gd name="T58" fmla="*/ 634 w 844"/>
                  <a:gd name="T59" fmla="*/ 347 h 938"/>
                  <a:gd name="T60" fmla="*/ 596 w 844"/>
                  <a:gd name="T61" fmla="*/ 386 h 938"/>
                  <a:gd name="T62" fmla="*/ 546 w 844"/>
                  <a:gd name="T63" fmla="*/ 430 h 938"/>
                  <a:gd name="T64" fmla="*/ 546 w 844"/>
                  <a:gd name="T65" fmla="*/ 507 h 938"/>
                  <a:gd name="T66" fmla="*/ 496 w 844"/>
                  <a:gd name="T67" fmla="*/ 551 h 938"/>
                  <a:gd name="T68" fmla="*/ 502 w 844"/>
                  <a:gd name="T69" fmla="*/ 623 h 938"/>
                  <a:gd name="T70" fmla="*/ 496 w 844"/>
                  <a:gd name="T71" fmla="*/ 662 h 938"/>
                  <a:gd name="T72" fmla="*/ 496 w 844"/>
                  <a:gd name="T73" fmla="*/ 739 h 938"/>
                  <a:gd name="T74" fmla="*/ 540 w 844"/>
                  <a:gd name="T75" fmla="*/ 772 h 938"/>
                  <a:gd name="T76" fmla="*/ 584 w 844"/>
                  <a:gd name="T77" fmla="*/ 800 h 938"/>
                  <a:gd name="T78" fmla="*/ 662 w 844"/>
                  <a:gd name="T79" fmla="*/ 871 h 938"/>
                  <a:gd name="T80" fmla="*/ 678 w 844"/>
                  <a:gd name="T81" fmla="*/ 927 h 938"/>
                  <a:gd name="T82" fmla="*/ 83 w 844"/>
                  <a:gd name="T83" fmla="*/ 938 h 938"/>
                  <a:gd name="T84" fmla="*/ 77 w 844"/>
                  <a:gd name="T85" fmla="*/ 651 h 938"/>
                  <a:gd name="T86" fmla="*/ 39 w 844"/>
                  <a:gd name="T87" fmla="*/ 612 h 938"/>
                  <a:gd name="T88" fmla="*/ 55 w 844"/>
                  <a:gd name="T89" fmla="*/ 590 h 938"/>
                  <a:gd name="T90" fmla="*/ 66 w 844"/>
                  <a:gd name="T91" fmla="*/ 557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44" h="938">
                    <a:moveTo>
                      <a:pt x="66" y="557"/>
                    </a:moveTo>
                    <a:lnTo>
                      <a:pt x="66" y="491"/>
                    </a:lnTo>
                    <a:lnTo>
                      <a:pt x="50" y="441"/>
                    </a:lnTo>
                    <a:lnTo>
                      <a:pt x="39" y="342"/>
                    </a:lnTo>
                    <a:lnTo>
                      <a:pt x="33" y="270"/>
                    </a:lnTo>
                    <a:lnTo>
                      <a:pt x="22" y="242"/>
                    </a:lnTo>
                    <a:lnTo>
                      <a:pt x="11" y="204"/>
                    </a:lnTo>
                    <a:lnTo>
                      <a:pt x="11" y="132"/>
                    </a:lnTo>
                    <a:lnTo>
                      <a:pt x="11" y="99"/>
                    </a:lnTo>
                    <a:lnTo>
                      <a:pt x="0" y="60"/>
                    </a:lnTo>
                    <a:lnTo>
                      <a:pt x="221" y="60"/>
                    </a:lnTo>
                    <a:lnTo>
                      <a:pt x="226" y="0"/>
                    </a:lnTo>
                    <a:lnTo>
                      <a:pt x="226" y="0"/>
                    </a:lnTo>
                    <a:lnTo>
                      <a:pt x="243" y="5"/>
                    </a:lnTo>
                    <a:lnTo>
                      <a:pt x="259" y="11"/>
                    </a:lnTo>
                    <a:lnTo>
                      <a:pt x="265" y="49"/>
                    </a:lnTo>
                    <a:lnTo>
                      <a:pt x="276" y="93"/>
                    </a:lnTo>
                    <a:lnTo>
                      <a:pt x="287" y="105"/>
                    </a:lnTo>
                    <a:lnTo>
                      <a:pt x="325" y="105"/>
                    </a:lnTo>
                    <a:lnTo>
                      <a:pt x="325" y="116"/>
                    </a:lnTo>
                    <a:lnTo>
                      <a:pt x="375" y="121"/>
                    </a:lnTo>
                    <a:lnTo>
                      <a:pt x="375" y="132"/>
                    </a:lnTo>
                    <a:lnTo>
                      <a:pt x="408" y="132"/>
                    </a:lnTo>
                    <a:lnTo>
                      <a:pt x="408" y="127"/>
                    </a:lnTo>
                    <a:lnTo>
                      <a:pt x="419" y="116"/>
                    </a:lnTo>
                    <a:lnTo>
                      <a:pt x="436" y="110"/>
                    </a:lnTo>
                    <a:lnTo>
                      <a:pt x="447" y="121"/>
                    </a:lnTo>
                    <a:lnTo>
                      <a:pt x="469" y="121"/>
                    </a:lnTo>
                    <a:lnTo>
                      <a:pt x="496" y="138"/>
                    </a:lnTo>
                    <a:lnTo>
                      <a:pt x="535" y="154"/>
                    </a:lnTo>
                    <a:lnTo>
                      <a:pt x="551" y="160"/>
                    </a:lnTo>
                    <a:lnTo>
                      <a:pt x="557" y="154"/>
                    </a:lnTo>
                    <a:lnTo>
                      <a:pt x="568" y="149"/>
                    </a:lnTo>
                    <a:lnTo>
                      <a:pt x="568" y="171"/>
                    </a:lnTo>
                    <a:lnTo>
                      <a:pt x="590" y="182"/>
                    </a:lnTo>
                    <a:lnTo>
                      <a:pt x="590" y="176"/>
                    </a:lnTo>
                    <a:lnTo>
                      <a:pt x="601" y="176"/>
                    </a:lnTo>
                    <a:lnTo>
                      <a:pt x="601" y="193"/>
                    </a:lnTo>
                    <a:lnTo>
                      <a:pt x="623" y="198"/>
                    </a:lnTo>
                    <a:lnTo>
                      <a:pt x="645" y="198"/>
                    </a:lnTo>
                    <a:lnTo>
                      <a:pt x="656" y="193"/>
                    </a:lnTo>
                    <a:lnTo>
                      <a:pt x="678" y="171"/>
                    </a:lnTo>
                    <a:lnTo>
                      <a:pt x="700" y="165"/>
                    </a:lnTo>
                    <a:lnTo>
                      <a:pt x="706" y="182"/>
                    </a:lnTo>
                    <a:lnTo>
                      <a:pt x="706" y="187"/>
                    </a:lnTo>
                    <a:lnTo>
                      <a:pt x="717" y="187"/>
                    </a:lnTo>
                    <a:lnTo>
                      <a:pt x="722" y="182"/>
                    </a:lnTo>
                    <a:lnTo>
                      <a:pt x="789" y="182"/>
                    </a:lnTo>
                    <a:lnTo>
                      <a:pt x="800" y="204"/>
                    </a:lnTo>
                    <a:lnTo>
                      <a:pt x="805" y="204"/>
                    </a:lnTo>
                    <a:lnTo>
                      <a:pt x="811" y="198"/>
                    </a:lnTo>
                    <a:lnTo>
                      <a:pt x="844" y="193"/>
                    </a:lnTo>
                    <a:lnTo>
                      <a:pt x="838" y="209"/>
                    </a:lnTo>
                    <a:lnTo>
                      <a:pt x="811" y="226"/>
                    </a:lnTo>
                    <a:lnTo>
                      <a:pt x="739" y="253"/>
                    </a:lnTo>
                    <a:lnTo>
                      <a:pt x="706" y="270"/>
                    </a:lnTo>
                    <a:lnTo>
                      <a:pt x="684" y="287"/>
                    </a:lnTo>
                    <a:lnTo>
                      <a:pt x="667" y="314"/>
                    </a:lnTo>
                    <a:lnTo>
                      <a:pt x="651" y="342"/>
                    </a:lnTo>
                    <a:lnTo>
                      <a:pt x="634" y="347"/>
                    </a:lnTo>
                    <a:lnTo>
                      <a:pt x="601" y="386"/>
                    </a:lnTo>
                    <a:lnTo>
                      <a:pt x="596" y="386"/>
                    </a:lnTo>
                    <a:lnTo>
                      <a:pt x="568" y="408"/>
                    </a:lnTo>
                    <a:lnTo>
                      <a:pt x="546" y="430"/>
                    </a:lnTo>
                    <a:lnTo>
                      <a:pt x="540" y="452"/>
                    </a:lnTo>
                    <a:lnTo>
                      <a:pt x="546" y="507"/>
                    </a:lnTo>
                    <a:lnTo>
                      <a:pt x="535" y="524"/>
                    </a:lnTo>
                    <a:lnTo>
                      <a:pt x="496" y="551"/>
                    </a:lnTo>
                    <a:lnTo>
                      <a:pt x="480" y="596"/>
                    </a:lnTo>
                    <a:lnTo>
                      <a:pt x="502" y="623"/>
                    </a:lnTo>
                    <a:lnTo>
                      <a:pt x="502" y="640"/>
                    </a:lnTo>
                    <a:lnTo>
                      <a:pt x="496" y="662"/>
                    </a:lnTo>
                    <a:lnTo>
                      <a:pt x="491" y="689"/>
                    </a:lnTo>
                    <a:lnTo>
                      <a:pt x="496" y="739"/>
                    </a:lnTo>
                    <a:lnTo>
                      <a:pt x="518" y="772"/>
                    </a:lnTo>
                    <a:lnTo>
                      <a:pt x="540" y="772"/>
                    </a:lnTo>
                    <a:lnTo>
                      <a:pt x="562" y="789"/>
                    </a:lnTo>
                    <a:lnTo>
                      <a:pt x="584" y="800"/>
                    </a:lnTo>
                    <a:lnTo>
                      <a:pt x="612" y="833"/>
                    </a:lnTo>
                    <a:lnTo>
                      <a:pt x="662" y="871"/>
                    </a:lnTo>
                    <a:lnTo>
                      <a:pt x="678" y="888"/>
                    </a:lnTo>
                    <a:lnTo>
                      <a:pt x="678" y="927"/>
                    </a:lnTo>
                    <a:lnTo>
                      <a:pt x="529" y="932"/>
                    </a:lnTo>
                    <a:lnTo>
                      <a:pt x="83" y="938"/>
                    </a:lnTo>
                    <a:lnTo>
                      <a:pt x="83" y="673"/>
                    </a:lnTo>
                    <a:lnTo>
                      <a:pt x="77" y="651"/>
                    </a:lnTo>
                    <a:lnTo>
                      <a:pt x="50" y="623"/>
                    </a:lnTo>
                    <a:lnTo>
                      <a:pt x="39" y="612"/>
                    </a:lnTo>
                    <a:lnTo>
                      <a:pt x="39" y="601"/>
                    </a:lnTo>
                    <a:lnTo>
                      <a:pt x="55" y="590"/>
                    </a:lnTo>
                    <a:lnTo>
                      <a:pt x="66" y="579"/>
                    </a:lnTo>
                    <a:lnTo>
                      <a:pt x="66" y="557"/>
                    </a:lnTo>
                    <a:close/>
                  </a:path>
                </a:pathLst>
              </a:custGeom>
              <a:solidFill>
                <a:srgbClr val="104C10"/>
              </a:solidFill>
              <a:ln w="952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52">
                <a:extLst/>
              </p:cNvPr>
              <p:cNvSpPr>
                <a:spLocks/>
              </p:cNvSpPr>
              <p:nvPr/>
            </p:nvSpPr>
            <p:spPr bwMode="auto">
              <a:xfrm>
                <a:off x="6669088" y="1147763"/>
                <a:ext cx="1068388" cy="1120775"/>
              </a:xfrm>
              <a:custGeom>
                <a:avLst/>
                <a:gdLst>
                  <a:gd name="T0" fmla="*/ 623 w 673"/>
                  <a:gd name="T1" fmla="*/ 662 h 706"/>
                  <a:gd name="T2" fmla="*/ 607 w 673"/>
                  <a:gd name="T3" fmla="*/ 585 h 706"/>
                  <a:gd name="T4" fmla="*/ 607 w 673"/>
                  <a:gd name="T5" fmla="*/ 546 h 706"/>
                  <a:gd name="T6" fmla="*/ 623 w 673"/>
                  <a:gd name="T7" fmla="*/ 502 h 706"/>
                  <a:gd name="T8" fmla="*/ 612 w 673"/>
                  <a:gd name="T9" fmla="*/ 452 h 706"/>
                  <a:gd name="T10" fmla="*/ 629 w 673"/>
                  <a:gd name="T11" fmla="*/ 425 h 706"/>
                  <a:gd name="T12" fmla="*/ 623 w 673"/>
                  <a:gd name="T13" fmla="*/ 392 h 706"/>
                  <a:gd name="T14" fmla="*/ 634 w 673"/>
                  <a:gd name="T15" fmla="*/ 347 h 706"/>
                  <a:gd name="T16" fmla="*/ 673 w 673"/>
                  <a:gd name="T17" fmla="*/ 259 h 706"/>
                  <a:gd name="T18" fmla="*/ 673 w 673"/>
                  <a:gd name="T19" fmla="*/ 232 h 706"/>
                  <a:gd name="T20" fmla="*/ 634 w 673"/>
                  <a:gd name="T21" fmla="*/ 287 h 706"/>
                  <a:gd name="T22" fmla="*/ 601 w 673"/>
                  <a:gd name="T23" fmla="*/ 325 h 706"/>
                  <a:gd name="T24" fmla="*/ 585 w 673"/>
                  <a:gd name="T25" fmla="*/ 347 h 706"/>
                  <a:gd name="T26" fmla="*/ 568 w 673"/>
                  <a:gd name="T27" fmla="*/ 364 h 706"/>
                  <a:gd name="T28" fmla="*/ 574 w 673"/>
                  <a:gd name="T29" fmla="*/ 331 h 706"/>
                  <a:gd name="T30" fmla="*/ 601 w 673"/>
                  <a:gd name="T31" fmla="*/ 287 h 706"/>
                  <a:gd name="T32" fmla="*/ 601 w 673"/>
                  <a:gd name="T33" fmla="*/ 259 h 706"/>
                  <a:gd name="T34" fmla="*/ 579 w 673"/>
                  <a:gd name="T35" fmla="*/ 176 h 706"/>
                  <a:gd name="T36" fmla="*/ 541 w 673"/>
                  <a:gd name="T37" fmla="*/ 149 h 706"/>
                  <a:gd name="T38" fmla="*/ 430 w 673"/>
                  <a:gd name="T39" fmla="*/ 121 h 706"/>
                  <a:gd name="T40" fmla="*/ 309 w 673"/>
                  <a:gd name="T41" fmla="*/ 94 h 706"/>
                  <a:gd name="T42" fmla="*/ 276 w 673"/>
                  <a:gd name="T43" fmla="*/ 66 h 706"/>
                  <a:gd name="T44" fmla="*/ 259 w 673"/>
                  <a:gd name="T45" fmla="*/ 55 h 706"/>
                  <a:gd name="T46" fmla="*/ 232 w 673"/>
                  <a:gd name="T47" fmla="*/ 50 h 706"/>
                  <a:gd name="T48" fmla="*/ 210 w 673"/>
                  <a:gd name="T49" fmla="*/ 55 h 706"/>
                  <a:gd name="T50" fmla="*/ 232 w 673"/>
                  <a:gd name="T51" fmla="*/ 16 h 706"/>
                  <a:gd name="T52" fmla="*/ 226 w 673"/>
                  <a:gd name="T53" fmla="*/ 0 h 706"/>
                  <a:gd name="T54" fmla="*/ 188 w 673"/>
                  <a:gd name="T55" fmla="*/ 16 h 706"/>
                  <a:gd name="T56" fmla="*/ 111 w 673"/>
                  <a:gd name="T57" fmla="*/ 44 h 706"/>
                  <a:gd name="T58" fmla="*/ 83 w 673"/>
                  <a:gd name="T59" fmla="*/ 38 h 706"/>
                  <a:gd name="T60" fmla="*/ 66 w 673"/>
                  <a:gd name="T61" fmla="*/ 77 h 706"/>
                  <a:gd name="T62" fmla="*/ 55 w 673"/>
                  <a:gd name="T63" fmla="*/ 149 h 706"/>
                  <a:gd name="T64" fmla="*/ 0 w 673"/>
                  <a:gd name="T65" fmla="*/ 226 h 706"/>
                  <a:gd name="T66" fmla="*/ 22 w 673"/>
                  <a:gd name="T67" fmla="*/ 243 h 706"/>
                  <a:gd name="T68" fmla="*/ 17 w 673"/>
                  <a:gd name="T69" fmla="*/ 287 h 706"/>
                  <a:gd name="T70" fmla="*/ 17 w 673"/>
                  <a:gd name="T71" fmla="*/ 364 h 706"/>
                  <a:gd name="T72" fmla="*/ 66 w 673"/>
                  <a:gd name="T73" fmla="*/ 386 h 706"/>
                  <a:gd name="T74" fmla="*/ 105 w 673"/>
                  <a:gd name="T75" fmla="*/ 414 h 706"/>
                  <a:gd name="T76" fmla="*/ 188 w 673"/>
                  <a:gd name="T77" fmla="*/ 485 h 706"/>
                  <a:gd name="T78" fmla="*/ 210 w 673"/>
                  <a:gd name="T79" fmla="*/ 563 h 706"/>
                  <a:gd name="T80" fmla="*/ 232 w 673"/>
                  <a:gd name="T81" fmla="*/ 596 h 706"/>
                  <a:gd name="T82" fmla="*/ 215 w 673"/>
                  <a:gd name="T83" fmla="*/ 634 h 706"/>
                  <a:gd name="T84" fmla="*/ 237 w 673"/>
                  <a:gd name="T85" fmla="*/ 684 h 706"/>
                  <a:gd name="T86" fmla="*/ 276 w 673"/>
                  <a:gd name="T87" fmla="*/ 695 h 706"/>
                  <a:gd name="T88" fmla="*/ 353 w 673"/>
                  <a:gd name="T89" fmla="*/ 706 h 706"/>
                  <a:gd name="T90" fmla="*/ 618 w 673"/>
                  <a:gd name="T91" fmla="*/ 684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73" h="706">
                    <a:moveTo>
                      <a:pt x="618" y="684"/>
                    </a:moveTo>
                    <a:lnTo>
                      <a:pt x="623" y="662"/>
                    </a:lnTo>
                    <a:lnTo>
                      <a:pt x="612" y="629"/>
                    </a:lnTo>
                    <a:lnTo>
                      <a:pt x="607" y="585"/>
                    </a:lnTo>
                    <a:lnTo>
                      <a:pt x="596" y="568"/>
                    </a:lnTo>
                    <a:lnTo>
                      <a:pt x="607" y="546"/>
                    </a:lnTo>
                    <a:lnTo>
                      <a:pt x="612" y="524"/>
                    </a:lnTo>
                    <a:lnTo>
                      <a:pt x="623" y="502"/>
                    </a:lnTo>
                    <a:lnTo>
                      <a:pt x="618" y="480"/>
                    </a:lnTo>
                    <a:lnTo>
                      <a:pt x="612" y="452"/>
                    </a:lnTo>
                    <a:lnTo>
                      <a:pt x="612" y="441"/>
                    </a:lnTo>
                    <a:lnTo>
                      <a:pt x="629" y="425"/>
                    </a:lnTo>
                    <a:lnTo>
                      <a:pt x="629" y="403"/>
                    </a:lnTo>
                    <a:lnTo>
                      <a:pt x="623" y="392"/>
                    </a:lnTo>
                    <a:lnTo>
                      <a:pt x="629" y="375"/>
                    </a:lnTo>
                    <a:lnTo>
                      <a:pt x="634" y="347"/>
                    </a:lnTo>
                    <a:lnTo>
                      <a:pt x="651" y="309"/>
                    </a:lnTo>
                    <a:lnTo>
                      <a:pt x="673" y="259"/>
                    </a:lnTo>
                    <a:lnTo>
                      <a:pt x="673" y="243"/>
                    </a:lnTo>
                    <a:lnTo>
                      <a:pt x="673" y="232"/>
                    </a:lnTo>
                    <a:lnTo>
                      <a:pt x="667" y="237"/>
                    </a:lnTo>
                    <a:lnTo>
                      <a:pt x="634" y="287"/>
                    </a:lnTo>
                    <a:lnTo>
                      <a:pt x="618" y="314"/>
                    </a:lnTo>
                    <a:lnTo>
                      <a:pt x="601" y="325"/>
                    </a:lnTo>
                    <a:lnTo>
                      <a:pt x="596" y="342"/>
                    </a:lnTo>
                    <a:lnTo>
                      <a:pt x="585" y="347"/>
                    </a:lnTo>
                    <a:lnTo>
                      <a:pt x="579" y="364"/>
                    </a:lnTo>
                    <a:lnTo>
                      <a:pt x="568" y="364"/>
                    </a:lnTo>
                    <a:lnTo>
                      <a:pt x="563" y="347"/>
                    </a:lnTo>
                    <a:lnTo>
                      <a:pt x="574" y="331"/>
                    </a:lnTo>
                    <a:lnTo>
                      <a:pt x="590" y="298"/>
                    </a:lnTo>
                    <a:lnTo>
                      <a:pt x="601" y="287"/>
                    </a:lnTo>
                    <a:lnTo>
                      <a:pt x="612" y="265"/>
                    </a:lnTo>
                    <a:lnTo>
                      <a:pt x="601" y="259"/>
                    </a:lnTo>
                    <a:lnTo>
                      <a:pt x="590" y="248"/>
                    </a:lnTo>
                    <a:lnTo>
                      <a:pt x="579" y="176"/>
                    </a:lnTo>
                    <a:lnTo>
                      <a:pt x="552" y="165"/>
                    </a:lnTo>
                    <a:lnTo>
                      <a:pt x="541" y="149"/>
                    </a:lnTo>
                    <a:lnTo>
                      <a:pt x="447" y="127"/>
                    </a:lnTo>
                    <a:lnTo>
                      <a:pt x="430" y="121"/>
                    </a:lnTo>
                    <a:lnTo>
                      <a:pt x="370" y="105"/>
                    </a:lnTo>
                    <a:lnTo>
                      <a:pt x="309" y="94"/>
                    </a:lnTo>
                    <a:lnTo>
                      <a:pt x="276" y="55"/>
                    </a:lnTo>
                    <a:lnTo>
                      <a:pt x="276" y="66"/>
                    </a:lnTo>
                    <a:lnTo>
                      <a:pt x="265" y="66"/>
                    </a:lnTo>
                    <a:lnTo>
                      <a:pt x="259" y="55"/>
                    </a:lnTo>
                    <a:lnTo>
                      <a:pt x="243" y="50"/>
                    </a:lnTo>
                    <a:lnTo>
                      <a:pt x="232" y="50"/>
                    </a:lnTo>
                    <a:lnTo>
                      <a:pt x="221" y="61"/>
                    </a:lnTo>
                    <a:lnTo>
                      <a:pt x="210" y="55"/>
                    </a:lnTo>
                    <a:lnTo>
                      <a:pt x="215" y="38"/>
                    </a:lnTo>
                    <a:lnTo>
                      <a:pt x="232" y="16"/>
                    </a:lnTo>
                    <a:lnTo>
                      <a:pt x="237" y="11"/>
                    </a:lnTo>
                    <a:lnTo>
                      <a:pt x="226" y="0"/>
                    </a:lnTo>
                    <a:lnTo>
                      <a:pt x="210" y="5"/>
                    </a:lnTo>
                    <a:lnTo>
                      <a:pt x="188" y="16"/>
                    </a:lnTo>
                    <a:lnTo>
                      <a:pt x="133" y="44"/>
                    </a:lnTo>
                    <a:lnTo>
                      <a:pt x="111" y="44"/>
                    </a:lnTo>
                    <a:lnTo>
                      <a:pt x="88" y="44"/>
                    </a:lnTo>
                    <a:lnTo>
                      <a:pt x="83" y="38"/>
                    </a:lnTo>
                    <a:lnTo>
                      <a:pt x="66" y="55"/>
                    </a:lnTo>
                    <a:lnTo>
                      <a:pt x="66" y="77"/>
                    </a:lnTo>
                    <a:lnTo>
                      <a:pt x="66" y="138"/>
                    </a:lnTo>
                    <a:lnTo>
                      <a:pt x="55" y="149"/>
                    </a:lnTo>
                    <a:lnTo>
                      <a:pt x="17" y="182"/>
                    </a:lnTo>
                    <a:lnTo>
                      <a:pt x="0" y="226"/>
                    </a:lnTo>
                    <a:lnTo>
                      <a:pt x="6" y="226"/>
                    </a:lnTo>
                    <a:lnTo>
                      <a:pt x="22" y="243"/>
                    </a:lnTo>
                    <a:lnTo>
                      <a:pt x="28" y="265"/>
                    </a:lnTo>
                    <a:lnTo>
                      <a:pt x="17" y="287"/>
                    </a:lnTo>
                    <a:lnTo>
                      <a:pt x="17" y="314"/>
                    </a:lnTo>
                    <a:lnTo>
                      <a:pt x="17" y="364"/>
                    </a:lnTo>
                    <a:lnTo>
                      <a:pt x="39" y="386"/>
                    </a:lnTo>
                    <a:lnTo>
                      <a:pt x="66" y="386"/>
                    </a:lnTo>
                    <a:lnTo>
                      <a:pt x="77" y="408"/>
                    </a:lnTo>
                    <a:lnTo>
                      <a:pt x="105" y="414"/>
                    </a:lnTo>
                    <a:lnTo>
                      <a:pt x="133" y="458"/>
                    </a:lnTo>
                    <a:lnTo>
                      <a:pt x="188" y="485"/>
                    </a:lnTo>
                    <a:lnTo>
                      <a:pt x="199" y="507"/>
                    </a:lnTo>
                    <a:lnTo>
                      <a:pt x="210" y="563"/>
                    </a:lnTo>
                    <a:lnTo>
                      <a:pt x="210" y="585"/>
                    </a:lnTo>
                    <a:lnTo>
                      <a:pt x="232" y="596"/>
                    </a:lnTo>
                    <a:lnTo>
                      <a:pt x="232" y="607"/>
                    </a:lnTo>
                    <a:lnTo>
                      <a:pt x="215" y="634"/>
                    </a:lnTo>
                    <a:lnTo>
                      <a:pt x="215" y="656"/>
                    </a:lnTo>
                    <a:lnTo>
                      <a:pt x="237" y="684"/>
                    </a:lnTo>
                    <a:lnTo>
                      <a:pt x="254" y="695"/>
                    </a:lnTo>
                    <a:lnTo>
                      <a:pt x="276" y="695"/>
                    </a:lnTo>
                    <a:lnTo>
                      <a:pt x="287" y="706"/>
                    </a:lnTo>
                    <a:lnTo>
                      <a:pt x="353" y="706"/>
                    </a:lnTo>
                    <a:lnTo>
                      <a:pt x="546" y="695"/>
                    </a:lnTo>
                    <a:lnTo>
                      <a:pt x="618" y="684"/>
                    </a:lnTo>
                    <a:close/>
                  </a:path>
                </a:pathLst>
              </a:custGeom>
              <a:solidFill>
                <a:srgbClr val="AAE022"/>
              </a:solid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53">
                <a:extLst/>
              </p:cNvPr>
              <p:cNvSpPr>
                <a:spLocks/>
              </p:cNvSpPr>
              <p:nvPr/>
            </p:nvSpPr>
            <p:spPr bwMode="auto">
              <a:xfrm>
                <a:off x="6161088" y="2786063"/>
                <a:ext cx="1339850" cy="1173163"/>
              </a:xfrm>
              <a:custGeom>
                <a:avLst/>
                <a:gdLst>
                  <a:gd name="T0" fmla="*/ 502 w 844"/>
                  <a:gd name="T1" fmla="*/ 16 h 739"/>
                  <a:gd name="T2" fmla="*/ 436 w 844"/>
                  <a:gd name="T3" fmla="*/ 5 h 739"/>
                  <a:gd name="T4" fmla="*/ 177 w 844"/>
                  <a:gd name="T5" fmla="*/ 16 h 739"/>
                  <a:gd name="T6" fmla="*/ 17 w 844"/>
                  <a:gd name="T7" fmla="*/ 16 h 739"/>
                  <a:gd name="T8" fmla="*/ 11 w 844"/>
                  <a:gd name="T9" fmla="*/ 38 h 739"/>
                  <a:gd name="T10" fmla="*/ 28 w 844"/>
                  <a:gd name="T11" fmla="*/ 82 h 739"/>
                  <a:gd name="T12" fmla="*/ 72 w 844"/>
                  <a:gd name="T13" fmla="*/ 132 h 739"/>
                  <a:gd name="T14" fmla="*/ 100 w 844"/>
                  <a:gd name="T15" fmla="*/ 138 h 739"/>
                  <a:gd name="T16" fmla="*/ 89 w 844"/>
                  <a:gd name="T17" fmla="*/ 176 h 739"/>
                  <a:gd name="T18" fmla="*/ 100 w 844"/>
                  <a:gd name="T19" fmla="*/ 215 h 739"/>
                  <a:gd name="T20" fmla="*/ 138 w 844"/>
                  <a:gd name="T21" fmla="*/ 253 h 739"/>
                  <a:gd name="T22" fmla="*/ 138 w 844"/>
                  <a:gd name="T23" fmla="*/ 595 h 739"/>
                  <a:gd name="T24" fmla="*/ 144 w 844"/>
                  <a:gd name="T25" fmla="*/ 673 h 739"/>
                  <a:gd name="T26" fmla="*/ 491 w 844"/>
                  <a:gd name="T27" fmla="*/ 667 h 739"/>
                  <a:gd name="T28" fmla="*/ 728 w 844"/>
                  <a:gd name="T29" fmla="*/ 656 h 739"/>
                  <a:gd name="T30" fmla="*/ 739 w 844"/>
                  <a:gd name="T31" fmla="*/ 706 h 739"/>
                  <a:gd name="T32" fmla="*/ 712 w 844"/>
                  <a:gd name="T33" fmla="*/ 739 h 739"/>
                  <a:gd name="T34" fmla="*/ 778 w 844"/>
                  <a:gd name="T35" fmla="*/ 739 h 739"/>
                  <a:gd name="T36" fmla="*/ 794 w 844"/>
                  <a:gd name="T37" fmla="*/ 651 h 739"/>
                  <a:gd name="T38" fmla="*/ 828 w 844"/>
                  <a:gd name="T39" fmla="*/ 629 h 739"/>
                  <a:gd name="T40" fmla="*/ 844 w 844"/>
                  <a:gd name="T41" fmla="*/ 601 h 739"/>
                  <a:gd name="T42" fmla="*/ 839 w 844"/>
                  <a:gd name="T43" fmla="*/ 573 h 739"/>
                  <a:gd name="T44" fmla="*/ 806 w 844"/>
                  <a:gd name="T45" fmla="*/ 557 h 739"/>
                  <a:gd name="T46" fmla="*/ 800 w 844"/>
                  <a:gd name="T47" fmla="*/ 507 h 739"/>
                  <a:gd name="T48" fmla="*/ 772 w 844"/>
                  <a:gd name="T49" fmla="*/ 446 h 739"/>
                  <a:gd name="T50" fmla="*/ 684 w 844"/>
                  <a:gd name="T51" fmla="*/ 397 h 739"/>
                  <a:gd name="T52" fmla="*/ 679 w 844"/>
                  <a:gd name="T53" fmla="*/ 347 h 739"/>
                  <a:gd name="T54" fmla="*/ 695 w 844"/>
                  <a:gd name="T55" fmla="*/ 281 h 739"/>
                  <a:gd name="T56" fmla="*/ 629 w 844"/>
                  <a:gd name="T57" fmla="*/ 264 h 739"/>
                  <a:gd name="T58" fmla="*/ 624 w 844"/>
                  <a:gd name="T59" fmla="*/ 220 h 739"/>
                  <a:gd name="T60" fmla="*/ 530 w 844"/>
                  <a:gd name="T61" fmla="*/ 138 h 739"/>
                  <a:gd name="T62" fmla="*/ 513 w 844"/>
                  <a:gd name="T63" fmla="*/ 55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44" h="739">
                    <a:moveTo>
                      <a:pt x="519" y="38"/>
                    </a:moveTo>
                    <a:lnTo>
                      <a:pt x="502" y="16"/>
                    </a:lnTo>
                    <a:lnTo>
                      <a:pt x="491" y="0"/>
                    </a:lnTo>
                    <a:lnTo>
                      <a:pt x="436" y="5"/>
                    </a:lnTo>
                    <a:lnTo>
                      <a:pt x="364" y="5"/>
                    </a:lnTo>
                    <a:lnTo>
                      <a:pt x="177" y="16"/>
                    </a:lnTo>
                    <a:lnTo>
                      <a:pt x="78" y="16"/>
                    </a:lnTo>
                    <a:lnTo>
                      <a:pt x="17" y="16"/>
                    </a:lnTo>
                    <a:lnTo>
                      <a:pt x="0" y="16"/>
                    </a:lnTo>
                    <a:lnTo>
                      <a:pt x="11" y="38"/>
                    </a:lnTo>
                    <a:lnTo>
                      <a:pt x="11" y="55"/>
                    </a:lnTo>
                    <a:lnTo>
                      <a:pt x="28" y="82"/>
                    </a:lnTo>
                    <a:lnTo>
                      <a:pt x="50" y="110"/>
                    </a:lnTo>
                    <a:lnTo>
                      <a:pt x="72" y="132"/>
                    </a:lnTo>
                    <a:lnTo>
                      <a:pt x="89" y="132"/>
                    </a:lnTo>
                    <a:lnTo>
                      <a:pt x="100" y="138"/>
                    </a:lnTo>
                    <a:lnTo>
                      <a:pt x="100" y="160"/>
                    </a:lnTo>
                    <a:lnTo>
                      <a:pt x="89" y="176"/>
                    </a:lnTo>
                    <a:lnTo>
                      <a:pt x="83" y="193"/>
                    </a:lnTo>
                    <a:lnTo>
                      <a:pt x="100" y="215"/>
                    </a:lnTo>
                    <a:lnTo>
                      <a:pt x="116" y="237"/>
                    </a:lnTo>
                    <a:lnTo>
                      <a:pt x="138" y="253"/>
                    </a:lnTo>
                    <a:lnTo>
                      <a:pt x="144" y="336"/>
                    </a:lnTo>
                    <a:lnTo>
                      <a:pt x="138" y="595"/>
                    </a:lnTo>
                    <a:lnTo>
                      <a:pt x="144" y="629"/>
                    </a:lnTo>
                    <a:lnTo>
                      <a:pt x="144" y="673"/>
                    </a:lnTo>
                    <a:lnTo>
                      <a:pt x="320" y="673"/>
                    </a:lnTo>
                    <a:lnTo>
                      <a:pt x="491" y="667"/>
                    </a:lnTo>
                    <a:lnTo>
                      <a:pt x="640" y="662"/>
                    </a:lnTo>
                    <a:lnTo>
                      <a:pt x="728" y="656"/>
                    </a:lnTo>
                    <a:lnTo>
                      <a:pt x="745" y="684"/>
                    </a:lnTo>
                    <a:lnTo>
                      <a:pt x="739" y="706"/>
                    </a:lnTo>
                    <a:lnTo>
                      <a:pt x="717" y="722"/>
                    </a:lnTo>
                    <a:lnTo>
                      <a:pt x="712" y="739"/>
                    </a:lnTo>
                    <a:lnTo>
                      <a:pt x="750" y="739"/>
                    </a:lnTo>
                    <a:lnTo>
                      <a:pt x="778" y="739"/>
                    </a:lnTo>
                    <a:lnTo>
                      <a:pt x="794" y="695"/>
                    </a:lnTo>
                    <a:lnTo>
                      <a:pt x="794" y="651"/>
                    </a:lnTo>
                    <a:lnTo>
                      <a:pt x="817" y="640"/>
                    </a:lnTo>
                    <a:lnTo>
                      <a:pt x="828" y="629"/>
                    </a:lnTo>
                    <a:lnTo>
                      <a:pt x="844" y="617"/>
                    </a:lnTo>
                    <a:lnTo>
                      <a:pt x="844" y="601"/>
                    </a:lnTo>
                    <a:lnTo>
                      <a:pt x="844" y="584"/>
                    </a:lnTo>
                    <a:lnTo>
                      <a:pt x="839" y="573"/>
                    </a:lnTo>
                    <a:lnTo>
                      <a:pt x="817" y="573"/>
                    </a:lnTo>
                    <a:lnTo>
                      <a:pt x="806" y="557"/>
                    </a:lnTo>
                    <a:lnTo>
                      <a:pt x="794" y="524"/>
                    </a:lnTo>
                    <a:lnTo>
                      <a:pt x="800" y="507"/>
                    </a:lnTo>
                    <a:lnTo>
                      <a:pt x="783" y="480"/>
                    </a:lnTo>
                    <a:lnTo>
                      <a:pt x="772" y="446"/>
                    </a:lnTo>
                    <a:lnTo>
                      <a:pt x="734" y="441"/>
                    </a:lnTo>
                    <a:lnTo>
                      <a:pt x="684" y="397"/>
                    </a:lnTo>
                    <a:lnTo>
                      <a:pt x="673" y="369"/>
                    </a:lnTo>
                    <a:lnTo>
                      <a:pt x="679" y="347"/>
                    </a:lnTo>
                    <a:lnTo>
                      <a:pt x="695" y="303"/>
                    </a:lnTo>
                    <a:lnTo>
                      <a:pt x="695" y="281"/>
                    </a:lnTo>
                    <a:lnTo>
                      <a:pt x="684" y="270"/>
                    </a:lnTo>
                    <a:lnTo>
                      <a:pt x="629" y="264"/>
                    </a:lnTo>
                    <a:lnTo>
                      <a:pt x="624" y="253"/>
                    </a:lnTo>
                    <a:lnTo>
                      <a:pt x="624" y="220"/>
                    </a:lnTo>
                    <a:lnTo>
                      <a:pt x="585" y="198"/>
                    </a:lnTo>
                    <a:lnTo>
                      <a:pt x="530" y="138"/>
                    </a:lnTo>
                    <a:lnTo>
                      <a:pt x="513" y="88"/>
                    </a:lnTo>
                    <a:lnTo>
                      <a:pt x="513" y="55"/>
                    </a:lnTo>
                    <a:lnTo>
                      <a:pt x="519" y="38"/>
                    </a:lnTo>
                    <a:close/>
                  </a:path>
                </a:pathLst>
              </a:custGeom>
              <a:solidFill>
                <a:schemeClr val="bg1">
                  <a:lumMod val="85000"/>
                </a:schemeClr>
              </a:solid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54">
                <a:extLst/>
              </p:cNvPr>
              <p:cNvSpPr>
                <a:spLocks/>
              </p:cNvSpPr>
              <p:nvPr/>
            </p:nvSpPr>
            <p:spPr bwMode="auto">
              <a:xfrm>
                <a:off x="6389688" y="3836988"/>
                <a:ext cx="1006475" cy="919163"/>
              </a:xfrm>
              <a:custGeom>
                <a:avLst/>
                <a:gdLst>
                  <a:gd name="T0" fmla="*/ 634 w 634"/>
                  <a:gd name="T1" fmla="*/ 77 h 579"/>
                  <a:gd name="T2" fmla="*/ 606 w 634"/>
                  <a:gd name="T3" fmla="*/ 88 h 579"/>
                  <a:gd name="T4" fmla="*/ 562 w 634"/>
                  <a:gd name="T5" fmla="*/ 82 h 579"/>
                  <a:gd name="T6" fmla="*/ 562 w 634"/>
                  <a:gd name="T7" fmla="*/ 60 h 579"/>
                  <a:gd name="T8" fmla="*/ 590 w 634"/>
                  <a:gd name="T9" fmla="*/ 38 h 579"/>
                  <a:gd name="T10" fmla="*/ 590 w 634"/>
                  <a:gd name="T11" fmla="*/ 22 h 579"/>
                  <a:gd name="T12" fmla="*/ 579 w 634"/>
                  <a:gd name="T13" fmla="*/ 0 h 579"/>
                  <a:gd name="T14" fmla="*/ 496 w 634"/>
                  <a:gd name="T15" fmla="*/ 5 h 579"/>
                  <a:gd name="T16" fmla="*/ 347 w 634"/>
                  <a:gd name="T17" fmla="*/ 11 h 579"/>
                  <a:gd name="T18" fmla="*/ 171 w 634"/>
                  <a:gd name="T19" fmla="*/ 16 h 579"/>
                  <a:gd name="T20" fmla="*/ 0 w 634"/>
                  <a:gd name="T21" fmla="*/ 22 h 579"/>
                  <a:gd name="T22" fmla="*/ 16 w 634"/>
                  <a:gd name="T23" fmla="*/ 71 h 579"/>
                  <a:gd name="T24" fmla="*/ 16 w 634"/>
                  <a:gd name="T25" fmla="*/ 132 h 579"/>
                  <a:gd name="T26" fmla="*/ 22 w 634"/>
                  <a:gd name="T27" fmla="*/ 209 h 579"/>
                  <a:gd name="T28" fmla="*/ 27 w 634"/>
                  <a:gd name="T29" fmla="*/ 491 h 579"/>
                  <a:gd name="T30" fmla="*/ 44 w 634"/>
                  <a:gd name="T31" fmla="*/ 502 h 579"/>
                  <a:gd name="T32" fmla="*/ 66 w 634"/>
                  <a:gd name="T33" fmla="*/ 496 h 579"/>
                  <a:gd name="T34" fmla="*/ 82 w 634"/>
                  <a:gd name="T35" fmla="*/ 502 h 579"/>
                  <a:gd name="T36" fmla="*/ 88 w 634"/>
                  <a:gd name="T37" fmla="*/ 579 h 579"/>
                  <a:gd name="T38" fmla="*/ 253 w 634"/>
                  <a:gd name="T39" fmla="*/ 579 h 579"/>
                  <a:gd name="T40" fmla="*/ 397 w 634"/>
                  <a:gd name="T41" fmla="*/ 573 h 579"/>
                  <a:gd name="T42" fmla="*/ 468 w 634"/>
                  <a:gd name="T43" fmla="*/ 568 h 579"/>
                  <a:gd name="T44" fmla="*/ 480 w 634"/>
                  <a:gd name="T45" fmla="*/ 557 h 579"/>
                  <a:gd name="T46" fmla="*/ 474 w 634"/>
                  <a:gd name="T47" fmla="*/ 529 h 579"/>
                  <a:gd name="T48" fmla="*/ 463 w 634"/>
                  <a:gd name="T49" fmla="*/ 507 h 579"/>
                  <a:gd name="T50" fmla="*/ 474 w 634"/>
                  <a:gd name="T51" fmla="*/ 496 h 579"/>
                  <a:gd name="T52" fmla="*/ 463 w 634"/>
                  <a:gd name="T53" fmla="*/ 480 h 579"/>
                  <a:gd name="T54" fmla="*/ 468 w 634"/>
                  <a:gd name="T55" fmla="*/ 458 h 579"/>
                  <a:gd name="T56" fmla="*/ 474 w 634"/>
                  <a:gd name="T57" fmla="*/ 419 h 579"/>
                  <a:gd name="T58" fmla="*/ 496 w 634"/>
                  <a:gd name="T59" fmla="*/ 402 h 579"/>
                  <a:gd name="T60" fmla="*/ 491 w 634"/>
                  <a:gd name="T61" fmla="*/ 386 h 579"/>
                  <a:gd name="T62" fmla="*/ 518 w 634"/>
                  <a:gd name="T63" fmla="*/ 347 h 579"/>
                  <a:gd name="T64" fmla="*/ 535 w 634"/>
                  <a:gd name="T65" fmla="*/ 336 h 579"/>
                  <a:gd name="T66" fmla="*/ 535 w 634"/>
                  <a:gd name="T67" fmla="*/ 325 h 579"/>
                  <a:gd name="T68" fmla="*/ 535 w 634"/>
                  <a:gd name="T69" fmla="*/ 314 h 579"/>
                  <a:gd name="T70" fmla="*/ 557 w 634"/>
                  <a:gd name="T71" fmla="*/ 270 h 579"/>
                  <a:gd name="T72" fmla="*/ 573 w 634"/>
                  <a:gd name="T73" fmla="*/ 259 h 579"/>
                  <a:gd name="T74" fmla="*/ 573 w 634"/>
                  <a:gd name="T75" fmla="*/ 237 h 579"/>
                  <a:gd name="T76" fmla="*/ 590 w 634"/>
                  <a:gd name="T77" fmla="*/ 226 h 579"/>
                  <a:gd name="T78" fmla="*/ 595 w 634"/>
                  <a:gd name="T79" fmla="*/ 198 h 579"/>
                  <a:gd name="T80" fmla="*/ 584 w 634"/>
                  <a:gd name="T81" fmla="*/ 165 h 579"/>
                  <a:gd name="T82" fmla="*/ 612 w 634"/>
                  <a:gd name="T83" fmla="*/ 149 h 579"/>
                  <a:gd name="T84" fmla="*/ 617 w 634"/>
                  <a:gd name="T85" fmla="*/ 132 h 579"/>
                  <a:gd name="T86" fmla="*/ 628 w 634"/>
                  <a:gd name="T87" fmla="*/ 104 h 579"/>
                  <a:gd name="T88" fmla="*/ 634 w 634"/>
                  <a:gd name="T89" fmla="*/ 77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34" h="579">
                    <a:moveTo>
                      <a:pt x="634" y="77"/>
                    </a:moveTo>
                    <a:lnTo>
                      <a:pt x="606" y="88"/>
                    </a:lnTo>
                    <a:lnTo>
                      <a:pt x="562" y="82"/>
                    </a:lnTo>
                    <a:lnTo>
                      <a:pt x="562" y="60"/>
                    </a:lnTo>
                    <a:lnTo>
                      <a:pt x="590" y="38"/>
                    </a:lnTo>
                    <a:lnTo>
                      <a:pt x="590" y="22"/>
                    </a:lnTo>
                    <a:lnTo>
                      <a:pt x="579" y="0"/>
                    </a:lnTo>
                    <a:lnTo>
                      <a:pt x="496" y="5"/>
                    </a:lnTo>
                    <a:lnTo>
                      <a:pt x="347" y="11"/>
                    </a:lnTo>
                    <a:lnTo>
                      <a:pt x="171" y="16"/>
                    </a:lnTo>
                    <a:lnTo>
                      <a:pt x="0" y="22"/>
                    </a:lnTo>
                    <a:lnTo>
                      <a:pt x="16" y="71"/>
                    </a:lnTo>
                    <a:lnTo>
                      <a:pt x="16" y="132"/>
                    </a:lnTo>
                    <a:lnTo>
                      <a:pt x="22" y="209"/>
                    </a:lnTo>
                    <a:lnTo>
                      <a:pt x="27" y="491"/>
                    </a:lnTo>
                    <a:lnTo>
                      <a:pt x="44" y="502"/>
                    </a:lnTo>
                    <a:lnTo>
                      <a:pt x="66" y="496"/>
                    </a:lnTo>
                    <a:lnTo>
                      <a:pt x="82" y="502"/>
                    </a:lnTo>
                    <a:lnTo>
                      <a:pt x="88" y="579"/>
                    </a:lnTo>
                    <a:lnTo>
                      <a:pt x="253" y="579"/>
                    </a:lnTo>
                    <a:lnTo>
                      <a:pt x="397" y="573"/>
                    </a:lnTo>
                    <a:lnTo>
                      <a:pt x="468" y="568"/>
                    </a:lnTo>
                    <a:lnTo>
                      <a:pt x="480" y="557"/>
                    </a:lnTo>
                    <a:lnTo>
                      <a:pt x="474" y="529"/>
                    </a:lnTo>
                    <a:lnTo>
                      <a:pt x="463" y="507"/>
                    </a:lnTo>
                    <a:lnTo>
                      <a:pt x="474" y="496"/>
                    </a:lnTo>
                    <a:lnTo>
                      <a:pt x="463" y="480"/>
                    </a:lnTo>
                    <a:lnTo>
                      <a:pt x="468" y="458"/>
                    </a:lnTo>
                    <a:lnTo>
                      <a:pt x="474" y="419"/>
                    </a:lnTo>
                    <a:lnTo>
                      <a:pt x="496" y="402"/>
                    </a:lnTo>
                    <a:lnTo>
                      <a:pt x="491" y="386"/>
                    </a:lnTo>
                    <a:lnTo>
                      <a:pt x="518" y="347"/>
                    </a:lnTo>
                    <a:lnTo>
                      <a:pt x="535" y="336"/>
                    </a:lnTo>
                    <a:lnTo>
                      <a:pt x="535" y="325"/>
                    </a:lnTo>
                    <a:lnTo>
                      <a:pt x="535" y="314"/>
                    </a:lnTo>
                    <a:lnTo>
                      <a:pt x="557" y="270"/>
                    </a:lnTo>
                    <a:lnTo>
                      <a:pt x="573" y="259"/>
                    </a:lnTo>
                    <a:lnTo>
                      <a:pt x="573" y="237"/>
                    </a:lnTo>
                    <a:lnTo>
                      <a:pt x="590" y="226"/>
                    </a:lnTo>
                    <a:lnTo>
                      <a:pt x="595" y="198"/>
                    </a:lnTo>
                    <a:lnTo>
                      <a:pt x="584" y="165"/>
                    </a:lnTo>
                    <a:lnTo>
                      <a:pt x="612" y="149"/>
                    </a:lnTo>
                    <a:lnTo>
                      <a:pt x="617" y="132"/>
                    </a:lnTo>
                    <a:lnTo>
                      <a:pt x="628" y="104"/>
                    </a:lnTo>
                    <a:lnTo>
                      <a:pt x="634" y="77"/>
                    </a:lnTo>
                    <a:close/>
                  </a:path>
                </a:pathLst>
              </a:custGeom>
              <a:solidFill>
                <a:schemeClr val="bg1">
                  <a:lumMod val="85000"/>
                </a:schemeClr>
              </a:solid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55">
                <a:extLst/>
              </p:cNvPr>
              <p:cNvSpPr>
                <a:spLocks/>
              </p:cNvSpPr>
              <p:nvPr/>
            </p:nvSpPr>
            <p:spPr bwMode="auto">
              <a:xfrm>
                <a:off x="4673600" y="3687763"/>
                <a:ext cx="1751013" cy="928688"/>
              </a:xfrm>
              <a:custGeom>
                <a:avLst/>
                <a:gdLst>
                  <a:gd name="T0" fmla="*/ 49 w 1103"/>
                  <a:gd name="T1" fmla="*/ 5 h 585"/>
                  <a:gd name="T2" fmla="*/ 5 w 1103"/>
                  <a:gd name="T3" fmla="*/ 0 h 585"/>
                  <a:gd name="T4" fmla="*/ 160 w 1103"/>
                  <a:gd name="T5" fmla="*/ 88 h 585"/>
                  <a:gd name="T6" fmla="*/ 380 w 1103"/>
                  <a:gd name="T7" fmla="*/ 281 h 585"/>
                  <a:gd name="T8" fmla="*/ 380 w 1103"/>
                  <a:gd name="T9" fmla="*/ 419 h 585"/>
                  <a:gd name="T10" fmla="*/ 424 w 1103"/>
                  <a:gd name="T11" fmla="*/ 458 h 585"/>
                  <a:gd name="T12" fmla="*/ 436 w 1103"/>
                  <a:gd name="T13" fmla="*/ 441 h 585"/>
                  <a:gd name="T14" fmla="*/ 463 w 1103"/>
                  <a:gd name="T15" fmla="*/ 452 h 585"/>
                  <a:gd name="T16" fmla="*/ 480 w 1103"/>
                  <a:gd name="T17" fmla="*/ 452 h 585"/>
                  <a:gd name="T18" fmla="*/ 507 w 1103"/>
                  <a:gd name="T19" fmla="*/ 485 h 585"/>
                  <a:gd name="T20" fmla="*/ 557 w 1103"/>
                  <a:gd name="T21" fmla="*/ 496 h 585"/>
                  <a:gd name="T22" fmla="*/ 590 w 1103"/>
                  <a:gd name="T23" fmla="*/ 496 h 585"/>
                  <a:gd name="T24" fmla="*/ 634 w 1103"/>
                  <a:gd name="T25" fmla="*/ 524 h 585"/>
                  <a:gd name="T26" fmla="*/ 645 w 1103"/>
                  <a:gd name="T27" fmla="*/ 541 h 585"/>
                  <a:gd name="T28" fmla="*/ 678 w 1103"/>
                  <a:gd name="T29" fmla="*/ 529 h 585"/>
                  <a:gd name="T30" fmla="*/ 706 w 1103"/>
                  <a:gd name="T31" fmla="*/ 535 h 585"/>
                  <a:gd name="T32" fmla="*/ 750 w 1103"/>
                  <a:gd name="T33" fmla="*/ 568 h 585"/>
                  <a:gd name="T34" fmla="*/ 772 w 1103"/>
                  <a:gd name="T35" fmla="*/ 535 h 585"/>
                  <a:gd name="T36" fmla="*/ 788 w 1103"/>
                  <a:gd name="T37" fmla="*/ 546 h 585"/>
                  <a:gd name="T38" fmla="*/ 849 w 1103"/>
                  <a:gd name="T39" fmla="*/ 563 h 585"/>
                  <a:gd name="T40" fmla="*/ 882 w 1103"/>
                  <a:gd name="T41" fmla="*/ 563 h 585"/>
                  <a:gd name="T42" fmla="*/ 921 w 1103"/>
                  <a:gd name="T43" fmla="*/ 546 h 585"/>
                  <a:gd name="T44" fmla="*/ 954 w 1103"/>
                  <a:gd name="T45" fmla="*/ 535 h 585"/>
                  <a:gd name="T46" fmla="*/ 970 w 1103"/>
                  <a:gd name="T47" fmla="*/ 546 h 585"/>
                  <a:gd name="T48" fmla="*/ 1009 w 1103"/>
                  <a:gd name="T49" fmla="*/ 535 h 585"/>
                  <a:gd name="T50" fmla="*/ 1037 w 1103"/>
                  <a:gd name="T51" fmla="*/ 552 h 585"/>
                  <a:gd name="T52" fmla="*/ 1086 w 1103"/>
                  <a:gd name="T53" fmla="*/ 574 h 585"/>
                  <a:gd name="T54" fmla="*/ 1097 w 1103"/>
                  <a:gd name="T55" fmla="*/ 309 h 585"/>
                  <a:gd name="T56" fmla="*/ 1086 w 1103"/>
                  <a:gd name="T57" fmla="*/ 165 h 585"/>
                  <a:gd name="T58" fmla="*/ 1070 w 1103"/>
                  <a:gd name="T59" fmla="*/ 61 h 585"/>
                  <a:gd name="T60" fmla="*/ 981 w 1103"/>
                  <a:gd name="T61" fmla="*/ 38 h 585"/>
                  <a:gd name="T62" fmla="*/ 309 w 1103"/>
                  <a:gd name="T63" fmla="*/ 16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03" h="585">
                    <a:moveTo>
                      <a:pt x="127" y="5"/>
                    </a:moveTo>
                    <a:lnTo>
                      <a:pt x="49" y="5"/>
                    </a:lnTo>
                    <a:lnTo>
                      <a:pt x="5" y="0"/>
                    </a:lnTo>
                    <a:lnTo>
                      <a:pt x="5" y="0"/>
                    </a:lnTo>
                    <a:lnTo>
                      <a:pt x="0" y="77"/>
                    </a:lnTo>
                    <a:lnTo>
                      <a:pt x="160" y="88"/>
                    </a:lnTo>
                    <a:lnTo>
                      <a:pt x="397" y="99"/>
                    </a:lnTo>
                    <a:lnTo>
                      <a:pt x="380" y="281"/>
                    </a:lnTo>
                    <a:lnTo>
                      <a:pt x="375" y="408"/>
                    </a:lnTo>
                    <a:lnTo>
                      <a:pt x="380" y="419"/>
                    </a:lnTo>
                    <a:lnTo>
                      <a:pt x="408" y="447"/>
                    </a:lnTo>
                    <a:lnTo>
                      <a:pt x="424" y="458"/>
                    </a:lnTo>
                    <a:lnTo>
                      <a:pt x="430" y="458"/>
                    </a:lnTo>
                    <a:lnTo>
                      <a:pt x="436" y="441"/>
                    </a:lnTo>
                    <a:lnTo>
                      <a:pt x="447" y="452"/>
                    </a:lnTo>
                    <a:lnTo>
                      <a:pt x="463" y="452"/>
                    </a:lnTo>
                    <a:lnTo>
                      <a:pt x="463" y="441"/>
                    </a:lnTo>
                    <a:lnTo>
                      <a:pt x="480" y="452"/>
                    </a:lnTo>
                    <a:lnTo>
                      <a:pt x="480" y="480"/>
                    </a:lnTo>
                    <a:lnTo>
                      <a:pt x="507" y="485"/>
                    </a:lnTo>
                    <a:lnTo>
                      <a:pt x="524" y="491"/>
                    </a:lnTo>
                    <a:lnTo>
                      <a:pt x="557" y="496"/>
                    </a:lnTo>
                    <a:lnTo>
                      <a:pt x="573" y="513"/>
                    </a:lnTo>
                    <a:lnTo>
                      <a:pt x="590" y="496"/>
                    </a:lnTo>
                    <a:lnTo>
                      <a:pt x="618" y="502"/>
                    </a:lnTo>
                    <a:lnTo>
                      <a:pt x="634" y="524"/>
                    </a:lnTo>
                    <a:lnTo>
                      <a:pt x="645" y="524"/>
                    </a:lnTo>
                    <a:lnTo>
                      <a:pt x="645" y="541"/>
                    </a:lnTo>
                    <a:lnTo>
                      <a:pt x="662" y="546"/>
                    </a:lnTo>
                    <a:lnTo>
                      <a:pt x="678" y="529"/>
                    </a:lnTo>
                    <a:lnTo>
                      <a:pt x="689" y="535"/>
                    </a:lnTo>
                    <a:lnTo>
                      <a:pt x="706" y="535"/>
                    </a:lnTo>
                    <a:lnTo>
                      <a:pt x="717" y="552"/>
                    </a:lnTo>
                    <a:lnTo>
                      <a:pt x="750" y="568"/>
                    </a:lnTo>
                    <a:lnTo>
                      <a:pt x="761" y="563"/>
                    </a:lnTo>
                    <a:lnTo>
                      <a:pt x="772" y="535"/>
                    </a:lnTo>
                    <a:lnTo>
                      <a:pt x="783" y="535"/>
                    </a:lnTo>
                    <a:lnTo>
                      <a:pt x="788" y="546"/>
                    </a:lnTo>
                    <a:lnTo>
                      <a:pt x="822" y="552"/>
                    </a:lnTo>
                    <a:lnTo>
                      <a:pt x="849" y="563"/>
                    </a:lnTo>
                    <a:lnTo>
                      <a:pt x="871" y="568"/>
                    </a:lnTo>
                    <a:lnTo>
                      <a:pt x="882" y="563"/>
                    </a:lnTo>
                    <a:lnTo>
                      <a:pt x="888" y="546"/>
                    </a:lnTo>
                    <a:lnTo>
                      <a:pt x="921" y="546"/>
                    </a:lnTo>
                    <a:lnTo>
                      <a:pt x="937" y="552"/>
                    </a:lnTo>
                    <a:lnTo>
                      <a:pt x="954" y="535"/>
                    </a:lnTo>
                    <a:lnTo>
                      <a:pt x="965" y="535"/>
                    </a:lnTo>
                    <a:lnTo>
                      <a:pt x="970" y="546"/>
                    </a:lnTo>
                    <a:lnTo>
                      <a:pt x="998" y="546"/>
                    </a:lnTo>
                    <a:lnTo>
                      <a:pt x="1009" y="535"/>
                    </a:lnTo>
                    <a:lnTo>
                      <a:pt x="1026" y="535"/>
                    </a:lnTo>
                    <a:lnTo>
                      <a:pt x="1037" y="552"/>
                    </a:lnTo>
                    <a:lnTo>
                      <a:pt x="1064" y="568"/>
                    </a:lnTo>
                    <a:lnTo>
                      <a:pt x="1086" y="574"/>
                    </a:lnTo>
                    <a:lnTo>
                      <a:pt x="1103" y="585"/>
                    </a:lnTo>
                    <a:lnTo>
                      <a:pt x="1097" y="309"/>
                    </a:lnTo>
                    <a:lnTo>
                      <a:pt x="1086" y="226"/>
                    </a:lnTo>
                    <a:lnTo>
                      <a:pt x="1086" y="165"/>
                    </a:lnTo>
                    <a:lnTo>
                      <a:pt x="1075" y="116"/>
                    </a:lnTo>
                    <a:lnTo>
                      <a:pt x="1070" y="61"/>
                    </a:lnTo>
                    <a:lnTo>
                      <a:pt x="1070" y="33"/>
                    </a:lnTo>
                    <a:lnTo>
                      <a:pt x="981" y="38"/>
                    </a:lnTo>
                    <a:lnTo>
                      <a:pt x="640" y="33"/>
                    </a:lnTo>
                    <a:lnTo>
                      <a:pt x="309" y="16"/>
                    </a:lnTo>
                    <a:lnTo>
                      <a:pt x="127" y="5"/>
                    </a:lnTo>
                    <a:close/>
                  </a:path>
                </a:pathLst>
              </a:custGeom>
              <a:solidFill>
                <a:schemeClr val="bg1">
                  <a:lumMod val="85000"/>
                </a:schemeClr>
              </a:solid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56">
                <a:extLst/>
              </p:cNvPr>
              <p:cNvSpPr>
                <a:spLocks/>
              </p:cNvSpPr>
              <p:nvPr/>
            </p:nvSpPr>
            <p:spPr bwMode="auto">
              <a:xfrm>
                <a:off x="4880143" y="2925683"/>
                <a:ext cx="1497013" cy="796925"/>
              </a:xfrm>
              <a:custGeom>
                <a:avLst/>
                <a:gdLst>
                  <a:gd name="T0" fmla="*/ 938 w 943"/>
                  <a:gd name="T1" fmla="*/ 502 h 502"/>
                  <a:gd name="T2" fmla="*/ 844 w 943"/>
                  <a:gd name="T3" fmla="*/ 502 h 502"/>
                  <a:gd name="T4" fmla="*/ 508 w 943"/>
                  <a:gd name="T5" fmla="*/ 502 h 502"/>
                  <a:gd name="T6" fmla="*/ 177 w 943"/>
                  <a:gd name="T7" fmla="*/ 486 h 502"/>
                  <a:gd name="T8" fmla="*/ 0 w 943"/>
                  <a:gd name="T9" fmla="*/ 475 h 502"/>
                  <a:gd name="T10" fmla="*/ 28 w 943"/>
                  <a:gd name="T11" fmla="*/ 0 h 502"/>
                  <a:gd name="T12" fmla="*/ 188 w 943"/>
                  <a:gd name="T13" fmla="*/ 6 h 502"/>
                  <a:gd name="T14" fmla="*/ 486 w 943"/>
                  <a:gd name="T15" fmla="*/ 17 h 502"/>
                  <a:gd name="T16" fmla="*/ 811 w 943"/>
                  <a:gd name="T17" fmla="*/ 17 h 502"/>
                  <a:gd name="T18" fmla="*/ 849 w 943"/>
                  <a:gd name="T19" fmla="*/ 17 h 502"/>
                  <a:gd name="T20" fmla="*/ 872 w 943"/>
                  <a:gd name="T21" fmla="*/ 45 h 502"/>
                  <a:gd name="T22" fmla="*/ 894 w 943"/>
                  <a:gd name="T23" fmla="*/ 45 h 502"/>
                  <a:gd name="T24" fmla="*/ 899 w 943"/>
                  <a:gd name="T25" fmla="*/ 50 h 502"/>
                  <a:gd name="T26" fmla="*/ 899 w 943"/>
                  <a:gd name="T27" fmla="*/ 67 h 502"/>
                  <a:gd name="T28" fmla="*/ 888 w 943"/>
                  <a:gd name="T29" fmla="*/ 78 h 502"/>
                  <a:gd name="T30" fmla="*/ 883 w 943"/>
                  <a:gd name="T31" fmla="*/ 100 h 502"/>
                  <a:gd name="T32" fmla="*/ 899 w 943"/>
                  <a:gd name="T33" fmla="*/ 122 h 502"/>
                  <a:gd name="T34" fmla="*/ 916 w 943"/>
                  <a:gd name="T35" fmla="*/ 149 h 502"/>
                  <a:gd name="T36" fmla="*/ 938 w 943"/>
                  <a:gd name="T37" fmla="*/ 160 h 502"/>
                  <a:gd name="T38" fmla="*/ 943 w 943"/>
                  <a:gd name="T39" fmla="*/ 243 h 502"/>
                  <a:gd name="T40" fmla="*/ 938 w 943"/>
                  <a:gd name="T41"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3" h="502">
                    <a:moveTo>
                      <a:pt x="938" y="502"/>
                    </a:moveTo>
                    <a:lnTo>
                      <a:pt x="844" y="502"/>
                    </a:lnTo>
                    <a:lnTo>
                      <a:pt x="508" y="502"/>
                    </a:lnTo>
                    <a:lnTo>
                      <a:pt x="177" y="486"/>
                    </a:lnTo>
                    <a:lnTo>
                      <a:pt x="0" y="475"/>
                    </a:lnTo>
                    <a:lnTo>
                      <a:pt x="28" y="0"/>
                    </a:lnTo>
                    <a:lnTo>
                      <a:pt x="188" y="6"/>
                    </a:lnTo>
                    <a:lnTo>
                      <a:pt x="486" y="17"/>
                    </a:lnTo>
                    <a:lnTo>
                      <a:pt x="811" y="17"/>
                    </a:lnTo>
                    <a:lnTo>
                      <a:pt x="849" y="17"/>
                    </a:lnTo>
                    <a:lnTo>
                      <a:pt x="872" y="45"/>
                    </a:lnTo>
                    <a:lnTo>
                      <a:pt x="894" y="45"/>
                    </a:lnTo>
                    <a:lnTo>
                      <a:pt x="899" y="50"/>
                    </a:lnTo>
                    <a:lnTo>
                      <a:pt x="899" y="67"/>
                    </a:lnTo>
                    <a:lnTo>
                      <a:pt x="888" y="78"/>
                    </a:lnTo>
                    <a:lnTo>
                      <a:pt x="883" y="100"/>
                    </a:lnTo>
                    <a:lnTo>
                      <a:pt x="899" y="122"/>
                    </a:lnTo>
                    <a:lnTo>
                      <a:pt x="916" y="149"/>
                    </a:lnTo>
                    <a:lnTo>
                      <a:pt x="938" y="160"/>
                    </a:lnTo>
                    <a:lnTo>
                      <a:pt x="943" y="243"/>
                    </a:lnTo>
                    <a:lnTo>
                      <a:pt x="938" y="502"/>
                    </a:lnTo>
                    <a:close/>
                  </a:path>
                </a:pathLst>
              </a:custGeom>
              <a:solidFill>
                <a:schemeClr val="bg1">
                  <a:lumMod val="85000"/>
                </a:schemeClr>
              </a:solid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57">
                <a:extLst/>
              </p:cNvPr>
              <p:cNvSpPr>
                <a:spLocks/>
              </p:cNvSpPr>
              <p:nvPr/>
            </p:nvSpPr>
            <p:spPr bwMode="auto">
              <a:xfrm>
                <a:off x="6529388" y="4756150"/>
                <a:ext cx="1155700" cy="1006475"/>
              </a:xfrm>
              <a:custGeom>
                <a:avLst/>
                <a:gdLst>
                  <a:gd name="T0" fmla="*/ 113 w 132"/>
                  <a:gd name="T1" fmla="*/ 77 h 115"/>
                  <a:gd name="T2" fmla="*/ 107 w 132"/>
                  <a:gd name="T3" fmla="*/ 68 h 115"/>
                  <a:gd name="T4" fmla="*/ 108 w 132"/>
                  <a:gd name="T5" fmla="*/ 57 h 115"/>
                  <a:gd name="T6" fmla="*/ 95 w 132"/>
                  <a:gd name="T7" fmla="*/ 59 h 115"/>
                  <a:gd name="T8" fmla="*/ 61 w 132"/>
                  <a:gd name="T9" fmla="*/ 56 h 115"/>
                  <a:gd name="T10" fmla="*/ 66 w 132"/>
                  <a:gd name="T11" fmla="*/ 37 h 115"/>
                  <a:gd name="T12" fmla="*/ 72 w 132"/>
                  <a:gd name="T13" fmla="*/ 22 h 115"/>
                  <a:gd name="T14" fmla="*/ 75 w 132"/>
                  <a:gd name="T15" fmla="*/ 19 h 115"/>
                  <a:gd name="T16" fmla="*/ 71 w 132"/>
                  <a:gd name="T17" fmla="*/ 13 h 115"/>
                  <a:gd name="T18" fmla="*/ 68 w 132"/>
                  <a:gd name="T19" fmla="*/ 0 h 115"/>
                  <a:gd name="T20" fmla="*/ 30 w 132"/>
                  <a:gd name="T21" fmla="*/ 1 h 115"/>
                  <a:gd name="T22" fmla="*/ 0 w 132"/>
                  <a:gd name="T23" fmla="*/ 14 h 115"/>
                  <a:gd name="T24" fmla="*/ 2 w 132"/>
                  <a:gd name="T25" fmla="*/ 32 h 115"/>
                  <a:gd name="T26" fmla="*/ 7 w 132"/>
                  <a:gd name="T27" fmla="*/ 44 h 115"/>
                  <a:gd name="T28" fmla="*/ 13 w 132"/>
                  <a:gd name="T29" fmla="*/ 55 h 115"/>
                  <a:gd name="T30" fmla="*/ 13 w 132"/>
                  <a:gd name="T31" fmla="*/ 68 h 115"/>
                  <a:gd name="T32" fmla="*/ 11 w 132"/>
                  <a:gd name="T33" fmla="*/ 77 h 115"/>
                  <a:gd name="T34" fmla="*/ 9 w 132"/>
                  <a:gd name="T35" fmla="*/ 90 h 115"/>
                  <a:gd name="T36" fmla="*/ 7 w 132"/>
                  <a:gd name="T37" fmla="*/ 99 h 115"/>
                  <a:gd name="T38" fmla="*/ 24 w 132"/>
                  <a:gd name="T39" fmla="*/ 97 h 115"/>
                  <a:gd name="T40" fmla="*/ 47 w 132"/>
                  <a:gd name="T41" fmla="*/ 103 h 115"/>
                  <a:gd name="T42" fmla="*/ 56 w 132"/>
                  <a:gd name="T43" fmla="*/ 103 h 115"/>
                  <a:gd name="T44" fmla="*/ 61 w 132"/>
                  <a:gd name="T45" fmla="*/ 101 h 115"/>
                  <a:gd name="T46" fmla="*/ 54 w 132"/>
                  <a:gd name="T47" fmla="*/ 100 h 115"/>
                  <a:gd name="T48" fmla="*/ 51 w 132"/>
                  <a:gd name="T49" fmla="*/ 96 h 115"/>
                  <a:gd name="T50" fmla="*/ 58 w 132"/>
                  <a:gd name="T51" fmla="*/ 97 h 115"/>
                  <a:gd name="T52" fmla="*/ 64 w 132"/>
                  <a:gd name="T53" fmla="*/ 96 h 115"/>
                  <a:gd name="T54" fmla="*/ 67 w 132"/>
                  <a:gd name="T55" fmla="*/ 103 h 115"/>
                  <a:gd name="T56" fmla="*/ 75 w 132"/>
                  <a:gd name="T57" fmla="*/ 105 h 115"/>
                  <a:gd name="T58" fmla="*/ 72 w 132"/>
                  <a:gd name="T59" fmla="*/ 109 h 115"/>
                  <a:gd name="T60" fmla="*/ 86 w 132"/>
                  <a:gd name="T61" fmla="*/ 115 h 115"/>
                  <a:gd name="T62" fmla="*/ 92 w 132"/>
                  <a:gd name="T63" fmla="*/ 110 h 115"/>
                  <a:gd name="T64" fmla="*/ 97 w 132"/>
                  <a:gd name="T65" fmla="*/ 108 h 115"/>
                  <a:gd name="T66" fmla="*/ 100 w 132"/>
                  <a:gd name="T67" fmla="*/ 113 h 115"/>
                  <a:gd name="T68" fmla="*/ 98 w 132"/>
                  <a:gd name="T69" fmla="*/ 115 h 115"/>
                  <a:gd name="T70" fmla="*/ 106 w 132"/>
                  <a:gd name="T71" fmla="*/ 109 h 115"/>
                  <a:gd name="T72" fmla="*/ 104 w 132"/>
                  <a:gd name="T73" fmla="*/ 107 h 115"/>
                  <a:gd name="T74" fmla="*/ 105 w 132"/>
                  <a:gd name="T75" fmla="*/ 103 h 115"/>
                  <a:gd name="T76" fmla="*/ 109 w 132"/>
                  <a:gd name="T77" fmla="*/ 101 h 115"/>
                  <a:gd name="T78" fmla="*/ 111 w 132"/>
                  <a:gd name="T79" fmla="*/ 106 h 115"/>
                  <a:gd name="T80" fmla="*/ 122 w 132"/>
                  <a:gd name="T81" fmla="*/ 110 h 115"/>
                  <a:gd name="T82" fmla="*/ 127 w 132"/>
                  <a:gd name="T83" fmla="*/ 112 h 115"/>
                  <a:gd name="T84" fmla="*/ 132 w 132"/>
                  <a:gd name="T85" fmla="*/ 109 h 115"/>
                  <a:gd name="T86" fmla="*/ 130 w 132"/>
                  <a:gd name="T87" fmla="*/ 107 h 115"/>
                  <a:gd name="T88" fmla="*/ 118 w 132"/>
                  <a:gd name="T89" fmla="*/ 102 h 115"/>
                  <a:gd name="T90" fmla="*/ 115 w 132"/>
                  <a:gd name="T91" fmla="*/ 95 h 115"/>
                  <a:gd name="T92" fmla="*/ 118 w 132"/>
                  <a:gd name="T93" fmla="*/ 95 h 115"/>
                  <a:gd name="T94" fmla="*/ 116 w 132"/>
                  <a:gd name="T95" fmla="*/ 93 h 115"/>
                  <a:gd name="T96" fmla="*/ 122 w 132"/>
                  <a:gd name="T97" fmla="*/ 89 h 115"/>
                  <a:gd name="T98" fmla="*/ 120 w 132"/>
                  <a:gd name="T99" fmla="*/ 83 h 115"/>
                  <a:gd name="T100" fmla="*/ 116 w 132"/>
                  <a:gd name="T101" fmla="*/ 86 h 115"/>
                  <a:gd name="T102" fmla="*/ 111 w 132"/>
                  <a:gd name="T103" fmla="*/ 88 h 115"/>
                  <a:gd name="T104" fmla="*/ 112 w 132"/>
                  <a:gd name="T105" fmla="*/ 83 h 115"/>
                  <a:gd name="T106" fmla="*/ 114 w 132"/>
                  <a:gd name="T107" fmla="*/ 8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2" h="115">
                    <a:moveTo>
                      <a:pt x="114" y="80"/>
                    </a:moveTo>
                    <a:cubicBezTo>
                      <a:pt x="113" y="77"/>
                      <a:pt x="113" y="77"/>
                      <a:pt x="113" y="77"/>
                    </a:cubicBezTo>
                    <a:cubicBezTo>
                      <a:pt x="111" y="72"/>
                      <a:pt x="111" y="72"/>
                      <a:pt x="111" y="72"/>
                    </a:cubicBezTo>
                    <a:cubicBezTo>
                      <a:pt x="107" y="68"/>
                      <a:pt x="107" y="68"/>
                      <a:pt x="107" y="68"/>
                    </a:cubicBezTo>
                    <a:cubicBezTo>
                      <a:pt x="108" y="59"/>
                      <a:pt x="108" y="59"/>
                      <a:pt x="108" y="59"/>
                    </a:cubicBezTo>
                    <a:cubicBezTo>
                      <a:pt x="108" y="57"/>
                      <a:pt x="108" y="57"/>
                      <a:pt x="108" y="57"/>
                    </a:cubicBezTo>
                    <a:cubicBezTo>
                      <a:pt x="106" y="58"/>
                      <a:pt x="106" y="58"/>
                      <a:pt x="106" y="58"/>
                    </a:cubicBezTo>
                    <a:cubicBezTo>
                      <a:pt x="95" y="59"/>
                      <a:pt x="95" y="59"/>
                      <a:pt x="95" y="59"/>
                    </a:cubicBezTo>
                    <a:cubicBezTo>
                      <a:pt x="62" y="59"/>
                      <a:pt x="62" y="59"/>
                      <a:pt x="62" y="59"/>
                    </a:cubicBezTo>
                    <a:cubicBezTo>
                      <a:pt x="61" y="56"/>
                      <a:pt x="61" y="56"/>
                      <a:pt x="61" y="56"/>
                    </a:cubicBezTo>
                    <a:cubicBezTo>
                      <a:pt x="62" y="45"/>
                      <a:pt x="62" y="45"/>
                      <a:pt x="62" y="45"/>
                    </a:cubicBezTo>
                    <a:cubicBezTo>
                      <a:pt x="66" y="37"/>
                      <a:pt x="66" y="37"/>
                      <a:pt x="66" y="37"/>
                    </a:cubicBezTo>
                    <a:cubicBezTo>
                      <a:pt x="73" y="25"/>
                      <a:pt x="73" y="25"/>
                      <a:pt x="73" y="25"/>
                    </a:cubicBezTo>
                    <a:cubicBezTo>
                      <a:pt x="72" y="22"/>
                      <a:pt x="72" y="22"/>
                      <a:pt x="72" y="22"/>
                    </a:cubicBezTo>
                    <a:cubicBezTo>
                      <a:pt x="74" y="21"/>
                      <a:pt x="74" y="21"/>
                      <a:pt x="74" y="21"/>
                    </a:cubicBezTo>
                    <a:cubicBezTo>
                      <a:pt x="75" y="19"/>
                      <a:pt x="75" y="19"/>
                      <a:pt x="75" y="19"/>
                    </a:cubicBezTo>
                    <a:cubicBezTo>
                      <a:pt x="72" y="16"/>
                      <a:pt x="72" y="16"/>
                      <a:pt x="72" y="16"/>
                    </a:cubicBezTo>
                    <a:cubicBezTo>
                      <a:pt x="71" y="13"/>
                      <a:pt x="71" y="13"/>
                      <a:pt x="71" y="13"/>
                    </a:cubicBezTo>
                    <a:cubicBezTo>
                      <a:pt x="69" y="8"/>
                      <a:pt x="69" y="8"/>
                      <a:pt x="69" y="8"/>
                    </a:cubicBezTo>
                    <a:cubicBezTo>
                      <a:pt x="68" y="0"/>
                      <a:pt x="68" y="0"/>
                      <a:pt x="68" y="0"/>
                    </a:cubicBezTo>
                    <a:cubicBezTo>
                      <a:pt x="55" y="0"/>
                      <a:pt x="55" y="0"/>
                      <a:pt x="55" y="0"/>
                    </a:cubicBezTo>
                    <a:cubicBezTo>
                      <a:pt x="30" y="1"/>
                      <a:pt x="30" y="1"/>
                      <a:pt x="30" y="1"/>
                    </a:cubicBezTo>
                    <a:cubicBezTo>
                      <a:pt x="0" y="1"/>
                      <a:pt x="0" y="1"/>
                      <a:pt x="0" y="1"/>
                    </a:cubicBezTo>
                    <a:cubicBezTo>
                      <a:pt x="0" y="14"/>
                      <a:pt x="0" y="14"/>
                      <a:pt x="0" y="14"/>
                    </a:cubicBezTo>
                    <a:cubicBezTo>
                      <a:pt x="1" y="26"/>
                      <a:pt x="1" y="26"/>
                      <a:pt x="1" y="26"/>
                    </a:cubicBezTo>
                    <a:cubicBezTo>
                      <a:pt x="2" y="32"/>
                      <a:pt x="2" y="32"/>
                      <a:pt x="2" y="32"/>
                    </a:cubicBezTo>
                    <a:cubicBezTo>
                      <a:pt x="5" y="37"/>
                      <a:pt x="5" y="37"/>
                      <a:pt x="5" y="37"/>
                    </a:cubicBezTo>
                    <a:cubicBezTo>
                      <a:pt x="7" y="44"/>
                      <a:pt x="7" y="44"/>
                      <a:pt x="7" y="44"/>
                    </a:cubicBezTo>
                    <a:cubicBezTo>
                      <a:pt x="12" y="51"/>
                      <a:pt x="12" y="51"/>
                      <a:pt x="12" y="51"/>
                    </a:cubicBezTo>
                    <a:cubicBezTo>
                      <a:pt x="13" y="55"/>
                      <a:pt x="13" y="55"/>
                      <a:pt x="13" y="55"/>
                    </a:cubicBezTo>
                    <a:cubicBezTo>
                      <a:pt x="14" y="56"/>
                      <a:pt x="14" y="56"/>
                      <a:pt x="14" y="56"/>
                    </a:cubicBezTo>
                    <a:cubicBezTo>
                      <a:pt x="13" y="68"/>
                      <a:pt x="13" y="68"/>
                      <a:pt x="13" y="68"/>
                    </a:cubicBezTo>
                    <a:cubicBezTo>
                      <a:pt x="9" y="74"/>
                      <a:pt x="9" y="74"/>
                      <a:pt x="9" y="74"/>
                    </a:cubicBezTo>
                    <a:cubicBezTo>
                      <a:pt x="11" y="77"/>
                      <a:pt x="11" y="77"/>
                      <a:pt x="11" y="77"/>
                    </a:cubicBezTo>
                    <a:cubicBezTo>
                      <a:pt x="10" y="80"/>
                      <a:pt x="10" y="80"/>
                      <a:pt x="10" y="80"/>
                    </a:cubicBezTo>
                    <a:cubicBezTo>
                      <a:pt x="9" y="90"/>
                      <a:pt x="9" y="90"/>
                      <a:pt x="9" y="90"/>
                    </a:cubicBezTo>
                    <a:cubicBezTo>
                      <a:pt x="7" y="94"/>
                      <a:pt x="7" y="94"/>
                      <a:pt x="7" y="94"/>
                    </a:cubicBezTo>
                    <a:cubicBezTo>
                      <a:pt x="7" y="99"/>
                      <a:pt x="7" y="99"/>
                      <a:pt x="7" y="99"/>
                    </a:cubicBezTo>
                    <a:cubicBezTo>
                      <a:pt x="14" y="97"/>
                      <a:pt x="14" y="97"/>
                      <a:pt x="14" y="97"/>
                    </a:cubicBezTo>
                    <a:cubicBezTo>
                      <a:pt x="24" y="97"/>
                      <a:pt x="24" y="97"/>
                      <a:pt x="24" y="97"/>
                    </a:cubicBezTo>
                    <a:cubicBezTo>
                      <a:pt x="38" y="101"/>
                      <a:pt x="38" y="101"/>
                      <a:pt x="38" y="101"/>
                    </a:cubicBezTo>
                    <a:cubicBezTo>
                      <a:pt x="47" y="103"/>
                      <a:pt x="47" y="103"/>
                      <a:pt x="47" y="103"/>
                    </a:cubicBezTo>
                    <a:cubicBezTo>
                      <a:pt x="52" y="101"/>
                      <a:pt x="52" y="101"/>
                      <a:pt x="52" y="101"/>
                    </a:cubicBezTo>
                    <a:cubicBezTo>
                      <a:pt x="56" y="103"/>
                      <a:pt x="56" y="103"/>
                      <a:pt x="56" y="103"/>
                    </a:cubicBezTo>
                    <a:cubicBezTo>
                      <a:pt x="60" y="104"/>
                      <a:pt x="60" y="104"/>
                      <a:pt x="60" y="104"/>
                    </a:cubicBezTo>
                    <a:cubicBezTo>
                      <a:pt x="61" y="101"/>
                      <a:pt x="61" y="101"/>
                      <a:pt x="61" y="101"/>
                    </a:cubicBezTo>
                    <a:cubicBezTo>
                      <a:pt x="57" y="99"/>
                      <a:pt x="57" y="99"/>
                      <a:pt x="57" y="99"/>
                    </a:cubicBezTo>
                    <a:cubicBezTo>
                      <a:pt x="54" y="100"/>
                      <a:pt x="54" y="100"/>
                      <a:pt x="54" y="100"/>
                    </a:cubicBezTo>
                    <a:cubicBezTo>
                      <a:pt x="50" y="98"/>
                      <a:pt x="50" y="98"/>
                      <a:pt x="50" y="98"/>
                    </a:cubicBezTo>
                    <a:cubicBezTo>
                      <a:pt x="50" y="98"/>
                      <a:pt x="50" y="96"/>
                      <a:pt x="51" y="96"/>
                    </a:cubicBezTo>
                    <a:cubicBezTo>
                      <a:pt x="52" y="96"/>
                      <a:pt x="55" y="95"/>
                      <a:pt x="55" y="95"/>
                    </a:cubicBezTo>
                    <a:cubicBezTo>
                      <a:pt x="58" y="97"/>
                      <a:pt x="58" y="97"/>
                      <a:pt x="58" y="97"/>
                    </a:cubicBezTo>
                    <a:cubicBezTo>
                      <a:pt x="60" y="95"/>
                      <a:pt x="60" y="95"/>
                      <a:pt x="60" y="95"/>
                    </a:cubicBezTo>
                    <a:cubicBezTo>
                      <a:pt x="64" y="96"/>
                      <a:pt x="64" y="96"/>
                      <a:pt x="64" y="96"/>
                    </a:cubicBezTo>
                    <a:cubicBezTo>
                      <a:pt x="66" y="99"/>
                      <a:pt x="66" y="99"/>
                      <a:pt x="66" y="99"/>
                    </a:cubicBezTo>
                    <a:cubicBezTo>
                      <a:pt x="67" y="103"/>
                      <a:pt x="67" y="103"/>
                      <a:pt x="67" y="103"/>
                    </a:cubicBezTo>
                    <a:cubicBezTo>
                      <a:pt x="73" y="103"/>
                      <a:pt x="73" y="103"/>
                      <a:pt x="73" y="103"/>
                    </a:cubicBezTo>
                    <a:cubicBezTo>
                      <a:pt x="75" y="105"/>
                      <a:pt x="75" y="105"/>
                      <a:pt x="75" y="105"/>
                    </a:cubicBezTo>
                    <a:cubicBezTo>
                      <a:pt x="74" y="107"/>
                      <a:pt x="74" y="107"/>
                      <a:pt x="74" y="107"/>
                    </a:cubicBezTo>
                    <a:cubicBezTo>
                      <a:pt x="72" y="109"/>
                      <a:pt x="72" y="109"/>
                      <a:pt x="72" y="109"/>
                    </a:cubicBezTo>
                    <a:cubicBezTo>
                      <a:pt x="74" y="111"/>
                      <a:pt x="74" y="111"/>
                      <a:pt x="74" y="111"/>
                    </a:cubicBezTo>
                    <a:cubicBezTo>
                      <a:pt x="86" y="115"/>
                      <a:pt x="86" y="115"/>
                      <a:pt x="86" y="115"/>
                    </a:cubicBezTo>
                    <a:cubicBezTo>
                      <a:pt x="90" y="114"/>
                      <a:pt x="90" y="114"/>
                      <a:pt x="90" y="114"/>
                    </a:cubicBezTo>
                    <a:cubicBezTo>
                      <a:pt x="92" y="110"/>
                      <a:pt x="92" y="110"/>
                      <a:pt x="92" y="110"/>
                    </a:cubicBezTo>
                    <a:cubicBezTo>
                      <a:pt x="95" y="110"/>
                      <a:pt x="95" y="110"/>
                      <a:pt x="95" y="110"/>
                    </a:cubicBezTo>
                    <a:cubicBezTo>
                      <a:pt x="97" y="108"/>
                      <a:pt x="97" y="108"/>
                      <a:pt x="97" y="108"/>
                    </a:cubicBezTo>
                    <a:cubicBezTo>
                      <a:pt x="99" y="109"/>
                      <a:pt x="99" y="109"/>
                      <a:pt x="99" y="109"/>
                    </a:cubicBezTo>
                    <a:cubicBezTo>
                      <a:pt x="100" y="113"/>
                      <a:pt x="100" y="113"/>
                      <a:pt x="100" y="113"/>
                    </a:cubicBezTo>
                    <a:cubicBezTo>
                      <a:pt x="97" y="114"/>
                      <a:pt x="97" y="114"/>
                      <a:pt x="97" y="114"/>
                    </a:cubicBezTo>
                    <a:cubicBezTo>
                      <a:pt x="98" y="115"/>
                      <a:pt x="98" y="115"/>
                      <a:pt x="98" y="115"/>
                    </a:cubicBezTo>
                    <a:cubicBezTo>
                      <a:pt x="103" y="113"/>
                      <a:pt x="103" y="113"/>
                      <a:pt x="103" y="113"/>
                    </a:cubicBezTo>
                    <a:cubicBezTo>
                      <a:pt x="106" y="109"/>
                      <a:pt x="106" y="109"/>
                      <a:pt x="106" y="109"/>
                    </a:cubicBezTo>
                    <a:cubicBezTo>
                      <a:pt x="107" y="108"/>
                      <a:pt x="107" y="108"/>
                      <a:pt x="107" y="108"/>
                    </a:cubicBezTo>
                    <a:cubicBezTo>
                      <a:pt x="104" y="107"/>
                      <a:pt x="104" y="107"/>
                      <a:pt x="104" y="107"/>
                    </a:cubicBezTo>
                    <a:cubicBezTo>
                      <a:pt x="105" y="105"/>
                      <a:pt x="105" y="105"/>
                      <a:pt x="105" y="105"/>
                    </a:cubicBezTo>
                    <a:cubicBezTo>
                      <a:pt x="105" y="103"/>
                      <a:pt x="105" y="103"/>
                      <a:pt x="105" y="103"/>
                    </a:cubicBezTo>
                    <a:cubicBezTo>
                      <a:pt x="108" y="103"/>
                      <a:pt x="108" y="103"/>
                      <a:pt x="108" y="103"/>
                    </a:cubicBezTo>
                    <a:cubicBezTo>
                      <a:pt x="109" y="101"/>
                      <a:pt x="109" y="101"/>
                      <a:pt x="109" y="101"/>
                    </a:cubicBezTo>
                    <a:cubicBezTo>
                      <a:pt x="110" y="102"/>
                      <a:pt x="110" y="102"/>
                      <a:pt x="110" y="102"/>
                    </a:cubicBezTo>
                    <a:cubicBezTo>
                      <a:pt x="110" y="102"/>
                      <a:pt x="110" y="106"/>
                      <a:pt x="111" y="106"/>
                    </a:cubicBezTo>
                    <a:cubicBezTo>
                      <a:pt x="112" y="106"/>
                      <a:pt x="116" y="107"/>
                      <a:pt x="116" y="107"/>
                    </a:cubicBezTo>
                    <a:cubicBezTo>
                      <a:pt x="122" y="110"/>
                      <a:pt x="122" y="110"/>
                      <a:pt x="122" y="110"/>
                    </a:cubicBezTo>
                    <a:cubicBezTo>
                      <a:pt x="123" y="112"/>
                      <a:pt x="123" y="112"/>
                      <a:pt x="123" y="112"/>
                    </a:cubicBezTo>
                    <a:cubicBezTo>
                      <a:pt x="127" y="112"/>
                      <a:pt x="127" y="112"/>
                      <a:pt x="127" y="112"/>
                    </a:cubicBezTo>
                    <a:cubicBezTo>
                      <a:pt x="129" y="113"/>
                      <a:pt x="129" y="113"/>
                      <a:pt x="129" y="113"/>
                    </a:cubicBezTo>
                    <a:cubicBezTo>
                      <a:pt x="132" y="109"/>
                      <a:pt x="132" y="109"/>
                      <a:pt x="132" y="109"/>
                    </a:cubicBezTo>
                    <a:cubicBezTo>
                      <a:pt x="132" y="107"/>
                      <a:pt x="132" y="107"/>
                      <a:pt x="132" y="107"/>
                    </a:cubicBezTo>
                    <a:cubicBezTo>
                      <a:pt x="130" y="107"/>
                      <a:pt x="130" y="107"/>
                      <a:pt x="130" y="107"/>
                    </a:cubicBezTo>
                    <a:cubicBezTo>
                      <a:pt x="125" y="103"/>
                      <a:pt x="125" y="103"/>
                      <a:pt x="125" y="103"/>
                    </a:cubicBezTo>
                    <a:cubicBezTo>
                      <a:pt x="118" y="102"/>
                      <a:pt x="118" y="102"/>
                      <a:pt x="118" y="102"/>
                    </a:cubicBezTo>
                    <a:cubicBezTo>
                      <a:pt x="113" y="99"/>
                      <a:pt x="113" y="99"/>
                      <a:pt x="113" y="99"/>
                    </a:cubicBezTo>
                    <a:cubicBezTo>
                      <a:pt x="115" y="95"/>
                      <a:pt x="115" y="95"/>
                      <a:pt x="115" y="95"/>
                    </a:cubicBezTo>
                    <a:cubicBezTo>
                      <a:pt x="118" y="96"/>
                      <a:pt x="118" y="96"/>
                      <a:pt x="118" y="96"/>
                    </a:cubicBezTo>
                    <a:cubicBezTo>
                      <a:pt x="118" y="95"/>
                      <a:pt x="118" y="95"/>
                      <a:pt x="118" y="95"/>
                    </a:cubicBezTo>
                    <a:cubicBezTo>
                      <a:pt x="116" y="94"/>
                      <a:pt x="116" y="94"/>
                      <a:pt x="116" y="94"/>
                    </a:cubicBezTo>
                    <a:cubicBezTo>
                      <a:pt x="116" y="93"/>
                      <a:pt x="116" y="93"/>
                      <a:pt x="116" y="93"/>
                    </a:cubicBezTo>
                    <a:cubicBezTo>
                      <a:pt x="120" y="93"/>
                      <a:pt x="120" y="93"/>
                      <a:pt x="120" y="93"/>
                    </a:cubicBezTo>
                    <a:cubicBezTo>
                      <a:pt x="122" y="89"/>
                      <a:pt x="122" y="89"/>
                      <a:pt x="122" y="89"/>
                    </a:cubicBezTo>
                    <a:cubicBezTo>
                      <a:pt x="121" y="86"/>
                      <a:pt x="121" y="86"/>
                      <a:pt x="121" y="86"/>
                    </a:cubicBezTo>
                    <a:cubicBezTo>
                      <a:pt x="120" y="83"/>
                      <a:pt x="120" y="83"/>
                      <a:pt x="120" y="83"/>
                    </a:cubicBezTo>
                    <a:cubicBezTo>
                      <a:pt x="118" y="83"/>
                      <a:pt x="118" y="83"/>
                      <a:pt x="118" y="83"/>
                    </a:cubicBezTo>
                    <a:cubicBezTo>
                      <a:pt x="116" y="86"/>
                      <a:pt x="116" y="86"/>
                      <a:pt x="116" y="86"/>
                    </a:cubicBezTo>
                    <a:cubicBezTo>
                      <a:pt x="115" y="89"/>
                      <a:pt x="115" y="89"/>
                      <a:pt x="115" y="89"/>
                    </a:cubicBezTo>
                    <a:cubicBezTo>
                      <a:pt x="111" y="88"/>
                      <a:pt x="111" y="88"/>
                      <a:pt x="111" y="88"/>
                    </a:cubicBezTo>
                    <a:cubicBezTo>
                      <a:pt x="109" y="86"/>
                      <a:pt x="109" y="86"/>
                      <a:pt x="109" y="86"/>
                    </a:cubicBezTo>
                    <a:cubicBezTo>
                      <a:pt x="112" y="83"/>
                      <a:pt x="112" y="83"/>
                      <a:pt x="112" y="83"/>
                    </a:cubicBezTo>
                    <a:cubicBezTo>
                      <a:pt x="114" y="81"/>
                      <a:pt x="114" y="81"/>
                      <a:pt x="114" y="81"/>
                    </a:cubicBezTo>
                    <a:lnTo>
                      <a:pt x="114" y="80"/>
                    </a:lnTo>
                    <a:close/>
                  </a:path>
                </a:pathLst>
              </a:custGeom>
              <a:solidFill>
                <a:schemeClr val="bg1">
                  <a:lumMod val="85000"/>
                </a:schemeClr>
              </a:solid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58">
                <a:extLst/>
              </p:cNvPr>
              <p:cNvSpPr>
                <a:spLocks noEditPoints="1"/>
              </p:cNvSpPr>
              <p:nvPr/>
            </p:nvSpPr>
            <p:spPr bwMode="auto">
              <a:xfrm>
                <a:off x="8691563" y="2803525"/>
                <a:ext cx="1558925" cy="857249"/>
              </a:xfrm>
              <a:custGeom>
                <a:avLst/>
                <a:gdLst>
                  <a:gd name="T0" fmla="*/ 169 w 178"/>
                  <a:gd name="T1" fmla="*/ 29 h 98"/>
                  <a:gd name="T2" fmla="*/ 177 w 178"/>
                  <a:gd name="T3" fmla="*/ 30 h 98"/>
                  <a:gd name="T4" fmla="*/ 172 w 178"/>
                  <a:gd name="T5" fmla="*/ 41 h 98"/>
                  <a:gd name="T6" fmla="*/ 170 w 178"/>
                  <a:gd name="T7" fmla="*/ 52 h 98"/>
                  <a:gd name="T8" fmla="*/ 165 w 178"/>
                  <a:gd name="T9" fmla="*/ 48 h 98"/>
                  <a:gd name="T10" fmla="*/ 168 w 178"/>
                  <a:gd name="T11" fmla="*/ 35 h 98"/>
                  <a:gd name="T12" fmla="*/ 172 w 178"/>
                  <a:gd name="T13" fmla="*/ 69 h 98"/>
                  <a:gd name="T14" fmla="*/ 45 w 178"/>
                  <a:gd name="T15" fmla="*/ 93 h 98"/>
                  <a:gd name="T16" fmla="*/ 32 w 178"/>
                  <a:gd name="T17" fmla="*/ 95 h 98"/>
                  <a:gd name="T18" fmla="*/ 11 w 178"/>
                  <a:gd name="T19" fmla="*/ 97 h 98"/>
                  <a:gd name="T20" fmla="*/ 11 w 178"/>
                  <a:gd name="T21" fmla="*/ 91 h 98"/>
                  <a:gd name="T22" fmla="*/ 13 w 178"/>
                  <a:gd name="T23" fmla="*/ 86 h 98"/>
                  <a:gd name="T24" fmla="*/ 32 w 178"/>
                  <a:gd name="T25" fmla="*/ 76 h 98"/>
                  <a:gd name="T26" fmla="*/ 41 w 178"/>
                  <a:gd name="T27" fmla="*/ 76 h 98"/>
                  <a:gd name="T28" fmla="*/ 47 w 178"/>
                  <a:gd name="T29" fmla="*/ 76 h 98"/>
                  <a:gd name="T30" fmla="*/ 55 w 178"/>
                  <a:gd name="T31" fmla="*/ 68 h 98"/>
                  <a:gd name="T32" fmla="*/ 62 w 178"/>
                  <a:gd name="T33" fmla="*/ 66 h 98"/>
                  <a:gd name="T34" fmla="*/ 68 w 178"/>
                  <a:gd name="T35" fmla="*/ 62 h 98"/>
                  <a:gd name="T36" fmla="*/ 67 w 178"/>
                  <a:gd name="T37" fmla="*/ 57 h 98"/>
                  <a:gd name="T38" fmla="*/ 76 w 178"/>
                  <a:gd name="T39" fmla="*/ 38 h 98"/>
                  <a:gd name="T40" fmla="*/ 78 w 178"/>
                  <a:gd name="T41" fmla="*/ 30 h 98"/>
                  <a:gd name="T42" fmla="*/ 86 w 178"/>
                  <a:gd name="T43" fmla="*/ 33 h 98"/>
                  <a:gd name="T44" fmla="*/ 93 w 178"/>
                  <a:gd name="T45" fmla="*/ 22 h 98"/>
                  <a:gd name="T46" fmla="*/ 97 w 178"/>
                  <a:gd name="T47" fmla="*/ 15 h 98"/>
                  <a:gd name="T48" fmla="*/ 101 w 178"/>
                  <a:gd name="T49" fmla="*/ 8 h 98"/>
                  <a:gd name="T50" fmla="*/ 114 w 178"/>
                  <a:gd name="T51" fmla="*/ 6 h 98"/>
                  <a:gd name="T52" fmla="*/ 121 w 178"/>
                  <a:gd name="T53" fmla="*/ 1 h 98"/>
                  <a:gd name="T54" fmla="*/ 131 w 178"/>
                  <a:gd name="T55" fmla="*/ 9 h 98"/>
                  <a:gd name="T56" fmla="*/ 131 w 178"/>
                  <a:gd name="T57" fmla="*/ 16 h 98"/>
                  <a:gd name="T58" fmla="*/ 129 w 178"/>
                  <a:gd name="T59" fmla="*/ 20 h 98"/>
                  <a:gd name="T60" fmla="*/ 132 w 178"/>
                  <a:gd name="T61" fmla="*/ 25 h 98"/>
                  <a:gd name="T62" fmla="*/ 142 w 178"/>
                  <a:gd name="T63" fmla="*/ 28 h 98"/>
                  <a:gd name="T64" fmla="*/ 151 w 178"/>
                  <a:gd name="T65" fmla="*/ 32 h 98"/>
                  <a:gd name="T66" fmla="*/ 156 w 178"/>
                  <a:gd name="T67" fmla="*/ 35 h 98"/>
                  <a:gd name="T68" fmla="*/ 158 w 178"/>
                  <a:gd name="T69" fmla="*/ 42 h 98"/>
                  <a:gd name="T70" fmla="*/ 159 w 178"/>
                  <a:gd name="T71" fmla="*/ 46 h 98"/>
                  <a:gd name="T72" fmla="*/ 155 w 178"/>
                  <a:gd name="T73" fmla="*/ 48 h 98"/>
                  <a:gd name="T74" fmla="*/ 158 w 178"/>
                  <a:gd name="T75" fmla="*/ 52 h 98"/>
                  <a:gd name="T76" fmla="*/ 160 w 178"/>
                  <a:gd name="T77" fmla="*/ 56 h 98"/>
                  <a:gd name="T78" fmla="*/ 158 w 178"/>
                  <a:gd name="T79" fmla="*/ 61 h 98"/>
                  <a:gd name="T80" fmla="*/ 167 w 178"/>
                  <a:gd name="T81" fmla="*/ 6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98">
                    <a:moveTo>
                      <a:pt x="169" y="31"/>
                    </a:moveTo>
                    <a:cubicBezTo>
                      <a:pt x="169" y="29"/>
                      <a:pt x="169" y="29"/>
                      <a:pt x="169" y="29"/>
                    </a:cubicBezTo>
                    <a:cubicBezTo>
                      <a:pt x="178" y="25"/>
                      <a:pt x="178" y="25"/>
                      <a:pt x="178" y="25"/>
                    </a:cubicBezTo>
                    <a:cubicBezTo>
                      <a:pt x="177" y="30"/>
                      <a:pt x="177" y="30"/>
                      <a:pt x="177" y="30"/>
                    </a:cubicBezTo>
                    <a:cubicBezTo>
                      <a:pt x="173" y="35"/>
                      <a:pt x="173" y="35"/>
                      <a:pt x="173" y="35"/>
                    </a:cubicBezTo>
                    <a:cubicBezTo>
                      <a:pt x="172" y="41"/>
                      <a:pt x="172" y="41"/>
                      <a:pt x="172" y="41"/>
                    </a:cubicBezTo>
                    <a:cubicBezTo>
                      <a:pt x="173" y="45"/>
                      <a:pt x="173" y="45"/>
                      <a:pt x="173" y="45"/>
                    </a:cubicBezTo>
                    <a:cubicBezTo>
                      <a:pt x="170" y="52"/>
                      <a:pt x="170" y="52"/>
                      <a:pt x="170" y="52"/>
                    </a:cubicBezTo>
                    <a:cubicBezTo>
                      <a:pt x="167" y="54"/>
                      <a:pt x="167" y="54"/>
                      <a:pt x="167" y="54"/>
                    </a:cubicBezTo>
                    <a:cubicBezTo>
                      <a:pt x="165" y="48"/>
                      <a:pt x="165" y="48"/>
                      <a:pt x="165" y="48"/>
                    </a:cubicBezTo>
                    <a:cubicBezTo>
                      <a:pt x="166" y="41"/>
                      <a:pt x="166" y="41"/>
                      <a:pt x="166" y="41"/>
                    </a:cubicBezTo>
                    <a:cubicBezTo>
                      <a:pt x="168" y="35"/>
                      <a:pt x="168" y="35"/>
                      <a:pt x="168" y="35"/>
                    </a:cubicBezTo>
                    <a:lnTo>
                      <a:pt x="169" y="31"/>
                    </a:lnTo>
                    <a:close/>
                    <a:moveTo>
                      <a:pt x="172" y="69"/>
                    </a:moveTo>
                    <a:cubicBezTo>
                      <a:pt x="95" y="86"/>
                      <a:pt x="95" y="86"/>
                      <a:pt x="95" y="86"/>
                    </a:cubicBezTo>
                    <a:cubicBezTo>
                      <a:pt x="45" y="93"/>
                      <a:pt x="45" y="93"/>
                      <a:pt x="45" y="93"/>
                    </a:cubicBezTo>
                    <a:cubicBezTo>
                      <a:pt x="36" y="92"/>
                      <a:pt x="36" y="92"/>
                      <a:pt x="36" y="92"/>
                    </a:cubicBezTo>
                    <a:cubicBezTo>
                      <a:pt x="32" y="95"/>
                      <a:pt x="32" y="95"/>
                      <a:pt x="32" y="95"/>
                    </a:cubicBezTo>
                    <a:cubicBezTo>
                      <a:pt x="23" y="95"/>
                      <a:pt x="23" y="95"/>
                      <a:pt x="23" y="95"/>
                    </a:cubicBezTo>
                    <a:cubicBezTo>
                      <a:pt x="11" y="97"/>
                      <a:pt x="11" y="97"/>
                      <a:pt x="11" y="97"/>
                    </a:cubicBezTo>
                    <a:cubicBezTo>
                      <a:pt x="0" y="98"/>
                      <a:pt x="0" y="98"/>
                      <a:pt x="0" y="98"/>
                    </a:cubicBezTo>
                    <a:cubicBezTo>
                      <a:pt x="11" y="91"/>
                      <a:pt x="11" y="91"/>
                      <a:pt x="11" y="91"/>
                    </a:cubicBezTo>
                    <a:cubicBezTo>
                      <a:pt x="11" y="88"/>
                      <a:pt x="11" y="88"/>
                      <a:pt x="11" y="88"/>
                    </a:cubicBezTo>
                    <a:cubicBezTo>
                      <a:pt x="13" y="86"/>
                      <a:pt x="13" y="86"/>
                      <a:pt x="13" y="86"/>
                    </a:cubicBezTo>
                    <a:cubicBezTo>
                      <a:pt x="27" y="70"/>
                      <a:pt x="27" y="70"/>
                      <a:pt x="27" y="70"/>
                    </a:cubicBezTo>
                    <a:cubicBezTo>
                      <a:pt x="32" y="76"/>
                      <a:pt x="32" y="76"/>
                      <a:pt x="32" y="76"/>
                    </a:cubicBezTo>
                    <a:cubicBezTo>
                      <a:pt x="37" y="77"/>
                      <a:pt x="37" y="77"/>
                      <a:pt x="37" y="77"/>
                    </a:cubicBezTo>
                    <a:cubicBezTo>
                      <a:pt x="41" y="76"/>
                      <a:pt x="41" y="76"/>
                      <a:pt x="41" y="76"/>
                    </a:cubicBezTo>
                    <a:cubicBezTo>
                      <a:pt x="44" y="74"/>
                      <a:pt x="44" y="74"/>
                      <a:pt x="44" y="74"/>
                    </a:cubicBezTo>
                    <a:cubicBezTo>
                      <a:pt x="47" y="76"/>
                      <a:pt x="47" y="76"/>
                      <a:pt x="47" y="76"/>
                    </a:cubicBezTo>
                    <a:cubicBezTo>
                      <a:pt x="52" y="74"/>
                      <a:pt x="52" y="74"/>
                      <a:pt x="52" y="74"/>
                    </a:cubicBezTo>
                    <a:cubicBezTo>
                      <a:pt x="55" y="68"/>
                      <a:pt x="55" y="68"/>
                      <a:pt x="55" y="68"/>
                    </a:cubicBezTo>
                    <a:cubicBezTo>
                      <a:pt x="58" y="69"/>
                      <a:pt x="58" y="69"/>
                      <a:pt x="58" y="69"/>
                    </a:cubicBezTo>
                    <a:cubicBezTo>
                      <a:pt x="62" y="66"/>
                      <a:pt x="62" y="66"/>
                      <a:pt x="62" y="66"/>
                    </a:cubicBezTo>
                    <a:cubicBezTo>
                      <a:pt x="64" y="67"/>
                      <a:pt x="64" y="67"/>
                      <a:pt x="64" y="67"/>
                    </a:cubicBezTo>
                    <a:cubicBezTo>
                      <a:pt x="68" y="62"/>
                      <a:pt x="68" y="62"/>
                      <a:pt x="68" y="62"/>
                    </a:cubicBezTo>
                    <a:cubicBezTo>
                      <a:pt x="69" y="59"/>
                      <a:pt x="69" y="59"/>
                      <a:pt x="69" y="59"/>
                    </a:cubicBezTo>
                    <a:cubicBezTo>
                      <a:pt x="67" y="57"/>
                      <a:pt x="67" y="57"/>
                      <a:pt x="67" y="57"/>
                    </a:cubicBezTo>
                    <a:cubicBezTo>
                      <a:pt x="69" y="55"/>
                      <a:pt x="69" y="55"/>
                      <a:pt x="69" y="55"/>
                    </a:cubicBezTo>
                    <a:cubicBezTo>
                      <a:pt x="76" y="38"/>
                      <a:pt x="76" y="38"/>
                      <a:pt x="76" y="38"/>
                    </a:cubicBezTo>
                    <a:cubicBezTo>
                      <a:pt x="77" y="31"/>
                      <a:pt x="77" y="31"/>
                      <a:pt x="77" y="31"/>
                    </a:cubicBezTo>
                    <a:cubicBezTo>
                      <a:pt x="78" y="30"/>
                      <a:pt x="78" y="30"/>
                      <a:pt x="78" y="30"/>
                    </a:cubicBezTo>
                    <a:cubicBezTo>
                      <a:pt x="81" y="33"/>
                      <a:pt x="81" y="33"/>
                      <a:pt x="81" y="33"/>
                    </a:cubicBezTo>
                    <a:cubicBezTo>
                      <a:pt x="86" y="33"/>
                      <a:pt x="86" y="33"/>
                      <a:pt x="86" y="33"/>
                    </a:cubicBezTo>
                    <a:cubicBezTo>
                      <a:pt x="89" y="23"/>
                      <a:pt x="89" y="23"/>
                      <a:pt x="89" y="23"/>
                    </a:cubicBezTo>
                    <a:cubicBezTo>
                      <a:pt x="93" y="22"/>
                      <a:pt x="93" y="22"/>
                      <a:pt x="93" y="22"/>
                    </a:cubicBezTo>
                    <a:cubicBezTo>
                      <a:pt x="94" y="18"/>
                      <a:pt x="94" y="18"/>
                      <a:pt x="94" y="18"/>
                    </a:cubicBezTo>
                    <a:cubicBezTo>
                      <a:pt x="97" y="15"/>
                      <a:pt x="97" y="15"/>
                      <a:pt x="97" y="15"/>
                    </a:cubicBezTo>
                    <a:cubicBezTo>
                      <a:pt x="99" y="12"/>
                      <a:pt x="99" y="12"/>
                      <a:pt x="99" y="12"/>
                    </a:cubicBezTo>
                    <a:cubicBezTo>
                      <a:pt x="101" y="8"/>
                      <a:pt x="101" y="8"/>
                      <a:pt x="101" y="8"/>
                    </a:cubicBezTo>
                    <a:cubicBezTo>
                      <a:pt x="101" y="1"/>
                      <a:pt x="101" y="1"/>
                      <a:pt x="101" y="1"/>
                    </a:cubicBezTo>
                    <a:cubicBezTo>
                      <a:pt x="114" y="6"/>
                      <a:pt x="114" y="6"/>
                      <a:pt x="114" y="6"/>
                    </a:cubicBezTo>
                    <a:cubicBezTo>
                      <a:pt x="115" y="6"/>
                      <a:pt x="115" y="0"/>
                      <a:pt x="115" y="0"/>
                    </a:cubicBezTo>
                    <a:cubicBezTo>
                      <a:pt x="121" y="1"/>
                      <a:pt x="121" y="1"/>
                      <a:pt x="121" y="1"/>
                    </a:cubicBezTo>
                    <a:cubicBezTo>
                      <a:pt x="120" y="5"/>
                      <a:pt x="120" y="5"/>
                      <a:pt x="120" y="5"/>
                    </a:cubicBezTo>
                    <a:cubicBezTo>
                      <a:pt x="131" y="9"/>
                      <a:pt x="131" y="9"/>
                      <a:pt x="131" y="9"/>
                    </a:cubicBezTo>
                    <a:cubicBezTo>
                      <a:pt x="133" y="11"/>
                      <a:pt x="133" y="11"/>
                      <a:pt x="133" y="11"/>
                    </a:cubicBezTo>
                    <a:cubicBezTo>
                      <a:pt x="131" y="16"/>
                      <a:pt x="131" y="16"/>
                      <a:pt x="131" y="16"/>
                    </a:cubicBezTo>
                    <a:cubicBezTo>
                      <a:pt x="130" y="18"/>
                      <a:pt x="130" y="18"/>
                      <a:pt x="130" y="18"/>
                    </a:cubicBezTo>
                    <a:cubicBezTo>
                      <a:pt x="129" y="20"/>
                      <a:pt x="129" y="20"/>
                      <a:pt x="129" y="20"/>
                    </a:cubicBezTo>
                    <a:cubicBezTo>
                      <a:pt x="130" y="23"/>
                      <a:pt x="130" y="23"/>
                      <a:pt x="130" y="23"/>
                    </a:cubicBezTo>
                    <a:cubicBezTo>
                      <a:pt x="132" y="25"/>
                      <a:pt x="132" y="25"/>
                      <a:pt x="132" y="25"/>
                    </a:cubicBezTo>
                    <a:cubicBezTo>
                      <a:pt x="138" y="27"/>
                      <a:pt x="138" y="27"/>
                      <a:pt x="138" y="27"/>
                    </a:cubicBezTo>
                    <a:cubicBezTo>
                      <a:pt x="142" y="28"/>
                      <a:pt x="142" y="28"/>
                      <a:pt x="142" y="28"/>
                    </a:cubicBezTo>
                    <a:cubicBezTo>
                      <a:pt x="148" y="30"/>
                      <a:pt x="148" y="30"/>
                      <a:pt x="148" y="30"/>
                    </a:cubicBezTo>
                    <a:cubicBezTo>
                      <a:pt x="151" y="32"/>
                      <a:pt x="151" y="32"/>
                      <a:pt x="151" y="32"/>
                    </a:cubicBezTo>
                    <a:cubicBezTo>
                      <a:pt x="155" y="33"/>
                      <a:pt x="155" y="33"/>
                      <a:pt x="155" y="33"/>
                    </a:cubicBezTo>
                    <a:cubicBezTo>
                      <a:pt x="156" y="35"/>
                      <a:pt x="156" y="35"/>
                      <a:pt x="156" y="35"/>
                    </a:cubicBezTo>
                    <a:cubicBezTo>
                      <a:pt x="156" y="41"/>
                      <a:pt x="156" y="41"/>
                      <a:pt x="156" y="41"/>
                    </a:cubicBezTo>
                    <a:cubicBezTo>
                      <a:pt x="158" y="42"/>
                      <a:pt x="158" y="42"/>
                      <a:pt x="158" y="42"/>
                    </a:cubicBezTo>
                    <a:cubicBezTo>
                      <a:pt x="157" y="45"/>
                      <a:pt x="157" y="45"/>
                      <a:pt x="157" y="45"/>
                    </a:cubicBezTo>
                    <a:cubicBezTo>
                      <a:pt x="159" y="46"/>
                      <a:pt x="159" y="46"/>
                      <a:pt x="159" y="46"/>
                    </a:cubicBezTo>
                    <a:cubicBezTo>
                      <a:pt x="158" y="48"/>
                      <a:pt x="158" y="48"/>
                      <a:pt x="158" y="48"/>
                    </a:cubicBezTo>
                    <a:cubicBezTo>
                      <a:pt x="155" y="48"/>
                      <a:pt x="155" y="48"/>
                      <a:pt x="155" y="48"/>
                    </a:cubicBezTo>
                    <a:cubicBezTo>
                      <a:pt x="155" y="50"/>
                      <a:pt x="155" y="50"/>
                      <a:pt x="155" y="50"/>
                    </a:cubicBezTo>
                    <a:cubicBezTo>
                      <a:pt x="158" y="52"/>
                      <a:pt x="158" y="52"/>
                      <a:pt x="158" y="52"/>
                    </a:cubicBezTo>
                    <a:cubicBezTo>
                      <a:pt x="158" y="54"/>
                      <a:pt x="158" y="54"/>
                      <a:pt x="158" y="54"/>
                    </a:cubicBezTo>
                    <a:cubicBezTo>
                      <a:pt x="160" y="56"/>
                      <a:pt x="160" y="56"/>
                      <a:pt x="160" y="56"/>
                    </a:cubicBezTo>
                    <a:cubicBezTo>
                      <a:pt x="161" y="59"/>
                      <a:pt x="161" y="59"/>
                      <a:pt x="161" y="59"/>
                    </a:cubicBezTo>
                    <a:cubicBezTo>
                      <a:pt x="158" y="61"/>
                      <a:pt x="158" y="61"/>
                      <a:pt x="158" y="61"/>
                    </a:cubicBezTo>
                    <a:cubicBezTo>
                      <a:pt x="160" y="63"/>
                      <a:pt x="160" y="63"/>
                      <a:pt x="160" y="63"/>
                    </a:cubicBezTo>
                    <a:cubicBezTo>
                      <a:pt x="167" y="61"/>
                      <a:pt x="167" y="61"/>
                      <a:pt x="167" y="61"/>
                    </a:cubicBezTo>
                    <a:lnTo>
                      <a:pt x="172" y="69"/>
                    </a:lnTo>
                    <a:close/>
                  </a:path>
                </a:pathLst>
              </a:custGeom>
              <a:solidFill>
                <a:srgbClr val="104C10"/>
              </a:solid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59">
                <a:extLst/>
              </p:cNvPr>
              <p:cNvSpPr>
                <a:spLocks/>
              </p:cNvSpPr>
              <p:nvPr/>
            </p:nvSpPr>
            <p:spPr bwMode="auto">
              <a:xfrm>
                <a:off x="9829800" y="2846388"/>
                <a:ext cx="44450" cy="52388"/>
              </a:xfrm>
              <a:custGeom>
                <a:avLst/>
                <a:gdLst>
                  <a:gd name="T0" fmla="*/ 17 w 28"/>
                  <a:gd name="T1" fmla="*/ 33 h 33"/>
                  <a:gd name="T2" fmla="*/ 11 w 28"/>
                  <a:gd name="T3" fmla="*/ 22 h 33"/>
                  <a:gd name="T4" fmla="*/ 0 w 28"/>
                  <a:gd name="T5" fmla="*/ 11 h 33"/>
                  <a:gd name="T6" fmla="*/ 11 w 28"/>
                  <a:gd name="T7" fmla="*/ 0 h 33"/>
                  <a:gd name="T8" fmla="*/ 28 w 28"/>
                  <a:gd name="T9" fmla="*/ 11 h 33"/>
                  <a:gd name="T10" fmla="*/ 17 w 28"/>
                  <a:gd name="T11" fmla="*/ 33 h 33"/>
                </a:gdLst>
                <a:ahLst/>
                <a:cxnLst>
                  <a:cxn ang="0">
                    <a:pos x="T0" y="T1"/>
                  </a:cxn>
                  <a:cxn ang="0">
                    <a:pos x="T2" y="T3"/>
                  </a:cxn>
                  <a:cxn ang="0">
                    <a:pos x="T4" y="T5"/>
                  </a:cxn>
                  <a:cxn ang="0">
                    <a:pos x="T6" y="T7"/>
                  </a:cxn>
                  <a:cxn ang="0">
                    <a:pos x="T8" y="T9"/>
                  </a:cxn>
                  <a:cxn ang="0">
                    <a:pos x="T10" y="T11"/>
                  </a:cxn>
                </a:cxnLst>
                <a:rect l="0" t="0" r="r" b="b"/>
                <a:pathLst>
                  <a:path w="28" h="33">
                    <a:moveTo>
                      <a:pt x="17" y="33"/>
                    </a:moveTo>
                    <a:lnTo>
                      <a:pt x="11" y="22"/>
                    </a:lnTo>
                    <a:lnTo>
                      <a:pt x="0" y="11"/>
                    </a:lnTo>
                    <a:lnTo>
                      <a:pt x="11" y="0"/>
                    </a:lnTo>
                    <a:lnTo>
                      <a:pt x="28" y="11"/>
                    </a:lnTo>
                    <a:lnTo>
                      <a:pt x="17" y="33"/>
                    </a:lnTo>
                    <a:close/>
                  </a:path>
                </a:pathLst>
              </a:custGeom>
              <a:solidFill>
                <a:srgbClr val="000000"/>
              </a:solid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60">
                <a:extLst/>
              </p:cNvPr>
              <p:cNvSpPr>
                <a:spLocks/>
              </p:cNvSpPr>
              <p:nvPr/>
            </p:nvSpPr>
            <p:spPr bwMode="auto">
              <a:xfrm>
                <a:off x="1181100" y="9525"/>
                <a:ext cx="1347788" cy="989013"/>
              </a:xfrm>
              <a:custGeom>
                <a:avLst/>
                <a:gdLst>
                  <a:gd name="T0" fmla="*/ 116 w 154"/>
                  <a:gd name="T1" fmla="*/ 107 h 113"/>
                  <a:gd name="T2" fmla="*/ 91 w 154"/>
                  <a:gd name="T3" fmla="*/ 103 h 113"/>
                  <a:gd name="T4" fmla="*/ 79 w 154"/>
                  <a:gd name="T5" fmla="*/ 103 h 113"/>
                  <a:gd name="T6" fmla="*/ 74 w 154"/>
                  <a:gd name="T7" fmla="*/ 103 h 113"/>
                  <a:gd name="T8" fmla="*/ 66 w 154"/>
                  <a:gd name="T9" fmla="*/ 103 h 113"/>
                  <a:gd name="T10" fmla="*/ 59 w 154"/>
                  <a:gd name="T11" fmla="*/ 102 h 113"/>
                  <a:gd name="T12" fmla="*/ 47 w 154"/>
                  <a:gd name="T13" fmla="*/ 99 h 113"/>
                  <a:gd name="T14" fmla="*/ 33 w 154"/>
                  <a:gd name="T15" fmla="*/ 97 h 113"/>
                  <a:gd name="T16" fmla="*/ 22 w 154"/>
                  <a:gd name="T17" fmla="*/ 88 h 113"/>
                  <a:gd name="T18" fmla="*/ 17 w 154"/>
                  <a:gd name="T19" fmla="*/ 75 h 113"/>
                  <a:gd name="T20" fmla="*/ 13 w 154"/>
                  <a:gd name="T21" fmla="*/ 73 h 113"/>
                  <a:gd name="T22" fmla="*/ 7 w 154"/>
                  <a:gd name="T23" fmla="*/ 70 h 113"/>
                  <a:gd name="T24" fmla="*/ 1 w 154"/>
                  <a:gd name="T25" fmla="*/ 69 h 113"/>
                  <a:gd name="T26" fmla="*/ 2 w 154"/>
                  <a:gd name="T27" fmla="*/ 64 h 113"/>
                  <a:gd name="T28" fmla="*/ 5 w 154"/>
                  <a:gd name="T29" fmla="*/ 57 h 113"/>
                  <a:gd name="T30" fmla="*/ 7 w 154"/>
                  <a:gd name="T31" fmla="*/ 51 h 113"/>
                  <a:gd name="T32" fmla="*/ 7 w 154"/>
                  <a:gd name="T33" fmla="*/ 48 h 113"/>
                  <a:gd name="T34" fmla="*/ 4 w 154"/>
                  <a:gd name="T35" fmla="*/ 34 h 113"/>
                  <a:gd name="T36" fmla="*/ 3 w 154"/>
                  <a:gd name="T37" fmla="*/ 21 h 113"/>
                  <a:gd name="T38" fmla="*/ 6 w 154"/>
                  <a:gd name="T39" fmla="*/ 7 h 113"/>
                  <a:gd name="T40" fmla="*/ 11 w 154"/>
                  <a:gd name="T41" fmla="*/ 11 h 113"/>
                  <a:gd name="T42" fmla="*/ 29 w 154"/>
                  <a:gd name="T43" fmla="*/ 21 h 113"/>
                  <a:gd name="T44" fmla="*/ 41 w 154"/>
                  <a:gd name="T45" fmla="*/ 21 h 113"/>
                  <a:gd name="T46" fmla="*/ 44 w 154"/>
                  <a:gd name="T47" fmla="*/ 19 h 113"/>
                  <a:gd name="T48" fmla="*/ 44 w 154"/>
                  <a:gd name="T49" fmla="*/ 20 h 113"/>
                  <a:gd name="T50" fmla="*/ 42 w 154"/>
                  <a:gd name="T51" fmla="*/ 23 h 113"/>
                  <a:gd name="T52" fmla="*/ 48 w 154"/>
                  <a:gd name="T53" fmla="*/ 32 h 113"/>
                  <a:gd name="T54" fmla="*/ 47 w 154"/>
                  <a:gd name="T55" fmla="*/ 6 h 113"/>
                  <a:gd name="T56" fmla="*/ 56 w 154"/>
                  <a:gd name="T57" fmla="*/ 3 h 113"/>
                  <a:gd name="T58" fmla="*/ 137 w 154"/>
                  <a:gd name="T59" fmla="*/ 24 h 113"/>
                  <a:gd name="T60" fmla="*/ 154 w 154"/>
                  <a:gd name="T61" fmla="*/ 28 h 113"/>
                  <a:gd name="T62" fmla="*/ 151 w 154"/>
                  <a:gd name="T63" fmla="*/ 38 h 113"/>
                  <a:gd name="T64" fmla="*/ 137 w 154"/>
                  <a:gd name="T65" fmla="*/ 106 h 113"/>
                  <a:gd name="T66" fmla="*/ 116 w 154"/>
                  <a:gd name="T67" fmla="*/ 107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4" h="113">
                    <a:moveTo>
                      <a:pt x="116" y="107"/>
                    </a:moveTo>
                    <a:cubicBezTo>
                      <a:pt x="105" y="104"/>
                      <a:pt x="98" y="103"/>
                      <a:pt x="91" y="103"/>
                    </a:cubicBezTo>
                    <a:cubicBezTo>
                      <a:pt x="85" y="103"/>
                      <a:pt x="80" y="103"/>
                      <a:pt x="79" y="103"/>
                    </a:cubicBezTo>
                    <a:cubicBezTo>
                      <a:pt x="79" y="102"/>
                      <a:pt x="77" y="102"/>
                      <a:pt x="74" y="103"/>
                    </a:cubicBezTo>
                    <a:cubicBezTo>
                      <a:pt x="72" y="104"/>
                      <a:pt x="68" y="104"/>
                      <a:pt x="66" y="103"/>
                    </a:cubicBezTo>
                    <a:cubicBezTo>
                      <a:pt x="64" y="103"/>
                      <a:pt x="61" y="102"/>
                      <a:pt x="59" y="102"/>
                    </a:cubicBezTo>
                    <a:cubicBezTo>
                      <a:pt x="57" y="102"/>
                      <a:pt x="52" y="100"/>
                      <a:pt x="47" y="99"/>
                    </a:cubicBezTo>
                    <a:cubicBezTo>
                      <a:pt x="42" y="97"/>
                      <a:pt x="37" y="96"/>
                      <a:pt x="33" y="97"/>
                    </a:cubicBezTo>
                    <a:cubicBezTo>
                      <a:pt x="26" y="98"/>
                      <a:pt x="21" y="94"/>
                      <a:pt x="22" y="88"/>
                    </a:cubicBezTo>
                    <a:cubicBezTo>
                      <a:pt x="23" y="83"/>
                      <a:pt x="20" y="75"/>
                      <a:pt x="17" y="75"/>
                    </a:cubicBezTo>
                    <a:cubicBezTo>
                      <a:pt x="15" y="75"/>
                      <a:pt x="14" y="74"/>
                      <a:pt x="13" y="73"/>
                    </a:cubicBezTo>
                    <a:cubicBezTo>
                      <a:pt x="12" y="72"/>
                      <a:pt x="9" y="71"/>
                      <a:pt x="7" y="70"/>
                    </a:cubicBezTo>
                    <a:cubicBezTo>
                      <a:pt x="4" y="70"/>
                      <a:pt x="2" y="70"/>
                      <a:pt x="1" y="69"/>
                    </a:cubicBezTo>
                    <a:cubicBezTo>
                      <a:pt x="0" y="66"/>
                      <a:pt x="0" y="64"/>
                      <a:pt x="2" y="64"/>
                    </a:cubicBezTo>
                    <a:cubicBezTo>
                      <a:pt x="5" y="64"/>
                      <a:pt x="7" y="59"/>
                      <a:pt x="5" y="57"/>
                    </a:cubicBezTo>
                    <a:cubicBezTo>
                      <a:pt x="2" y="54"/>
                      <a:pt x="4" y="51"/>
                      <a:pt x="7" y="51"/>
                    </a:cubicBezTo>
                    <a:cubicBezTo>
                      <a:pt x="9" y="51"/>
                      <a:pt x="9" y="50"/>
                      <a:pt x="7" y="48"/>
                    </a:cubicBezTo>
                    <a:cubicBezTo>
                      <a:pt x="5" y="45"/>
                      <a:pt x="4" y="43"/>
                      <a:pt x="4" y="34"/>
                    </a:cubicBezTo>
                    <a:cubicBezTo>
                      <a:pt x="5" y="29"/>
                      <a:pt x="4" y="23"/>
                      <a:pt x="3" y="21"/>
                    </a:cubicBezTo>
                    <a:cubicBezTo>
                      <a:pt x="2" y="19"/>
                      <a:pt x="4" y="7"/>
                      <a:pt x="6" y="7"/>
                    </a:cubicBezTo>
                    <a:cubicBezTo>
                      <a:pt x="7" y="7"/>
                      <a:pt x="9" y="9"/>
                      <a:pt x="11" y="11"/>
                    </a:cubicBezTo>
                    <a:cubicBezTo>
                      <a:pt x="15" y="15"/>
                      <a:pt x="19" y="18"/>
                      <a:pt x="29" y="21"/>
                    </a:cubicBezTo>
                    <a:cubicBezTo>
                      <a:pt x="38" y="24"/>
                      <a:pt x="41" y="24"/>
                      <a:pt x="41" y="21"/>
                    </a:cubicBezTo>
                    <a:cubicBezTo>
                      <a:pt x="41" y="20"/>
                      <a:pt x="42" y="19"/>
                      <a:pt x="44" y="19"/>
                    </a:cubicBezTo>
                    <a:cubicBezTo>
                      <a:pt x="45" y="19"/>
                      <a:pt x="45" y="19"/>
                      <a:pt x="44" y="20"/>
                    </a:cubicBezTo>
                    <a:cubicBezTo>
                      <a:pt x="43" y="20"/>
                      <a:pt x="42" y="21"/>
                      <a:pt x="42" y="23"/>
                    </a:cubicBezTo>
                    <a:cubicBezTo>
                      <a:pt x="42" y="25"/>
                      <a:pt x="47" y="32"/>
                      <a:pt x="48" y="32"/>
                    </a:cubicBezTo>
                    <a:cubicBezTo>
                      <a:pt x="50" y="32"/>
                      <a:pt x="49" y="9"/>
                      <a:pt x="47" y="6"/>
                    </a:cubicBezTo>
                    <a:cubicBezTo>
                      <a:pt x="44" y="1"/>
                      <a:pt x="46" y="0"/>
                      <a:pt x="56" y="3"/>
                    </a:cubicBezTo>
                    <a:cubicBezTo>
                      <a:pt x="72" y="8"/>
                      <a:pt x="120" y="20"/>
                      <a:pt x="137" y="24"/>
                    </a:cubicBezTo>
                    <a:cubicBezTo>
                      <a:pt x="146" y="26"/>
                      <a:pt x="153" y="28"/>
                      <a:pt x="154" y="28"/>
                    </a:cubicBezTo>
                    <a:cubicBezTo>
                      <a:pt x="154" y="28"/>
                      <a:pt x="153" y="33"/>
                      <a:pt x="151" y="38"/>
                    </a:cubicBezTo>
                    <a:cubicBezTo>
                      <a:pt x="147" y="51"/>
                      <a:pt x="137" y="100"/>
                      <a:pt x="137" y="106"/>
                    </a:cubicBezTo>
                    <a:cubicBezTo>
                      <a:pt x="137" y="113"/>
                      <a:pt x="137" y="113"/>
                      <a:pt x="116" y="107"/>
                    </a:cubicBezTo>
                    <a:close/>
                  </a:path>
                </a:pathLst>
              </a:custGeom>
              <a:solidFill>
                <a:srgbClr val="000000"/>
              </a:solid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61">
                <a:extLst/>
              </p:cNvPr>
              <p:cNvSpPr>
                <a:spLocks noEditPoints="1"/>
              </p:cNvSpPr>
              <p:nvPr/>
            </p:nvSpPr>
            <p:spPr bwMode="auto">
              <a:xfrm>
                <a:off x="1181100" y="9525"/>
                <a:ext cx="1347788" cy="989013"/>
              </a:xfrm>
              <a:custGeom>
                <a:avLst/>
                <a:gdLst>
                  <a:gd name="T0" fmla="*/ 53 w 154"/>
                  <a:gd name="T1" fmla="*/ 2 h 113"/>
                  <a:gd name="T2" fmla="*/ 77 w 154"/>
                  <a:gd name="T3" fmla="*/ 8 h 113"/>
                  <a:gd name="T4" fmla="*/ 134 w 154"/>
                  <a:gd name="T5" fmla="*/ 23 h 113"/>
                  <a:gd name="T6" fmla="*/ 153 w 154"/>
                  <a:gd name="T7" fmla="*/ 33 h 113"/>
                  <a:gd name="T8" fmla="*/ 142 w 154"/>
                  <a:gd name="T9" fmla="*/ 79 h 113"/>
                  <a:gd name="T10" fmla="*/ 137 w 154"/>
                  <a:gd name="T11" fmla="*/ 113 h 113"/>
                  <a:gd name="T12" fmla="*/ 99 w 154"/>
                  <a:gd name="T13" fmla="*/ 103 h 113"/>
                  <a:gd name="T14" fmla="*/ 78 w 154"/>
                  <a:gd name="T15" fmla="*/ 102 h 113"/>
                  <a:gd name="T16" fmla="*/ 66 w 154"/>
                  <a:gd name="T17" fmla="*/ 104 h 113"/>
                  <a:gd name="T18" fmla="*/ 60 w 154"/>
                  <a:gd name="T19" fmla="*/ 103 h 113"/>
                  <a:gd name="T20" fmla="*/ 52 w 154"/>
                  <a:gd name="T21" fmla="*/ 100 h 113"/>
                  <a:gd name="T22" fmla="*/ 44 w 154"/>
                  <a:gd name="T23" fmla="*/ 98 h 113"/>
                  <a:gd name="T24" fmla="*/ 35 w 154"/>
                  <a:gd name="T25" fmla="*/ 98 h 113"/>
                  <a:gd name="T26" fmla="*/ 21 w 154"/>
                  <a:gd name="T27" fmla="*/ 93 h 113"/>
                  <a:gd name="T28" fmla="*/ 21 w 154"/>
                  <a:gd name="T29" fmla="*/ 81 h 113"/>
                  <a:gd name="T30" fmla="*/ 13 w 154"/>
                  <a:gd name="T31" fmla="*/ 75 h 113"/>
                  <a:gd name="T32" fmla="*/ 9 w 154"/>
                  <a:gd name="T33" fmla="*/ 71 h 113"/>
                  <a:gd name="T34" fmla="*/ 3 w 154"/>
                  <a:gd name="T35" fmla="*/ 71 h 113"/>
                  <a:gd name="T36" fmla="*/ 0 w 154"/>
                  <a:gd name="T37" fmla="*/ 64 h 113"/>
                  <a:gd name="T38" fmla="*/ 6 w 154"/>
                  <a:gd name="T39" fmla="*/ 58 h 113"/>
                  <a:gd name="T40" fmla="*/ 3 w 154"/>
                  <a:gd name="T41" fmla="*/ 51 h 113"/>
                  <a:gd name="T42" fmla="*/ 5 w 154"/>
                  <a:gd name="T43" fmla="*/ 47 h 113"/>
                  <a:gd name="T44" fmla="*/ 4 w 154"/>
                  <a:gd name="T45" fmla="*/ 33 h 113"/>
                  <a:gd name="T46" fmla="*/ 1 w 154"/>
                  <a:gd name="T47" fmla="*/ 19 h 113"/>
                  <a:gd name="T48" fmla="*/ 7 w 154"/>
                  <a:gd name="T49" fmla="*/ 7 h 113"/>
                  <a:gd name="T50" fmla="*/ 14 w 154"/>
                  <a:gd name="T51" fmla="*/ 14 h 113"/>
                  <a:gd name="T52" fmla="*/ 25 w 154"/>
                  <a:gd name="T53" fmla="*/ 19 h 113"/>
                  <a:gd name="T54" fmla="*/ 33 w 154"/>
                  <a:gd name="T55" fmla="*/ 22 h 113"/>
                  <a:gd name="T56" fmla="*/ 40 w 154"/>
                  <a:gd name="T57" fmla="*/ 23 h 113"/>
                  <a:gd name="T58" fmla="*/ 42 w 154"/>
                  <a:gd name="T59" fmla="*/ 19 h 113"/>
                  <a:gd name="T60" fmla="*/ 45 w 154"/>
                  <a:gd name="T61" fmla="*/ 18 h 113"/>
                  <a:gd name="T62" fmla="*/ 42 w 154"/>
                  <a:gd name="T63" fmla="*/ 21 h 113"/>
                  <a:gd name="T64" fmla="*/ 44 w 154"/>
                  <a:gd name="T65" fmla="*/ 26 h 113"/>
                  <a:gd name="T66" fmla="*/ 47 w 154"/>
                  <a:gd name="T67" fmla="*/ 32 h 113"/>
                  <a:gd name="T68" fmla="*/ 49 w 154"/>
                  <a:gd name="T69" fmla="*/ 30 h 113"/>
                  <a:gd name="T70" fmla="*/ 47 w 154"/>
                  <a:gd name="T71" fmla="*/ 24 h 113"/>
                  <a:gd name="T72" fmla="*/ 47 w 154"/>
                  <a:gd name="T73" fmla="*/ 20 h 113"/>
                  <a:gd name="T74" fmla="*/ 50 w 154"/>
                  <a:gd name="T75" fmla="*/ 12 h 113"/>
                  <a:gd name="T76" fmla="*/ 45 w 154"/>
                  <a:gd name="T77" fmla="*/ 2 h 113"/>
                  <a:gd name="T78" fmla="*/ 47 w 154"/>
                  <a:gd name="T79" fmla="*/ 0 h 113"/>
                  <a:gd name="T80" fmla="*/ 37 w 154"/>
                  <a:gd name="T81" fmla="*/ 8 h 113"/>
                  <a:gd name="T82" fmla="*/ 40 w 154"/>
                  <a:gd name="T83" fmla="*/ 7 h 113"/>
                  <a:gd name="T84" fmla="*/ 44 w 154"/>
                  <a:gd name="T85" fmla="*/ 9 h 113"/>
                  <a:gd name="T86" fmla="*/ 43 w 154"/>
                  <a:gd name="T87" fmla="*/ 13 h 113"/>
                  <a:gd name="T88" fmla="*/ 40 w 154"/>
                  <a:gd name="T89" fmla="*/ 16 h 113"/>
                  <a:gd name="T90" fmla="*/ 41 w 154"/>
                  <a:gd name="T91" fmla="*/ 12 h 113"/>
                  <a:gd name="T92" fmla="*/ 38 w 154"/>
                  <a:gd name="T93" fmla="*/ 13 h 113"/>
                  <a:gd name="T94" fmla="*/ 35 w 154"/>
                  <a:gd name="T95" fmla="*/ 1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4" h="113">
                    <a:moveTo>
                      <a:pt x="47" y="0"/>
                    </a:moveTo>
                    <a:cubicBezTo>
                      <a:pt x="53" y="2"/>
                      <a:pt x="53" y="2"/>
                      <a:pt x="53" y="2"/>
                    </a:cubicBezTo>
                    <a:cubicBezTo>
                      <a:pt x="66" y="5"/>
                      <a:pt x="66" y="5"/>
                      <a:pt x="66" y="5"/>
                    </a:cubicBezTo>
                    <a:cubicBezTo>
                      <a:pt x="77" y="8"/>
                      <a:pt x="77" y="8"/>
                      <a:pt x="77" y="8"/>
                    </a:cubicBezTo>
                    <a:cubicBezTo>
                      <a:pt x="104" y="16"/>
                      <a:pt x="104" y="16"/>
                      <a:pt x="104" y="16"/>
                    </a:cubicBezTo>
                    <a:cubicBezTo>
                      <a:pt x="134" y="23"/>
                      <a:pt x="134" y="23"/>
                      <a:pt x="134" y="23"/>
                    </a:cubicBezTo>
                    <a:cubicBezTo>
                      <a:pt x="154" y="28"/>
                      <a:pt x="154" y="28"/>
                      <a:pt x="154" y="28"/>
                    </a:cubicBezTo>
                    <a:cubicBezTo>
                      <a:pt x="153" y="33"/>
                      <a:pt x="153" y="33"/>
                      <a:pt x="153" y="33"/>
                    </a:cubicBezTo>
                    <a:cubicBezTo>
                      <a:pt x="148" y="51"/>
                      <a:pt x="148" y="51"/>
                      <a:pt x="148" y="51"/>
                    </a:cubicBezTo>
                    <a:cubicBezTo>
                      <a:pt x="142" y="79"/>
                      <a:pt x="142" y="79"/>
                      <a:pt x="142" y="79"/>
                    </a:cubicBezTo>
                    <a:cubicBezTo>
                      <a:pt x="138" y="100"/>
                      <a:pt x="138" y="100"/>
                      <a:pt x="138" y="100"/>
                    </a:cubicBezTo>
                    <a:cubicBezTo>
                      <a:pt x="137" y="113"/>
                      <a:pt x="137" y="113"/>
                      <a:pt x="137" y="113"/>
                    </a:cubicBezTo>
                    <a:cubicBezTo>
                      <a:pt x="119" y="108"/>
                      <a:pt x="119" y="108"/>
                      <a:pt x="119" y="108"/>
                    </a:cubicBezTo>
                    <a:cubicBezTo>
                      <a:pt x="99" y="103"/>
                      <a:pt x="99" y="103"/>
                      <a:pt x="99" y="103"/>
                    </a:cubicBezTo>
                    <a:cubicBezTo>
                      <a:pt x="80" y="104"/>
                      <a:pt x="80" y="104"/>
                      <a:pt x="80" y="104"/>
                    </a:cubicBezTo>
                    <a:cubicBezTo>
                      <a:pt x="78" y="102"/>
                      <a:pt x="78" y="102"/>
                      <a:pt x="78" y="102"/>
                    </a:cubicBezTo>
                    <a:cubicBezTo>
                      <a:pt x="71" y="105"/>
                      <a:pt x="71" y="105"/>
                      <a:pt x="71" y="105"/>
                    </a:cubicBezTo>
                    <a:cubicBezTo>
                      <a:pt x="66" y="104"/>
                      <a:pt x="66" y="104"/>
                      <a:pt x="66" y="104"/>
                    </a:cubicBezTo>
                    <a:cubicBezTo>
                      <a:pt x="62" y="102"/>
                      <a:pt x="62" y="102"/>
                      <a:pt x="62" y="102"/>
                    </a:cubicBezTo>
                    <a:cubicBezTo>
                      <a:pt x="60" y="103"/>
                      <a:pt x="60" y="103"/>
                      <a:pt x="60" y="103"/>
                    </a:cubicBezTo>
                    <a:cubicBezTo>
                      <a:pt x="55" y="102"/>
                      <a:pt x="55" y="102"/>
                      <a:pt x="55" y="102"/>
                    </a:cubicBezTo>
                    <a:cubicBezTo>
                      <a:pt x="52" y="100"/>
                      <a:pt x="52" y="100"/>
                      <a:pt x="52" y="100"/>
                    </a:cubicBezTo>
                    <a:cubicBezTo>
                      <a:pt x="46" y="98"/>
                      <a:pt x="46" y="98"/>
                      <a:pt x="46" y="98"/>
                    </a:cubicBezTo>
                    <a:cubicBezTo>
                      <a:pt x="44" y="98"/>
                      <a:pt x="44" y="98"/>
                      <a:pt x="44" y="98"/>
                    </a:cubicBezTo>
                    <a:cubicBezTo>
                      <a:pt x="37" y="96"/>
                      <a:pt x="37" y="96"/>
                      <a:pt x="37" y="96"/>
                    </a:cubicBezTo>
                    <a:cubicBezTo>
                      <a:pt x="35" y="98"/>
                      <a:pt x="35" y="98"/>
                      <a:pt x="35" y="98"/>
                    </a:cubicBezTo>
                    <a:cubicBezTo>
                      <a:pt x="27" y="98"/>
                      <a:pt x="27" y="98"/>
                      <a:pt x="27" y="98"/>
                    </a:cubicBezTo>
                    <a:cubicBezTo>
                      <a:pt x="21" y="93"/>
                      <a:pt x="21" y="93"/>
                      <a:pt x="21" y="93"/>
                    </a:cubicBezTo>
                    <a:cubicBezTo>
                      <a:pt x="21" y="92"/>
                      <a:pt x="21" y="92"/>
                      <a:pt x="21" y="92"/>
                    </a:cubicBezTo>
                    <a:cubicBezTo>
                      <a:pt x="21" y="81"/>
                      <a:pt x="21" y="81"/>
                      <a:pt x="21" y="81"/>
                    </a:cubicBezTo>
                    <a:cubicBezTo>
                      <a:pt x="18" y="76"/>
                      <a:pt x="18" y="76"/>
                      <a:pt x="18" y="76"/>
                    </a:cubicBezTo>
                    <a:cubicBezTo>
                      <a:pt x="13" y="75"/>
                      <a:pt x="13" y="75"/>
                      <a:pt x="13" y="75"/>
                    </a:cubicBezTo>
                    <a:cubicBezTo>
                      <a:pt x="12" y="72"/>
                      <a:pt x="12" y="72"/>
                      <a:pt x="12" y="72"/>
                    </a:cubicBezTo>
                    <a:cubicBezTo>
                      <a:pt x="9" y="71"/>
                      <a:pt x="9" y="71"/>
                      <a:pt x="9" y="71"/>
                    </a:cubicBezTo>
                    <a:cubicBezTo>
                      <a:pt x="5" y="70"/>
                      <a:pt x="5" y="70"/>
                      <a:pt x="5" y="70"/>
                    </a:cubicBezTo>
                    <a:cubicBezTo>
                      <a:pt x="3" y="71"/>
                      <a:pt x="3" y="71"/>
                      <a:pt x="3" y="71"/>
                    </a:cubicBezTo>
                    <a:cubicBezTo>
                      <a:pt x="0" y="67"/>
                      <a:pt x="0" y="67"/>
                      <a:pt x="0" y="67"/>
                    </a:cubicBezTo>
                    <a:cubicBezTo>
                      <a:pt x="0" y="64"/>
                      <a:pt x="0" y="64"/>
                      <a:pt x="0" y="64"/>
                    </a:cubicBezTo>
                    <a:cubicBezTo>
                      <a:pt x="4" y="63"/>
                      <a:pt x="4" y="63"/>
                      <a:pt x="4" y="63"/>
                    </a:cubicBezTo>
                    <a:cubicBezTo>
                      <a:pt x="6" y="58"/>
                      <a:pt x="6" y="58"/>
                      <a:pt x="6" y="58"/>
                    </a:cubicBezTo>
                    <a:cubicBezTo>
                      <a:pt x="3" y="56"/>
                      <a:pt x="3" y="56"/>
                      <a:pt x="3" y="56"/>
                    </a:cubicBezTo>
                    <a:cubicBezTo>
                      <a:pt x="3" y="51"/>
                      <a:pt x="3" y="51"/>
                      <a:pt x="3" y="51"/>
                    </a:cubicBezTo>
                    <a:cubicBezTo>
                      <a:pt x="9" y="50"/>
                      <a:pt x="9" y="50"/>
                      <a:pt x="9" y="50"/>
                    </a:cubicBezTo>
                    <a:cubicBezTo>
                      <a:pt x="5" y="47"/>
                      <a:pt x="5" y="47"/>
                      <a:pt x="5" y="47"/>
                    </a:cubicBezTo>
                    <a:cubicBezTo>
                      <a:pt x="3" y="37"/>
                      <a:pt x="3" y="37"/>
                      <a:pt x="3" y="37"/>
                    </a:cubicBezTo>
                    <a:cubicBezTo>
                      <a:pt x="4" y="33"/>
                      <a:pt x="4" y="33"/>
                      <a:pt x="4" y="33"/>
                    </a:cubicBezTo>
                    <a:cubicBezTo>
                      <a:pt x="4" y="23"/>
                      <a:pt x="4" y="23"/>
                      <a:pt x="4" y="23"/>
                    </a:cubicBezTo>
                    <a:cubicBezTo>
                      <a:pt x="1" y="19"/>
                      <a:pt x="1" y="19"/>
                      <a:pt x="1" y="19"/>
                    </a:cubicBezTo>
                    <a:cubicBezTo>
                      <a:pt x="5" y="6"/>
                      <a:pt x="5" y="6"/>
                      <a:pt x="5" y="6"/>
                    </a:cubicBezTo>
                    <a:cubicBezTo>
                      <a:pt x="7" y="7"/>
                      <a:pt x="7" y="7"/>
                      <a:pt x="7" y="7"/>
                    </a:cubicBezTo>
                    <a:cubicBezTo>
                      <a:pt x="11" y="11"/>
                      <a:pt x="11" y="11"/>
                      <a:pt x="11" y="11"/>
                    </a:cubicBezTo>
                    <a:cubicBezTo>
                      <a:pt x="14" y="14"/>
                      <a:pt x="14" y="14"/>
                      <a:pt x="14" y="14"/>
                    </a:cubicBezTo>
                    <a:cubicBezTo>
                      <a:pt x="19" y="17"/>
                      <a:pt x="19" y="17"/>
                      <a:pt x="19" y="17"/>
                    </a:cubicBezTo>
                    <a:cubicBezTo>
                      <a:pt x="25" y="19"/>
                      <a:pt x="25" y="19"/>
                      <a:pt x="25" y="19"/>
                    </a:cubicBezTo>
                    <a:cubicBezTo>
                      <a:pt x="29" y="20"/>
                      <a:pt x="29" y="20"/>
                      <a:pt x="29" y="20"/>
                    </a:cubicBezTo>
                    <a:cubicBezTo>
                      <a:pt x="33" y="22"/>
                      <a:pt x="33" y="22"/>
                      <a:pt x="33" y="22"/>
                    </a:cubicBezTo>
                    <a:cubicBezTo>
                      <a:pt x="37" y="24"/>
                      <a:pt x="37" y="24"/>
                      <a:pt x="37" y="24"/>
                    </a:cubicBezTo>
                    <a:cubicBezTo>
                      <a:pt x="40" y="23"/>
                      <a:pt x="40" y="23"/>
                      <a:pt x="40" y="23"/>
                    </a:cubicBezTo>
                    <a:cubicBezTo>
                      <a:pt x="40" y="20"/>
                      <a:pt x="40" y="20"/>
                      <a:pt x="40" y="20"/>
                    </a:cubicBezTo>
                    <a:cubicBezTo>
                      <a:pt x="42" y="19"/>
                      <a:pt x="42" y="19"/>
                      <a:pt x="42" y="19"/>
                    </a:cubicBezTo>
                    <a:cubicBezTo>
                      <a:pt x="45" y="17"/>
                      <a:pt x="45" y="17"/>
                      <a:pt x="45" y="17"/>
                    </a:cubicBezTo>
                    <a:cubicBezTo>
                      <a:pt x="45" y="18"/>
                      <a:pt x="45" y="18"/>
                      <a:pt x="45" y="18"/>
                    </a:cubicBezTo>
                    <a:cubicBezTo>
                      <a:pt x="45" y="21"/>
                      <a:pt x="45" y="21"/>
                      <a:pt x="45" y="21"/>
                    </a:cubicBezTo>
                    <a:cubicBezTo>
                      <a:pt x="42" y="21"/>
                      <a:pt x="42" y="21"/>
                      <a:pt x="42" y="21"/>
                    </a:cubicBezTo>
                    <a:cubicBezTo>
                      <a:pt x="42" y="24"/>
                      <a:pt x="42" y="24"/>
                      <a:pt x="42" y="24"/>
                    </a:cubicBezTo>
                    <a:cubicBezTo>
                      <a:pt x="44" y="26"/>
                      <a:pt x="44" y="26"/>
                      <a:pt x="44" y="26"/>
                    </a:cubicBezTo>
                    <a:cubicBezTo>
                      <a:pt x="46" y="29"/>
                      <a:pt x="46" y="29"/>
                      <a:pt x="46" y="29"/>
                    </a:cubicBezTo>
                    <a:cubicBezTo>
                      <a:pt x="47" y="32"/>
                      <a:pt x="47" y="32"/>
                      <a:pt x="47" y="32"/>
                    </a:cubicBezTo>
                    <a:cubicBezTo>
                      <a:pt x="49" y="32"/>
                      <a:pt x="49" y="32"/>
                      <a:pt x="49" y="32"/>
                    </a:cubicBezTo>
                    <a:cubicBezTo>
                      <a:pt x="49" y="30"/>
                      <a:pt x="49" y="30"/>
                      <a:pt x="49" y="30"/>
                    </a:cubicBezTo>
                    <a:cubicBezTo>
                      <a:pt x="48" y="28"/>
                      <a:pt x="48" y="28"/>
                      <a:pt x="48" y="28"/>
                    </a:cubicBezTo>
                    <a:cubicBezTo>
                      <a:pt x="47" y="24"/>
                      <a:pt x="47" y="24"/>
                      <a:pt x="47" y="24"/>
                    </a:cubicBezTo>
                    <a:cubicBezTo>
                      <a:pt x="48" y="22"/>
                      <a:pt x="48" y="22"/>
                      <a:pt x="48" y="22"/>
                    </a:cubicBezTo>
                    <a:cubicBezTo>
                      <a:pt x="47" y="20"/>
                      <a:pt x="47" y="20"/>
                      <a:pt x="47" y="20"/>
                    </a:cubicBezTo>
                    <a:cubicBezTo>
                      <a:pt x="47" y="17"/>
                      <a:pt x="47" y="17"/>
                      <a:pt x="47" y="17"/>
                    </a:cubicBezTo>
                    <a:cubicBezTo>
                      <a:pt x="50" y="12"/>
                      <a:pt x="50" y="12"/>
                      <a:pt x="50" y="12"/>
                    </a:cubicBezTo>
                    <a:cubicBezTo>
                      <a:pt x="48" y="8"/>
                      <a:pt x="48" y="8"/>
                      <a:pt x="48" y="8"/>
                    </a:cubicBezTo>
                    <a:cubicBezTo>
                      <a:pt x="45" y="2"/>
                      <a:pt x="45" y="2"/>
                      <a:pt x="45" y="2"/>
                    </a:cubicBezTo>
                    <a:cubicBezTo>
                      <a:pt x="45" y="1"/>
                      <a:pt x="45" y="1"/>
                      <a:pt x="45" y="1"/>
                    </a:cubicBezTo>
                    <a:lnTo>
                      <a:pt x="47" y="0"/>
                    </a:lnTo>
                    <a:close/>
                    <a:moveTo>
                      <a:pt x="34" y="8"/>
                    </a:moveTo>
                    <a:cubicBezTo>
                      <a:pt x="37" y="8"/>
                      <a:pt x="37" y="8"/>
                      <a:pt x="37" y="8"/>
                    </a:cubicBezTo>
                    <a:cubicBezTo>
                      <a:pt x="37" y="9"/>
                      <a:pt x="37" y="9"/>
                      <a:pt x="37" y="9"/>
                    </a:cubicBezTo>
                    <a:cubicBezTo>
                      <a:pt x="40" y="7"/>
                      <a:pt x="40" y="7"/>
                      <a:pt x="40" y="7"/>
                    </a:cubicBezTo>
                    <a:cubicBezTo>
                      <a:pt x="43" y="7"/>
                      <a:pt x="43" y="7"/>
                      <a:pt x="43" y="7"/>
                    </a:cubicBezTo>
                    <a:cubicBezTo>
                      <a:pt x="44" y="9"/>
                      <a:pt x="44" y="9"/>
                      <a:pt x="44" y="9"/>
                    </a:cubicBezTo>
                    <a:cubicBezTo>
                      <a:pt x="42" y="12"/>
                      <a:pt x="42" y="12"/>
                      <a:pt x="42" y="12"/>
                    </a:cubicBezTo>
                    <a:cubicBezTo>
                      <a:pt x="43" y="13"/>
                      <a:pt x="43" y="13"/>
                      <a:pt x="43" y="13"/>
                    </a:cubicBezTo>
                    <a:cubicBezTo>
                      <a:pt x="42" y="15"/>
                      <a:pt x="42" y="15"/>
                      <a:pt x="42" y="15"/>
                    </a:cubicBezTo>
                    <a:cubicBezTo>
                      <a:pt x="40" y="16"/>
                      <a:pt x="40" y="16"/>
                      <a:pt x="40" y="16"/>
                    </a:cubicBezTo>
                    <a:cubicBezTo>
                      <a:pt x="40" y="16"/>
                      <a:pt x="39" y="16"/>
                      <a:pt x="39" y="16"/>
                    </a:cubicBezTo>
                    <a:cubicBezTo>
                      <a:pt x="39" y="15"/>
                      <a:pt x="41" y="12"/>
                      <a:pt x="41" y="12"/>
                    </a:cubicBezTo>
                    <a:cubicBezTo>
                      <a:pt x="38" y="11"/>
                      <a:pt x="38" y="11"/>
                      <a:pt x="38" y="11"/>
                    </a:cubicBezTo>
                    <a:cubicBezTo>
                      <a:pt x="38" y="13"/>
                      <a:pt x="38" y="13"/>
                      <a:pt x="38" y="13"/>
                    </a:cubicBezTo>
                    <a:cubicBezTo>
                      <a:pt x="37" y="14"/>
                      <a:pt x="37" y="14"/>
                      <a:pt x="37" y="14"/>
                    </a:cubicBezTo>
                    <a:cubicBezTo>
                      <a:pt x="35" y="11"/>
                      <a:pt x="35" y="11"/>
                      <a:pt x="35" y="11"/>
                    </a:cubicBezTo>
                    <a:lnTo>
                      <a:pt x="34" y="8"/>
                    </a:lnTo>
                    <a:close/>
                  </a:path>
                </a:pathLst>
              </a:custGeom>
              <a:solidFill>
                <a:schemeClr val="bg1">
                  <a:lumMod val="85000"/>
                </a:schemeClr>
              </a:solid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5" name="Group 104"/>
            <p:cNvGrpSpPr/>
            <p:nvPr/>
          </p:nvGrpSpPr>
          <p:grpSpPr>
            <a:xfrm>
              <a:off x="2107888" y="2491909"/>
              <a:ext cx="4226828" cy="3650626"/>
              <a:chOff x="2107888" y="2491909"/>
              <a:chExt cx="4226828" cy="3650626"/>
            </a:xfrm>
          </p:grpSpPr>
          <p:sp>
            <p:nvSpPr>
              <p:cNvPr id="106" name="TextBox 105"/>
              <p:cNvSpPr txBox="1"/>
              <p:nvPr/>
            </p:nvSpPr>
            <p:spPr>
              <a:xfrm>
                <a:off x="5089165" y="5279579"/>
                <a:ext cx="274320" cy="153888"/>
              </a:xfrm>
              <a:prstGeom prst="rect">
                <a:avLst/>
              </a:prstGeom>
              <a:noFill/>
            </p:spPr>
            <p:txBody>
              <a:bodyPr wrap="square" lIns="0" tIns="0" rIns="0" bIns="0" rtlCol="0" anchor="ctr" anchorCtr="0">
                <a:spAutoFit/>
              </a:bodyPr>
              <a:lstStyle/>
              <a:p>
                <a:pPr algn="ctr"/>
                <a:r>
                  <a:rPr lang="en-US" sz="1000" b="1" dirty="0">
                    <a:solidFill>
                      <a:schemeClr val="bg1"/>
                    </a:solidFill>
                  </a:rPr>
                  <a:t>FL</a:t>
                </a:r>
              </a:p>
            </p:txBody>
          </p:sp>
          <p:sp>
            <p:nvSpPr>
              <p:cNvPr id="107" name="TextBox 106"/>
              <p:cNvSpPr txBox="1"/>
              <p:nvPr/>
            </p:nvSpPr>
            <p:spPr>
              <a:xfrm>
                <a:off x="4790575" y="4604758"/>
                <a:ext cx="274320" cy="153888"/>
              </a:xfrm>
              <a:prstGeom prst="rect">
                <a:avLst/>
              </a:prstGeom>
              <a:noFill/>
            </p:spPr>
            <p:txBody>
              <a:bodyPr wrap="square" lIns="0" tIns="0" rIns="0" bIns="0" rtlCol="0" anchor="ctr" anchorCtr="0">
                <a:spAutoFit/>
              </a:bodyPr>
              <a:lstStyle/>
              <a:p>
                <a:pPr algn="ctr"/>
                <a:r>
                  <a:rPr lang="en-US" sz="1000" b="1" dirty="0">
                    <a:solidFill>
                      <a:schemeClr val="bg1"/>
                    </a:solidFill>
                  </a:rPr>
                  <a:t>GA</a:t>
                </a:r>
              </a:p>
            </p:txBody>
          </p:sp>
          <p:sp>
            <p:nvSpPr>
              <p:cNvPr id="108" name="TextBox 107"/>
              <p:cNvSpPr txBox="1"/>
              <p:nvPr/>
            </p:nvSpPr>
            <p:spPr>
              <a:xfrm>
                <a:off x="5038142" y="4359874"/>
                <a:ext cx="274320" cy="153888"/>
              </a:xfrm>
              <a:prstGeom prst="rect">
                <a:avLst/>
              </a:prstGeom>
              <a:noFill/>
            </p:spPr>
            <p:txBody>
              <a:bodyPr wrap="square" lIns="0" tIns="0" rIns="0" bIns="0" rtlCol="0" anchor="ctr" anchorCtr="0">
                <a:spAutoFit/>
              </a:bodyPr>
              <a:lstStyle/>
              <a:p>
                <a:pPr algn="ctr"/>
                <a:r>
                  <a:rPr lang="en-US" sz="1000" b="1" dirty="0">
                    <a:solidFill>
                      <a:schemeClr val="bg1"/>
                    </a:solidFill>
                  </a:rPr>
                  <a:t>SC</a:t>
                </a:r>
              </a:p>
            </p:txBody>
          </p:sp>
          <p:sp>
            <p:nvSpPr>
              <p:cNvPr id="109" name="TextBox 108"/>
              <p:cNvSpPr txBox="1"/>
              <p:nvPr/>
            </p:nvSpPr>
            <p:spPr>
              <a:xfrm>
                <a:off x="4378092" y="4626724"/>
                <a:ext cx="274320" cy="153888"/>
              </a:xfrm>
              <a:prstGeom prst="rect">
                <a:avLst/>
              </a:prstGeom>
              <a:noFill/>
            </p:spPr>
            <p:txBody>
              <a:bodyPr wrap="square" lIns="0" tIns="0" rIns="0" bIns="0" rtlCol="0" anchor="ctr" anchorCtr="0">
                <a:spAutoFit/>
              </a:bodyPr>
              <a:lstStyle/>
              <a:p>
                <a:pPr algn="ctr"/>
                <a:r>
                  <a:rPr lang="en-US" sz="1000" b="1" dirty="0">
                    <a:solidFill>
                      <a:schemeClr val="bg1"/>
                    </a:solidFill>
                  </a:rPr>
                  <a:t>AL</a:t>
                </a:r>
              </a:p>
            </p:txBody>
          </p:sp>
          <p:sp>
            <p:nvSpPr>
              <p:cNvPr id="110" name="TextBox 109"/>
              <p:cNvSpPr txBox="1"/>
              <p:nvPr/>
            </p:nvSpPr>
            <p:spPr>
              <a:xfrm>
                <a:off x="5215926" y="4027401"/>
                <a:ext cx="274320" cy="153888"/>
              </a:xfrm>
              <a:prstGeom prst="rect">
                <a:avLst/>
              </a:prstGeom>
              <a:noFill/>
            </p:spPr>
            <p:txBody>
              <a:bodyPr wrap="square" lIns="0" tIns="0" rIns="0" bIns="0" rtlCol="0" anchor="ctr" anchorCtr="0">
                <a:spAutoFit/>
              </a:bodyPr>
              <a:lstStyle/>
              <a:p>
                <a:pPr algn="ctr"/>
                <a:r>
                  <a:rPr lang="en-US" sz="1000" b="1" dirty="0">
                    <a:solidFill>
                      <a:schemeClr val="bg1"/>
                    </a:solidFill>
                  </a:rPr>
                  <a:t>NC</a:t>
                </a:r>
              </a:p>
            </p:txBody>
          </p:sp>
          <p:sp>
            <p:nvSpPr>
              <p:cNvPr id="111" name="TextBox 110"/>
              <p:cNvSpPr txBox="1"/>
              <p:nvPr/>
            </p:nvSpPr>
            <p:spPr>
              <a:xfrm>
                <a:off x="5244700" y="3721204"/>
                <a:ext cx="274320" cy="153888"/>
              </a:xfrm>
              <a:prstGeom prst="rect">
                <a:avLst/>
              </a:prstGeom>
              <a:noFill/>
            </p:spPr>
            <p:txBody>
              <a:bodyPr wrap="square" lIns="0" tIns="0" rIns="0" bIns="0" rtlCol="0" anchor="ctr" anchorCtr="0">
                <a:spAutoFit/>
              </a:bodyPr>
              <a:lstStyle/>
              <a:p>
                <a:pPr algn="ctr"/>
                <a:r>
                  <a:rPr lang="en-US" sz="1000" b="1" dirty="0">
                    <a:solidFill>
                      <a:schemeClr val="bg1"/>
                    </a:solidFill>
                  </a:rPr>
                  <a:t>VA</a:t>
                </a:r>
              </a:p>
            </p:txBody>
          </p:sp>
          <p:sp>
            <p:nvSpPr>
              <p:cNvPr id="112" name="TextBox 111"/>
              <p:cNvSpPr txBox="1"/>
              <p:nvPr/>
            </p:nvSpPr>
            <p:spPr>
              <a:xfrm>
                <a:off x="5214806" y="3171747"/>
                <a:ext cx="274320" cy="153888"/>
              </a:xfrm>
              <a:prstGeom prst="rect">
                <a:avLst/>
              </a:prstGeom>
              <a:noFill/>
            </p:spPr>
            <p:txBody>
              <a:bodyPr wrap="square" lIns="0" tIns="0" rIns="0" bIns="0" rtlCol="0" anchor="ctr" anchorCtr="0">
                <a:spAutoFit/>
              </a:bodyPr>
              <a:lstStyle/>
              <a:p>
                <a:pPr algn="ctr"/>
                <a:r>
                  <a:rPr lang="en-US" sz="1000" b="1" dirty="0">
                    <a:solidFill>
                      <a:schemeClr val="bg1"/>
                    </a:solidFill>
                  </a:rPr>
                  <a:t>PA</a:t>
                </a:r>
              </a:p>
            </p:txBody>
          </p:sp>
          <p:sp>
            <p:nvSpPr>
              <p:cNvPr id="113" name="TextBox 112"/>
              <p:cNvSpPr txBox="1"/>
              <p:nvPr/>
            </p:nvSpPr>
            <p:spPr>
              <a:xfrm>
                <a:off x="5418542" y="2777856"/>
                <a:ext cx="274320" cy="153888"/>
              </a:xfrm>
              <a:prstGeom prst="rect">
                <a:avLst/>
              </a:prstGeom>
              <a:noFill/>
            </p:spPr>
            <p:txBody>
              <a:bodyPr wrap="square" lIns="0" tIns="0" rIns="0" bIns="0" rtlCol="0" anchor="ctr" anchorCtr="0">
                <a:spAutoFit/>
              </a:bodyPr>
              <a:lstStyle/>
              <a:p>
                <a:pPr algn="ctr"/>
                <a:r>
                  <a:rPr lang="en-US" sz="1000" b="1" dirty="0">
                    <a:solidFill>
                      <a:schemeClr val="bg1"/>
                    </a:solidFill>
                  </a:rPr>
                  <a:t>NY</a:t>
                </a:r>
              </a:p>
            </p:txBody>
          </p:sp>
          <p:sp>
            <p:nvSpPr>
              <p:cNvPr id="114" name="TextBox 113"/>
              <p:cNvSpPr txBox="1"/>
              <p:nvPr/>
            </p:nvSpPr>
            <p:spPr>
              <a:xfrm>
                <a:off x="5757817" y="2656023"/>
                <a:ext cx="274320" cy="92333"/>
              </a:xfrm>
              <a:prstGeom prst="rect">
                <a:avLst/>
              </a:prstGeom>
              <a:noFill/>
            </p:spPr>
            <p:txBody>
              <a:bodyPr wrap="square" lIns="0" tIns="0" rIns="0" bIns="0" rtlCol="0" anchor="ctr" anchorCtr="0">
                <a:spAutoFit/>
              </a:bodyPr>
              <a:lstStyle/>
              <a:p>
                <a:pPr algn="ctr"/>
                <a:r>
                  <a:rPr lang="en-US" sz="600" b="1" dirty="0">
                    <a:solidFill>
                      <a:schemeClr val="bg1"/>
                    </a:solidFill>
                  </a:rPr>
                  <a:t>NH</a:t>
                </a:r>
              </a:p>
            </p:txBody>
          </p:sp>
          <p:sp>
            <p:nvSpPr>
              <p:cNvPr id="115" name="TextBox 114"/>
              <p:cNvSpPr txBox="1"/>
              <p:nvPr/>
            </p:nvSpPr>
            <p:spPr>
              <a:xfrm>
                <a:off x="5752382" y="2812277"/>
                <a:ext cx="274320" cy="92333"/>
              </a:xfrm>
              <a:prstGeom prst="rect">
                <a:avLst/>
              </a:prstGeom>
              <a:noFill/>
            </p:spPr>
            <p:txBody>
              <a:bodyPr wrap="square" lIns="0" tIns="0" rIns="0" bIns="0" rtlCol="0" anchor="ctr" anchorCtr="0">
                <a:spAutoFit/>
              </a:bodyPr>
              <a:lstStyle/>
              <a:p>
                <a:pPr algn="ctr"/>
                <a:r>
                  <a:rPr lang="en-US" sz="600" b="1" dirty="0">
                    <a:solidFill>
                      <a:schemeClr val="bg1"/>
                    </a:solidFill>
                  </a:rPr>
                  <a:t>MA</a:t>
                </a:r>
              </a:p>
            </p:txBody>
          </p:sp>
          <p:sp>
            <p:nvSpPr>
              <p:cNvPr id="116" name="TextBox 115"/>
              <p:cNvSpPr txBox="1"/>
              <p:nvPr/>
            </p:nvSpPr>
            <p:spPr>
              <a:xfrm>
                <a:off x="3409241" y="2491909"/>
                <a:ext cx="274320" cy="153888"/>
              </a:xfrm>
              <a:prstGeom prst="rect">
                <a:avLst/>
              </a:prstGeom>
              <a:noFill/>
            </p:spPr>
            <p:txBody>
              <a:bodyPr wrap="square" lIns="0" tIns="0" rIns="0" bIns="0" rtlCol="0" anchor="ctr" anchorCtr="0">
                <a:spAutoFit/>
              </a:bodyPr>
              <a:lstStyle/>
              <a:p>
                <a:pPr algn="ctr"/>
                <a:r>
                  <a:rPr lang="en-US" sz="1000" b="1" dirty="0">
                    <a:solidFill>
                      <a:schemeClr val="bg1"/>
                    </a:solidFill>
                  </a:rPr>
                  <a:t>MN</a:t>
                </a:r>
              </a:p>
            </p:txBody>
          </p:sp>
          <p:sp>
            <p:nvSpPr>
              <p:cNvPr id="117" name="TextBox 116"/>
              <p:cNvSpPr txBox="1"/>
              <p:nvPr/>
            </p:nvSpPr>
            <p:spPr>
              <a:xfrm>
                <a:off x="3483782" y="3168613"/>
                <a:ext cx="274320" cy="153888"/>
              </a:xfrm>
              <a:prstGeom prst="rect">
                <a:avLst/>
              </a:prstGeom>
              <a:noFill/>
            </p:spPr>
            <p:txBody>
              <a:bodyPr wrap="square" lIns="0" tIns="0" rIns="0" bIns="0" rtlCol="0" anchor="ctr" anchorCtr="0">
                <a:spAutoFit/>
              </a:bodyPr>
              <a:lstStyle/>
              <a:p>
                <a:pPr algn="ctr"/>
                <a:r>
                  <a:rPr lang="en-US" sz="1000" b="1" dirty="0">
                    <a:solidFill>
                      <a:schemeClr val="bg1"/>
                    </a:solidFill>
                  </a:rPr>
                  <a:t>IA</a:t>
                </a:r>
              </a:p>
            </p:txBody>
          </p:sp>
          <p:sp>
            <p:nvSpPr>
              <p:cNvPr id="118" name="TextBox 117"/>
              <p:cNvSpPr txBox="1"/>
              <p:nvPr/>
            </p:nvSpPr>
            <p:spPr>
              <a:xfrm>
                <a:off x="3981685" y="3440208"/>
                <a:ext cx="274320" cy="153888"/>
              </a:xfrm>
              <a:prstGeom prst="rect">
                <a:avLst/>
              </a:prstGeom>
              <a:noFill/>
            </p:spPr>
            <p:txBody>
              <a:bodyPr wrap="square" lIns="0" tIns="0" rIns="0" bIns="0" rtlCol="0" anchor="ctr" anchorCtr="0">
                <a:spAutoFit/>
              </a:bodyPr>
              <a:lstStyle/>
              <a:p>
                <a:pPr algn="ctr"/>
                <a:r>
                  <a:rPr lang="en-US" sz="1000" b="1" dirty="0">
                    <a:solidFill>
                      <a:schemeClr val="bg1"/>
                    </a:solidFill>
                  </a:rPr>
                  <a:t>IL</a:t>
                </a:r>
              </a:p>
            </p:txBody>
          </p:sp>
          <p:sp>
            <p:nvSpPr>
              <p:cNvPr id="119" name="TextBox 118"/>
              <p:cNvSpPr txBox="1"/>
              <p:nvPr/>
            </p:nvSpPr>
            <p:spPr>
              <a:xfrm>
                <a:off x="4313900" y="3440208"/>
                <a:ext cx="274320" cy="153888"/>
              </a:xfrm>
              <a:prstGeom prst="rect">
                <a:avLst/>
              </a:prstGeom>
              <a:noFill/>
            </p:spPr>
            <p:txBody>
              <a:bodyPr wrap="square" lIns="0" tIns="0" rIns="0" bIns="0" rtlCol="0" anchor="ctr" anchorCtr="0">
                <a:spAutoFit/>
              </a:bodyPr>
              <a:lstStyle/>
              <a:p>
                <a:pPr algn="ctr"/>
                <a:r>
                  <a:rPr lang="en-US" sz="1000" b="1" dirty="0">
                    <a:solidFill>
                      <a:schemeClr val="bg1"/>
                    </a:solidFill>
                  </a:rPr>
                  <a:t>IN</a:t>
                </a:r>
              </a:p>
            </p:txBody>
          </p:sp>
          <p:sp>
            <p:nvSpPr>
              <p:cNvPr id="120" name="TextBox 119"/>
              <p:cNvSpPr txBox="1"/>
              <p:nvPr/>
            </p:nvSpPr>
            <p:spPr>
              <a:xfrm>
                <a:off x="4433866" y="2953668"/>
                <a:ext cx="274320" cy="153888"/>
              </a:xfrm>
              <a:prstGeom prst="rect">
                <a:avLst/>
              </a:prstGeom>
              <a:noFill/>
            </p:spPr>
            <p:txBody>
              <a:bodyPr wrap="square" lIns="0" tIns="0" rIns="0" bIns="0" rtlCol="0" anchor="ctr" anchorCtr="0">
                <a:spAutoFit/>
              </a:bodyPr>
              <a:lstStyle/>
              <a:p>
                <a:pPr algn="ctr"/>
                <a:r>
                  <a:rPr lang="en-US" sz="1000" b="1" dirty="0">
                    <a:solidFill>
                      <a:schemeClr val="bg1"/>
                    </a:solidFill>
                  </a:rPr>
                  <a:t>MI</a:t>
                </a:r>
              </a:p>
            </p:txBody>
          </p:sp>
          <p:sp>
            <p:nvSpPr>
              <p:cNvPr id="121" name="TextBox 120"/>
              <p:cNvSpPr txBox="1"/>
              <p:nvPr/>
            </p:nvSpPr>
            <p:spPr>
              <a:xfrm>
                <a:off x="2107888" y="5988647"/>
                <a:ext cx="274320" cy="153888"/>
              </a:xfrm>
              <a:prstGeom prst="rect">
                <a:avLst/>
              </a:prstGeom>
              <a:noFill/>
            </p:spPr>
            <p:txBody>
              <a:bodyPr wrap="square" lIns="0" tIns="0" rIns="0" bIns="0" rtlCol="0" anchor="ctr" anchorCtr="0">
                <a:spAutoFit/>
              </a:bodyPr>
              <a:lstStyle/>
              <a:p>
                <a:pPr algn="ctr"/>
                <a:r>
                  <a:rPr lang="en-US" sz="1000" b="1" dirty="0"/>
                  <a:t>HI</a:t>
                </a:r>
              </a:p>
            </p:txBody>
          </p:sp>
          <p:sp>
            <p:nvSpPr>
              <p:cNvPr id="122" name="TextBox 121"/>
              <p:cNvSpPr txBox="1"/>
              <p:nvPr/>
            </p:nvSpPr>
            <p:spPr>
              <a:xfrm>
                <a:off x="6060396" y="3268677"/>
                <a:ext cx="274320" cy="153888"/>
              </a:xfrm>
              <a:prstGeom prst="rect">
                <a:avLst/>
              </a:prstGeom>
              <a:noFill/>
            </p:spPr>
            <p:txBody>
              <a:bodyPr wrap="square" lIns="0" tIns="0" rIns="0" bIns="0" rtlCol="0" anchor="ctr" anchorCtr="0">
                <a:spAutoFit/>
              </a:bodyPr>
              <a:lstStyle/>
              <a:p>
                <a:r>
                  <a:rPr lang="en-US" sz="1000" b="1" dirty="0"/>
                  <a:t>NJ</a:t>
                </a:r>
              </a:p>
            </p:txBody>
          </p:sp>
          <p:cxnSp>
            <p:nvCxnSpPr>
              <p:cNvPr id="123" name="Straight Connector 122"/>
              <p:cNvCxnSpPr/>
              <p:nvPr/>
            </p:nvCxnSpPr>
            <p:spPr>
              <a:xfrm>
                <a:off x="5485722" y="3469892"/>
                <a:ext cx="462754" cy="221101"/>
              </a:xfrm>
              <a:prstGeom prst="line">
                <a:avLst/>
              </a:prstGeom>
              <a:ln w="1905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6060396" y="3626761"/>
                <a:ext cx="274320" cy="153888"/>
              </a:xfrm>
              <a:prstGeom prst="rect">
                <a:avLst/>
              </a:prstGeom>
              <a:noFill/>
            </p:spPr>
            <p:txBody>
              <a:bodyPr wrap="square" lIns="0" tIns="0" rIns="0" bIns="0" rtlCol="0" anchor="ctr" anchorCtr="0">
                <a:spAutoFit/>
              </a:bodyPr>
              <a:lstStyle/>
              <a:p>
                <a:r>
                  <a:rPr lang="en-US" sz="1000" b="1" dirty="0"/>
                  <a:t>MD</a:t>
                </a:r>
              </a:p>
            </p:txBody>
          </p:sp>
          <p:cxnSp>
            <p:nvCxnSpPr>
              <p:cNvPr id="126" name="Straight Connector 125"/>
              <p:cNvCxnSpPr/>
              <p:nvPr/>
            </p:nvCxnSpPr>
            <p:spPr>
              <a:xfrm>
                <a:off x="5720430" y="3309374"/>
                <a:ext cx="228046" cy="32605"/>
              </a:xfrm>
              <a:prstGeom prst="line">
                <a:avLst/>
              </a:prstGeom>
              <a:ln w="1905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27" name="TextBox 126"/>
              <p:cNvSpPr txBox="1"/>
              <p:nvPr/>
            </p:nvSpPr>
            <p:spPr>
              <a:xfrm>
                <a:off x="6060396" y="3448519"/>
                <a:ext cx="274320" cy="153888"/>
              </a:xfrm>
              <a:prstGeom prst="rect">
                <a:avLst/>
              </a:prstGeom>
              <a:noFill/>
            </p:spPr>
            <p:txBody>
              <a:bodyPr wrap="square" lIns="0" tIns="0" rIns="0" bIns="0" rtlCol="0" anchor="ctr" anchorCtr="0">
                <a:spAutoFit/>
              </a:bodyPr>
              <a:lstStyle/>
              <a:p>
                <a:r>
                  <a:rPr lang="en-US" sz="1000" b="1" dirty="0"/>
                  <a:t>DE</a:t>
                </a:r>
              </a:p>
            </p:txBody>
          </p:sp>
          <p:cxnSp>
            <p:nvCxnSpPr>
              <p:cNvPr id="128" name="Straight Connector 127"/>
              <p:cNvCxnSpPr/>
              <p:nvPr/>
            </p:nvCxnSpPr>
            <p:spPr>
              <a:xfrm>
                <a:off x="5691966" y="3479886"/>
                <a:ext cx="251045" cy="70290"/>
              </a:xfrm>
              <a:prstGeom prst="line">
                <a:avLst/>
              </a:prstGeom>
              <a:ln w="1905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grpSp>
      <p:sp>
        <p:nvSpPr>
          <p:cNvPr id="186" name="TextBox 185"/>
          <p:cNvSpPr txBox="1"/>
          <p:nvPr/>
        </p:nvSpPr>
        <p:spPr>
          <a:xfrm>
            <a:off x="3909608" y="2792675"/>
            <a:ext cx="274320" cy="153888"/>
          </a:xfrm>
          <a:prstGeom prst="rect">
            <a:avLst/>
          </a:prstGeom>
          <a:noFill/>
        </p:spPr>
        <p:txBody>
          <a:bodyPr wrap="square" lIns="0" tIns="0" rIns="0" bIns="0" rtlCol="0" anchor="ctr" anchorCtr="0">
            <a:spAutoFit/>
          </a:bodyPr>
          <a:lstStyle/>
          <a:p>
            <a:pPr algn="ctr"/>
            <a:r>
              <a:rPr lang="en-US" sz="1000" b="1" dirty="0">
                <a:solidFill>
                  <a:schemeClr val="bg1"/>
                </a:solidFill>
              </a:rPr>
              <a:t>WI</a:t>
            </a:r>
          </a:p>
        </p:txBody>
      </p:sp>
    </p:spTree>
    <p:extLst>
      <p:ext uri="{BB962C8B-B14F-4D97-AF65-F5344CB8AC3E}">
        <p14:creationId xmlns:p14="http://schemas.microsoft.com/office/powerpoint/2010/main" val="971135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Straight Connector 57"/>
          <p:cNvCxnSpPr/>
          <p:nvPr/>
        </p:nvCxnSpPr>
        <p:spPr>
          <a:xfrm flipH="1">
            <a:off x="7524561" y="4276814"/>
            <a:ext cx="1828800" cy="4044"/>
          </a:xfrm>
          <a:prstGeom prst="line">
            <a:avLst/>
          </a:prstGeom>
          <a:ln w="28575">
            <a:solidFill>
              <a:srgbClr val="AAE022"/>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4511541" y="5060997"/>
            <a:ext cx="5029200" cy="0"/>
          </a:xfrm>
          <a:prstGeom prst="line">
            <a:avLst/>
          </a:prstGeom>
          <a:ln w="28575">
            <a:solidFill>
              <a:srgbClr val="AAE022"/>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2624863" y="4073309"/>
            <a:ext cx="4398924" cy="0"/>
          </a:xfrm>
          <a:prstGeom prst="line">
            <a:avLst/>
          </a:prstGeom>
          <a:ln w="28575">
            <a:solidFill>
              <a:srgbClr val="AAE022"/>
            </a:solidFill>
            <a:prstDash val="sysDot"/>
          </a:ln>
        </p:spPr>
        <p:style>
          <a:lnRef idx="1">
            <a:schemeClr val="accent1"/>
          </a:lnRef>
          <a:fillRef idx="0">
            <a:schemeClr val="accent1"/>
          </a:fillRef>
          <a:effectRef idx="0">
            <a:schemeClr val="accent1"/>
          </a:effectRef>
          <a:fontRef idx="minor">
            <a:schemeClr val="tx1"/>
          </a:fontRef>
        </p:style>
      </p:cxnSp>
      <p:sp>
        <p:nvSpPr>
          <p:cNvPr id="4" name="Chevron 3"/>
          <p:cNvSpPr/>
          <p:nvPr/>
        </p:nvSpPr>
        <p:spPr>
          <a:xfrm>
            <a:off x="123825" y="3460331"/>
            <a:ext cx="2011680" cy="469466"/>
          </a:xfrm>
          <a:prstGeom prst="chevron">
            <a:avLst/>
          </a:prstGeom>
          <a:solidFill>
            <a:srgbClr val="104C1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Prior to FY13</a:t>
            </a:r>
          </a:p>
        </p:txBody>
      </p:sp>
      <p:sp>
        <p:nvSpPr>
          <p:cNvPr id="9" name="Chevron 8"/>
          <p:cNvSpPr/>
          <p:nvPr/>
        </p:nvSpPr>
        <p:spPr>
          <a:xfrm>
            <a:off x="1978676" y="3460331"/>
            <a:ext cx="2011680" cy="469466"/>
          </a:xfrm>
          <a:prstGeom prst="chevron">
            <a:avLst/>
          </a:prstGeom>
          <a:solidFill>
            <a:srgbClr val="104C1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FY14</a:t>
            </a:r>
          </a:p>
        </p:txBody>
      </p:sp>
      <p:sp>
        <p:nvSpPr>
          <p:cNvPr id="10" name="Chevron 9"/>
          <p:cNvSpPr/>
          <p:nvPr/>
        </p:nvSpPr>
        <p:spPr>
          <a:xfrm>
            <a:off x="3833527" y="3460331"/>
            <a:ext cx="2011680" cy="469466"/>
          </a:xfrm>
          <a:prstGeom prst="chevron">
            <a:avLst/>
          </a:prstGeom>
          <a:solidFill>
            <a:srgbClr val="104C1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FY15</a:t>
            </a:r>
          </a:p>
        </p:txBody>
      </p:sp>
      <p:sp>
        <p:nvSpPr>
          <p:cNvPr id="11" name="Chevron 10"/>
          <p:cNvSpPr/>
          <p:nvPr/>
        </p:nvSpPr>
        <p:spPr>
          <a:xfrm>
            <a:off x="5688378" y="3460331"/>
            <a:ext cx="2011680" cy="469466"/>
          </a:xfrm>
          <a:prstGeom prst="chevron">
            <a:avLst/>
          </a:prstGeom>
          <a:solidFill>
            <a:srgbClr val="104C1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FY16</a:t>
            </a:r>
          </a:p>
        </p:txBody>
      </p:sp>
      <p:sp>
        <p:nvSpPr>
          <p:cNvPr id="12" name="Chevron 11"/>
          <p:cNvSpPr/>
          <p:nvPr/>
        </p:nvSpPr>
        <p:spPr>
          <a:xfrm>
            <a:off x="7543229" y="3460331"/>
            <a:ext cx="2011680" cy="469466"/>
          </a:xfrm>
          <a:prstGeom prst="chevron">
            <a:avLst/>
          </a:prstGeom>
          <a:solidFill>
            <a:srgbClr val="104C1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FY17</a:t>
            </a:r>
          </a:p>
        </p:txBody>
      </p:sp>
      <p:sp>
        <p:nvSpPr>
          <p:cNvPr id="13" name="Chevron 12"/>
          <p:cNvSpPr/>
          <p:nvPr/>
        </p:nvSpPr>
        <p:spPr>
          <a:xfrm>
            <a:off x="9398080" y="3460331"/>
            <a:ext cx="2437033" cy="469466"/>
          </a:xfrm>
          <a:prstGeom prst="chevron">
            <a:avLst/>
          </a:prstGeom>
          <a:solidFill>
            <a:srgbClr val="104C1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FY18 &amp; beyond</a:t>
            </a:r>
          </a:p>
        </p:txBody>
      </p:sp>
      <p:cxnSp>
        <p:nvCxnSpPr>
          <p:cNvPr id="16" name="Straight Connector 15"/>
          <p:cNvCxnSpPr/>
          <p:nvPr/>
        </p:nvCxnSpPr>
        <p:spPr>
          <a:xfrm>
            <a:off x="2457905" y="1650811"/>
            <a:ext cx="0" cy="2011680"/>
          </a:xfrm>
          <a:prstGeom prst="line">
            <a:avLst/>
          </a:prstGeom>
          <a:ln w="28575">
            <a:solidFill>
              <a:srgbClr val="AAE022"/>
            </a:solidFill>
            <a:prstDash val="sysDot"/>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100520" y="1345082"/>
            <a:ext cx="1695691" cy="731520"/>
          </a:xfrm>
          <a:prstGeom prst="rect">
            <a:avLst/>
          </a:prstGeom>
          <a:solidFill>
            <a:schemeClr val="bg1"/>
          </a:solidFill>
          <a:ln w="19050">
            <a:solidFill>
              <a:srgbClr val="AAE022"/>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lumMod val="75000"/>
                    <a:lumOff val="25000"/>
                  </a:schemeClr>
                </a:solidFill>
              </a:rPr>
              <a:t>Commenced writing in</a:t>
            </a:r>
          </a:p>
          <a:p>
            <a:pPr algn="ctr"/>
            <a:r>
              <a:rPr lang="en-US" sz="1200" dirty="0">
                <a:solidFill>
                  <a:schemeClr val="tx1">
                    <a:lumMod val="75000"/>
                    <a:lumOff val="25000"/>
                  </a:schemeClr>
                </a:solidFill>
              </a:rPr>
              <a:t>DE</a:t>
            </a:r>
          </a:p>
        </p:txBody>
      </p:sp>
      <p:cxnSp>
        <p:nvCxnSpPr>
          <p:cNvPr id="21" name="Straight Connector 20"/>
          <p:cNvCxnSpPr/>
          <p:nvPr/>
        </p:nvCxnSpPr>
        <p:spPr>
          <a:xfrm>
            <a:off x="11582615" y="3676381"/>
            <a:ext cx="941" cy="1282745"/>
          </a:xfrm>
          <a:prstGeom prst="line">
            <a:avLst/>
          </a:prstGeom>
          <a:ln w="28575">
            <a:solidFill>
              <a:srgbClr val="AAE022"/>
            </a:solidFill>
            <a:prstDash val="sysDot"/>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9769922" y="4782695"/>
            <a:ext cx="2017459" cy="1288560"/>
          </a:xfrm>
          <a:prstGeom prst="rect">
            <a:avLst/>
          </a:prstGeom>
          <a:solidFill>
            <a:schemeClr val="bg1"/>
          </a:solidFill>
          <a:ln w="19050">
            <a:solidFill>
              <a:srgbClr val="AAE022"/>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dirty="0">
                <a:solidFill>
                  <a:schemeClr val="tx1">
                    <a:lumMod val="75000"/>
                    <a:lumOff val="25000"/>
                  </a:schemeClr>
                </a:solidFill>
              </a:rPr>
              <a:t>E&amp;S homeowners partners</a:t>
            </a:r>
          </a:p>
          <a:p>
            <a:pPr algn="ctr"/>
            <a:endParaRPr lang="en-US" sz="1200" dirty="0">
              <a:solidFill>
                <a:schemeClr val="tx1">
                  <a:lumMod val="75000"/>
                  <a:lumOff val="25000"/>
                </a:schemeClr>
              </a:solidFill>
            </a:endParaRPr>
          </a:p>
          <a:p>
            <a:pPr algn="ctr"/>
            <a:endParaRPr lang="en-US" sz="1200" dirty="0">
              <a:solidFill>
                <a:schemeClr val="tx1">
                  <a:lumMod val="75000"/>
                  <a:lumOff val="25000"/>
                </a:schemeClr>
              </a:solidFill>
            </a:endParaRPr>
          </a:p>
          <a:p>
            <a:pPr algn="ctr"/>
            <a:endParaRPr lang="en-US" sz="1200" dirty="0">
              <a:solidFill>
                <a:schemeClr val="tx1">
                  <a:lumMod val="75000"/>
                  <a:lumOff val="25000"/>
                </a:schemeClr>
              </a:solidFill>
            </a:endParaRPr>
          </a:p>
          <a:p>
            <a:pPr algn="ctr"/>
            <a:endParaRPr lang="en-US" sz="1200" dirty="0">
              <a:solidFill>
                <a:schemeClr val="tx1">
                  <a:lumMod val="75000"/>
                  <a:lumOff val="25000"/>
                </a:schemeClr>
              </a:solidFill>
            </a:endParaRPr>
          </a:p>
          <a:p>
            <a:pPr algn="ctr"/>
            <a:r>
              <a:rPr lang="en-US" sz="1200" dirty="0">
                <a:solidFill>
                  <a:schemeClr val="tx1">
                    <a:lumMod val="75000"/>
                    <a:lumOff val="25000"/>
                  </a:schemeClr>
                </a:solidFill>
              </a:rPr>
              <a:t>Opportunistically evaluate complementary lines</a:t>
            </a:r>
          </a:p>
        </p:txBody>
      </p:sp>
      <p:sp>
        <p:nvSpPr>
          <p:cNvPr id="23" name="Oval 22"/>
          <p:cNvSpPr/>
          <p:nvPr/>
        </p:nvSpPr>
        <p:spPr>
          <a:xfrm>
            <a:off x="11498407" y="3602173"/>
            <a:ext cx="182880" cy="182880"/>
          </a:xfrm>
          <a:prstGeom prst="ellipse">
            <a:avLst/>
          </a:prstGeom>
          <a:solidFill>
            <a:schemeClr val="bg1"/>
          </a:solidFill>
          <a:ln w="28575">
            <a:solidFill>
              <a:srgbClr val="40404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0" y="714096"/>
            <a:ext cx="12192000" cy="36576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75000"/>
                    <a:lumOff val="25000"/>
                  </a:schemeClr>
                </a:solidFill>
              </a:rPr>
              <a:t>Geographic Expansion</a:t>
            </a:r>
          </a:p>
        </p:txBody>
      </p:sp>
      <p:sp>
        <p:nvSpPr>
          <p:cNvPr id="26" name="Rectangle 25"/>
          <p:cNvSpPr/>
          <p:nvPr/>
        </p:nvSpPr>
        <p:spPr>
          <a:xfrm>
            <a:off x="0" y="5984200"/>
            <a:ext cx="12192000" cy="36576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75000"/>
                    <a:lumOff val="25000"/>
                  </a:schemeClr>
                </a:solidFill>
              </a:rPr>
              <a:t>Complementary lines expansion (offerings / partners)</a:t>
            </a:r>
          </a:p>
        </p:txBody>
      </p:sp>
      <p:cxnSp>
        <p:nvCxnSpPr>
          <p:cNvPr id="28" name="Straight Connector 27"/>
          <p:cNvCxnSpPr/>
          <p:nvPr/>
        </p:nvCxnSpPr>
        <p:spPr>
          <a:xfrm>
            <a:off x="4420101" y="2596742"/>
            <a:ext cx="0" cy="1097280"/>
          </a:xfrm>
          <a:prstGeom prst="line">
            <a:avLst/>
          </a:prstGeom>
          <a:ln w="28575">
            <a:solidFill>
              <a:srgbClr val="AAE022"/>
            </a:solidFill>
            <a:prstDash val="sysDot"/>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4050868" y="2179199"/>
            <a:ext cx="2167057" cy="731520"/>
          </a:xfrm>
          <a:prstGeom prst="rect">
            <a:avLst/>
          </a:prstGeom>
          <a:solidFill>
            <a:schemeClr val="bg1"/>
          </a:solidFill>
          <a:ln w="19050">
            <a:solidFill>
              <a:srgbClr val="AAE022"/>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lumMod val="75000"/>
                    <a:lumOff val="25000"/>
                  </a:schemeClr>
                </a:solidFill>
              </a:rPr>
              <a:t>Commenced writing in</a:t>
            </a:r>
          </a:p>
          <a:p>
            <a:pPr algn="ctr"/>
            <a:r>
              <a:rPr lang="en-US" sz="1200" dirty="0">
                <a:solidFill>
                  <a:schemeClr val="tx1">
                    <a:lumMod val="75000"/>
                    <a:lumOff val="25000"/>
                  </a:schemeClr>
                </a:solidFill>
              </a:rPr>
              <a:t>IN, PA, MN</a:t>
            </a:r>
          </a:p>
        </p:txBody>
      </p:sp>
      <p:sp>
        <p:nvSpPr>
          <p:cNvPr id="27" name="Oval 26"/>
          <p:cNvSpPr/>
          <p:nvPr/>
        </p:nvSpPr>
        <p:spPr>
          <a:xfrm>
            <a:off x="4328661" y="3593784"/>
            <a:ext cx="182880" cy="182880"/>
          </a:xfrm>
          <a:prstGeom prst="ellipse">
            <a:avLst/>
          </a:prstGeom>
          <a:solidFill>
            <a:schemeClr val="bg1"/>
          </a:solidFill>
          <a:ln w="28575">
            <a:solidFill>
              <a:schemeClr val="tx1">
                <a:lumMod val="75000"/>
                <a:lumOff val="2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p:cNvCxnSpPr/>
          <p:nvPr/>
        </p:nvCxnSpPr>
        <p:spPr>
          <a:xfrm>
            <a:off x="7255412" y="1650811"/>
            <a:ext cx="0" cy="2011680"/>
          </a:xfrm>
          <a:prstGeom prst="line">
            <a:avLst/>
          </a:prstGeom>
          <a:ln w="28575">
            <a:solidFill>
              <a:srgbClr val="AAE022"/>
            </a:solidFill>
            <a:prstDash val="sysDot"/>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6492541" y="1345082"/>
            <a:ext cx="1695691" cy="731520"/>
          </a:xfrm>
          <a:prstGeom prst="rect">
            <a:avLst/>
          </a:prstGeom>
          <a:solidFill>
            <a:schemeClr val="bg1"/>
          </a:solidFill>
          <a:ln w="19050">
            <a:solidFill>
              <a:srgbClr val="AAE022"/>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lumMod val="75000"/>
                    <a:lumOff val="25000"/>
                  </a:schemeClr>
                </a:solidFill>
              </a:rPr>
              <a:t>Commenced writing in</a:t>
            </a:r>
          </a:p>
          <a:p>
            <a:pPr algn="ctr"/>
            <a:r>
              <a:rPr lang="en-US" sz="1200" dirty="0">
                <a:solidFill>
                  <a:schemeClr val="tx1">
                    <a:lumMod val="75000"/>
                    <a:lumOff val="25000"/>
                  </a:schemeClr>
                </a:solidFill>
              </a:rPr>
              <a:t>MI, AL, VA</a:t>
            </a:r>
          </a:p>
        </p:txBody>
      </p:sp>
      <p:cxnSp>
        <p:nvCxnSpPr>
          <p:cNvPr id="36" name="Straight Connector 35"/>
          <p:cNvCxnSpPr/>
          <p:nvPr/>
        </p:nvCxnSpPr>
        <p:spPr>
          <a:xfrm>
            <a:off x="8979542" y="2656651"/>
            <a:ext cx="0" cy="1097280"/>
          </a:xfrm>
          <a:prstGeom prst="line">
            <a:avLst/>
          </a:prstGeom>
          <a:ln w="28575">
            <a:solidFill>
              <a:srgbClr val="AAE022"/>
            </a:solidFill>
            <a:prstDash val="sysDot"/>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8417520" y="2179198"/>
            <a:ext cx="1956392" cy="731520"/>
          </a:xfrm>
          <a:prstGeom prst="rect">
            <a:avLst/>
          </a:prstGeom>
          <a:solidFill>
            <a:schemeClr val="bg1"/>
          </a:solidFill>
          <a:ln w="19050">
            <a:solidFill>
              <a:srgbClr val="AAE022"/>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lumMod val="75000"/>
                    <a:lumOff val="25000"/>
                  </a:schemeClr>
                </a:solidFill>
              </a:rPr>
              <a:t>Commenced writing in</a:t>
            </a:r>
          </a:p>
          <a:p>
            <a:pPr algn="ctr"/>
            <a:r>
              <a:rPr lang="en-US" sz="1200" dirty="0">
                <a:solidFill>
                  <a:schemeClr val="tx1">
                    <a:lumMod val="75000"/>
                    <a:lumOff val="25000"/>
                  </a:schemeClr>
                </a:solidFill>
              </a:rPr>
              <a:t>NJ &amp; NY</a:t>
            </a:r>
          </a:p>
        </p:txBody>
      </p:sp>
      <p:sp>
        <p:nvSpPr>
          <p:cNvPr id="38" name="Oval 37"/>
          <p:cNvSpPr/>
          <p:nvPr/>
        </p:nvSpPr>
        <p:spPr>
          <a:xfrm>
            <a:off x="8879386" y="3593784"/>
            <a:ext cx="182880" cy="182880"/>
          </a:xfrm>
          <a:prstGeom prst="ellipse">
            <a:avLst/>
          </a:prstGeom>
          <a:solidFill>
            <a:schemeClr val="bg1"/>
          </a:solidFill>
          <a:ln w="28575">
            <a:solidFill>
              <a:schemeClr val="tx1">
                <a:lumMod val="75000"/>
                <a:lumOff val="2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p:nvPr/>
        </p:nvCxnSpPr>
        <p:spPr>
          <a:xfrm>
            <a:off x="11390396" y="1664701"/>
            <a:ext cx="0" cy="2011680"/>
          </a:xfrm>
          <a:prstGeom prst="line">
            <a:avLst/>
          </a:prstGeom>
          <a:ln w="28575">
            <a:solidFill>
              <a:srgbClr val="AAE022"/>
            </a:solidFill>
            <a:prstDash val="sysDot"/>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10727470" y="1345081"/>
            <a:ext cx="1262124" cy="1078563"/>
          </a:xfrm>
          <a:prstGeom prst="rect">
            <a:avLst/>
          </a:prstGeom>
          <a:solidFill>
            <a:schemeClr val="bg1"/>
          </a:solidFill>
          <a:ln w="19050">
            <a:solidFill>
              <a:srgbClr val="AAE022"/>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lumMod val="75000"/>
                    <a:lumOff val="25000"/>
                  </a:schemeClr>
                </a:solidFill>
              </a:rPr>
              <a:t>Commenced writing in</a:t>
            </a:r>
          </a:p>
          <a:p>
            <a:pPr algn="ctr"/>
            <a:r>
              <a:rPr lang="en-US" sz="1200" dirty="0">
                <a:solidFill>
                  <a:schemeClr val="tx1">
                    <a:lumMod val="75000"/>
                    <a:lumOff val="25000"/>
                  </a:schemeClr>
                </a:solidFill>
              </a:rPr>
              <a:t>NH, IL</a:t>
            </a:r>
          </a:p>
          <a:p>
            <a:pPr algn="ctr"/>
            <a:r>
              <a:rPr lang="en-US" sz="1200" dirty="0">
                <a:solidFill>
                  <a:schemeClr val="tx1">
                    <a:lumMod val="75000"/>
                    <a:lumOff val="25000"/>
                  </a:schemeClr>
                </a:solidFill>
              </a:rPr>
              <a:t>&amp;</a:t>
            </a:r>
          </a:p>
          <a:p>
            <a:pPr algn="ctr"/>
            <a:r>
              <a:rPr lang="en-US" sz="1200" dirty="0">
                <a:solidFill>
                  <a:schemeClr val="tx1">
                    <a:lumMod val="75000"/>
                    <a:lumOff val="25000"/>
                  </a:schemeClr>
                </a:solidFill>
              </a:rPr>
              <a:t>Received license in WI</a:t>
            </a:r>
          </a:p>
        </p:txBody>
      </p:sp>
      <p:sp>
        <p:nvSpPr>
          <p:cNvPr id="14" name="Oval 13"/>
          <p:cNvSpPr/>
          <p:nvPr/>
        </p:nvSpPr>
        <p:spPr>
          <a:xfrm>
            <a:off x="2365309" y="3593784"/>
            <a:ext cx="182880" cy="182880"/>
          </a:xfrm>
          <a:prstGeom prst="ellipse">
            <a:avLst/>
          </a:prstGeom>
          <a:solidFill>
            <a:schemeClr val="bg1"/>
          </a:solidFill>
          <a:ln w="28575">
            <a:solidFill>
              <a:schemeClr val="tx1">
                <a:lumMod val="75000"/>
                <a:lumOff val="2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7163972" y="3602173"/>
            <a:ext cx="182880" cy="182880"/>
          </a:xfrm>
          <a:prstGeom prst="ellipse">
            <a:avLst/>
          </a:prstGeom>
          <a:solidFill>
            <a:schemeClr val="bg1"/>
          </a:solidFill>
          <a:ln w="28575">
            <a:solidFill>
              <a:schemeClr val="tx1">
                <a:lumMod val="75000"/>
                <a:lumOff val="2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11289410" y="3593784"/>
            <a:ext cx="182880" cy="182880"/>
          </a:xfrm>
          <a:prstGeom prst="ellipse">
            <a:avLst/>
          </a:prstGeom>
          <a:solidFill>
            <a:schemeClr val="bg1"/>
          </a:solidFill>
          <a:ln w="28575">
            <a:solidFill>
              <a:schemeClr val="tx1">
                <a:lumMod val="75000"/>
                <a:lumOff val="2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p:cNvCxnSpPr/>
          <p:nvPr/>
        </p:nvCxnSpPr>
        <p:spPr>
          <a:xfrm>
            <a:off x="1871903" y="2596742"/>
            <a:ext cx="0" cy="1097280"/>
          </a:xfrm>
          <a:prstGeom prst="line">
            <a:avLst/>
          </a:prstGeom>
          <a:ln w="28575">
            <a:solidFill>
              <a:srgbClr val="AAE022"/>
            </a:solidFill>
            <a:prstDash val="sysDot"/>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173105" y="2179198"/>
            <a:ext cx="1805572" cy="731520"/>
          </a:xfrm>
          <a:prstGeom prst="rect">
            <a:avLst/>
          </a:prstGeom>
          <a:solidFill>
            <a:schemeClr val="bg1"/>
          </a:solidFill>
          <a:ln w="19050">
            <a:solidFill>
              <a:srgbClr val="AAE022"/>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lumMod val="75000"/>
                    <a:lumOff val="25000"/>
                  </a:schemeClr>
                </a:solidFill>
              </a:rPr>
              <a:t>Commenced writing in</a:t>
            </a:r>
          </a:p>
          <a:p>
            <a:pPr algn="ctr"/>
            <a:r>
              <a:rPr lang="en-US" sz="1200" dirty="0">
                <a:solidFill>
                  <a:schemeClr val="tx1">
                    <a:lumMod val="75000"/>
                    <a:lumOff val="25000"/>
                  </a:schemeClr>
                </a:solidFill>
              </a:rPr>
              <a:t>SC, HI, NC, GA, MA, MD</a:t>
            </a:r>
          </a:p>
        </p:txBody>
      </p:sp>
      <p:sp>
        <p:nvSpPr>
          <p:cNvPr id="44" name="Oval 43"/>
          <p:cNvSpPr/>
          <p:nvPr/>
        </p:nvSpPr>
        <p:spPr>
          <a:xfrm>
            <a:off x="1780463" y="3593784"/>
            <a:ext cx="182880" cy="182880"/>
          </a:xfrm>
          <a:prstGeom prst="ellipse">
            <a:avLst/>
          </a:prstGeom>
          <a:solidFill>
            <a:schemeClr val="bg1"/>
          </a:solidFill>
          <a:ln w="28575">
            <a:solidFill>
              <a:schemeClr val="tx1">
                <a:lumMod val="75000"/>
                <a:lumOff val="2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p:nvPr/>
        </p:nvCxnSpPr>
        <p:spPr>
          <a:xfrm>
            <a:off x="7023787" y="3634117"/>
            <a:ext cx="0" cy="458418"/>
          </a:xfrm>
          <a:prstGeom prst="line">
            <a:avLst/>
          </a:prstGeom>
          <a:ln w="28575">
            <a:solidFill>
              <a:srgbClr val="AAE022"/>
            </a:solidFill>
            <a:prstDash val="sysDot"/>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810639" y="4024204"/>
            <a:ext cx="2017459" cy="795165"/>
          </a:xfrm>
          <a:prstGeom prst="rect">
            <a:avLst/>
          </a:prstGeom>
          <a:solidFill>
            <a:schemeClr val="bg1"/>
          </a:solidFill>
          <a:ln w="19050">
            <a:solidFill>
              <a:srgbClr val="AAE022"/>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lumMod val="75000"/>
                    <a:lumOff val="25000"/>
                  </a:schemeClr>
                </a:solidFill>
              </a:rPr>
              <a:t>Launched Commercial residential program through American Platinum</a:t>
            </a:r>
          </a:p>
          <a:p>
            <a:pPr algn="ctr"/>
            <a:endParaRPr lang="en-US" sz="1200" dirty="0">
              <a:solidFill>
                <a:schemeClr val="tx1">
                  <a:lumMod val="75000"/>
                  <a:lumOff val="25000"/>
                </a:schemeClr>
              </a:solidFill>
            </a:endParaRPr>
          </a:p>
        </p:txBody>
      </p:sp>
      <p:sp>
        <p:nvSpPr>
          <p:cNvPr id="47" name="Oval 46"/>
          <p:cNvSpPr/>
          <p:nvPr/>
        </p:nvSpPr>
        <p:spPr>
          <a:xfrm>
            <a:off x="6957514" y="3602582"/>
            <a:ext cx="182880" cy="182880"/>
          </a:xfrm>
          <a:prstGeom prst="ellipse">
            <a:avLst/>
          </a:prstGeom>
          <a:solidFill>
            <a:schemeClr val="bg1"/>
          </a:solidFill>
          <a:ln w="28575">
            <a:solidFill>
              <a:schemeClr val="tx1">
                <a:lumMod val="75000"/>
                <a:lumOff val="2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p:cNvCxnSpPr/>
          <p:nvPr/>
        </p:nvCxnSpPr>
        <p:spPr>
          <a:xfrm>
            <a:off x="9357251" y="3730497"/>
            <a:ext cx="42" cy="563950"/>
          </a:xfrm>
          <a:prstGeom prst="line">
            <a:avLst/>
          </a:prstGeom>
          <a:ln w="28575">
            <a:solidFill>
              <a:srgbClr val="AAE022"/>
            </a:solidFill>
            <a:prstDash val="sysDot"/>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9265730" y="3597716"/>
            <a:ext cx="182880" cy="182880"/>
          </a:xfrm>
          <a:prstGeom prst="ellipse">
            <a:avLst/>
          </a:prstGeom>
          <a:solidFill>
            <a:schemeClr val="bg1"/>
          </a:solidFill>
          <a:ln w="28575">
            <a:solidFill>
              <a:schemeClr val="tx1">
                <a:lumMod val="75000"/>
                <a:lumOff val="2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7495102" y="4175074"/>
            <a:ext cx="1440572" cy="775524"/>
          </a:xfrm>
          <a:prstGeom prst="rect">
            <a:avLst/>
          </a:prstGeom>
          <a:solidFill>
            <a:schemeClr val="bg1"/>
          </a:solidFill>
          <a:ln w="19050">
            <a:solidFill>
              <a:srgbClr val="AAE022"/>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dirty="0">
                <a:solidFill>
                  <a:schemeClr val="tx1">
                    <a:lumMod val="75000"/>
                    <a:lumOff val="25000"/>
                  </a:schemeClr>
                </a:solidFill>
              </a:rPr>
              <a:t>Flood partners</a:t>
            </a:r>
          </a:p>
          <a:p>
            <a:pPr algn="ctr"/>
            <a:endParaRPr lang="en-US" sz="1200" dirty="0">
              <a:solidFill>
                <a:schemeClr val="tx1">
                  <a:lumMod val="75000"/>
                  <a:lumOff val="25000"/>
                </a:schemeClr>
              </a:solidFill>
            </a:endParaRPr>
          </a:p>
          <a:p>
            <a:pPr algn="ctr"/>
            <a:endParaRPr lang="en-US" sz="1200" dirty="0">
              <a:solidFill>
                <a:srgbClr val="FF0000"/>
              </a:solidFill>
            </a:endParaRPr>
          </a:p>
        </p:txBody>
      </p:sp>
      <p:pic>
        <p:nvPicPr>
          <p:cNvPr id="60" name="Picture 59"/>
          <p:cNvPicPr>
            <a:picLocks noChangeAspect="1"/>
          </p:cNvPicPr>
          <p:nvPr/>
        </p:nvPicPr>
        <p:blipFill>
          <a:blip r:embed="rId2">
            <a:clrChange>
              <a:clrFrom>
                <a:srgbClr val="FFFFFF"/>
              </a:clrFrom>
              <a:clrTo>
                <a:srgbClr val="FFFFFF">
                  <a:alpha val="0"/>
                </a:srgbClr>
              </a:clrTo>
            </a:clrChange>
          </a:blip>
          <a:stretch>
            <a:fillRect/>
          </a:stretch>
        </p:blipFill>
        <p:spPr>
          <a:xfrm>
            <a:off x="7638057" y="4332319"/>
            <a:ext cx="310478" cy="376257"/>
          </a:xfrm>
          <a:prstGeom prst="rect">
            <a:avLst/>
          </a:prstGeom>
        </p:spPr>
      </p:pic>
      <p:pic>
        <p:nvPicPr>
          <p:cNvPr id="62" name="Picture 61"/>
          <p:cNvPicPr>
            <a:picLocks noChangeAspect="1"/>
          </p:cNvPicPr>
          <p:nvPr/>
        </p:nvPicPr>
        <p:blipFill>
          <a:blip r:embed="rId3">
            <a:clrChange>
              <a:clrFrom>
                <a:srgbClr val="FFFFFF"/>
              </a:clrFrom>
              <a:clrTo>
                <a:srgbClr val="FFFFFF">
                  <a:alpha val="0"/>
                </a:srgbClr>
              </a:clrTo>
            </a:clrChange>
          </a:blip>
          <a:stretch>
            <a:fillRect/>
          </a:stretch>
        </p:blipFill>
        <p:spPr>
          <a:xfrm>
            <a:off x="8025609" y="4414676"/>
            <a:ext cx="522162" cy="244617"/>
          </a:xfrm>
          <a:prstGeom prst="rect">
            <a:avLst/>
          </a:prstGeom>
        </p:spPr>
      </p:pic>
      <p:pic>
        <p:nvPicPr>
          <p:cNvPr id="63" name="Picture 62"/>
          <p:cNvPicPr>
            <a:picLocks noChangeAspect="1"/>
          </p:cNvPicPr>
          <p:nvPr/>
        </p:nvPicPr>
        <p:blipFill>
          <a:blip r:embed="rId4">
            <a:clrChange>
              <a:clrFrom>
                <a:srgbClr val="F7F7F7"/>
              </a:clrFrom>
              <a:clrTo>
                <a:srgbClr val="F7F7F7">
                  <a:alpha val="0"/>
                </a:srgbClr>
              </a:clrTo>
            </a:clrChange>
          </a:blip>
          <a:stretch>
            <a:fillRect/>
          </a:stretch>
        </p:blipFill>
        <p:spPr>
          <a:xfrm>
            <a:off x="10674474" y="5373456"/>
            <a:ext cx="1080925" cy="262989"/>
          </a:xfrm>
          <a:prstGeom prst="rect">
            <a:avLst/>
          </a:prstGeom>
        </p:spPr>
      </p:pic>
      <p:pic>
        <p:nvPicPr>
          <p:cNvPr id="65" name="Picture 64"/>
          <p:cNvPicPr>
            <a:picLocks noChangeAspect="1"/>
          </p:cNvPicPr>
          <p:nvPr/>
        </p:nvPicPr>
        <p:blipFill>
          <a:blip r:embed="rId5">
            <a:clrChange>
              <a:clrFrom>
                <a:srgbClr val="FFFFFF"/>
              </a:clrFrom>
              <a:clrTo>
                <a:srgbClr val="FFFFFF">
                  <a:alpha val="0"/>
                </a:srgbClr>
              </a:clrTo>
            </a:clrChange>
          </a:blip>
          <a:stretch>
            <a:fillRect/>
          </a:stretch>
        </p:blipFill>
        <p:spPr>
          <a:xfrm>
            <a:off x="2491186" y="4513558"/>
            <a:ext cx="318579" cy="286420"/>
          </a:xfrm>
          <a:prstGeom prst="rect">
            <a:avLst/>
          </a:prstGeom>
        </p:spPr>
      </p:pic>
      <p:cxnSp>
        <p:nvCxnSpPr>
          <p:cNvPr id="68" name="Straight Connector 67"/>
          <p:cNvCxnSpPr/>
          <p:nvPr/>
        </p:nvCxnSpPr>
        <p:spPr>
          <a:xfrm>
            <a:off x="9559557" y="3652077"/>
            <a:ext cx="6291" cy="1853480"/>
          </a:xfrm>
          <a:prstGeom prst="line">
            <a:avLst/>
          </a:prstGeom>
          <a:ln w="28575">
            <a:solidFill>
              <a:srgbClr val="AAE022"/>
            </a:solidFill>
            <a:prstDash val="sysDot"/>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a:off x="3106048" y="4464844"/>
            <a:ext cx="3911178" cy="762440"/>
          </a:xfrm>
          <a:prstGeom prst="rect">
            <a:avLst/>
          </a:prstGeom>
          <a:solidFill>
            <a:schemeClr val="bg1"/>
          </a:solidFill>
          <a:ln w="19050">
            <a:solidFill>
              <a:srgbClr val="AAE022"/>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lumMod val="75000"/>
                    <a:lumOff val="25000"/>
                  </a:schemeClr>
                </a:solidFill>
              </a:rPr>
              <a:t>Auto partners</a:t>
            </a:r>
          </a:p>
          <a:p>
            <a:pPr algn="ctr"/>
            <a:endParaRPr lang="en-US" sz="1200" dirty="0">
              <a:solidFill>
                <a:schemeClr val="tx1">
                  <a:lumMod val="75000"/>
                  <a:lumOff val="25000"/>
                </a:schemeClr>
              </a:solidFill>
            </a:endParaRPr>
          </a:p>
          <a:p>
            <a:pPr algn="ctr"/>
            <a:endParaRPr lang="en-US" sz="1200" dirty="0">
              <a:solidFill>
                <a:schemeClr val="tx1">
                  <a:lumMod val="75000"/>
                  <a:lumOff val="25000"/>
                </a:schemeClr>
              </a:solidFill>
            </a:endParaRPr>
          </a:p>
        </p:txBody>
      </p:sp>
      <p:pic>
        <p:nvPicPr>
          <p:cNvPr id="55" name="Picture 54"/>
          <p:cNvPicPr>
            <a:picLocks noChangeAspect="1"/>
          </p:cNvPicPr>
          <p:nvPr/>
        </p:nvPicPr>
        <p:blipFill rotWithShape="1">
          <a:blip r:embed="rId6" cstate="hqprint">
            <a:extLst>
              <a:ext uri="{28A0092B-C50C-407E-A947-70E740481C1C}">
                <a14:useLocalDpi xmlns:a14="http://schemas.microsoft.com/office/drawing/2010/main" val="0"/>
              </a:ext>
            </a:extLst>
          </a:blip>
          <a:srcRect t="15214" b="21538"/>
          <a:stretch/>
        </p:blipFill>
        <p:spPr>
          <a:xfrm>
            <a:off x="5141168" y="4763114"/>
            <a:ext cx="476307" cy="301256"/>
          </a:xfrm>
          <a:prstGeom prst="rect">
            <a:avLst/>
          </a:prstGeom>
        </p:spPr>
      </p:pic>
      <p:pic>
        <p:nvPicPr>
          <p:cNvPr id="56" name="Picture 55"/>
          <p:cNvPicPr>
            <a:picLocks noChangeAspect="1"/>
          </p:cNvPicPr>
          <p:nvPr/>
        </p:nvPicPr>
        <p:blipFill rotWithShape="1">
          <a:blip r:embed="rId7" cstate="hqprint">
            <a:extLst>
              <a:ext uri="{28A0092B-C50C-407E-A947-70E740481C1C}">
                <a14:useLocalDpi xmlns:a14="http://schemas.microsoft.com/office/drawing/2010/main" val="0"/>
              </a:ext>
            </a:extLst>
          </a:blip>
          <a:srcRect l="14744" t="28560" r="14744" b="28561"/>
          <a:stretch/>
        </p:blipFill>
        <p:spPr>
          <a:xfrm>
            <a:off x="4683898" y="4819519"/>
            <a:ext cx="472719" cy="191643"/>
          </a:xfrm>
          <a:prstGeom prst="rect">
            <a:avLst/>
          </a:prstGeom>
        </p:spPr>
      </p:pic>
      <p:sp>
        <p:nvSpPr>
          <p:cNvPr id="66" name="Oval 65"/>
          <p:cNvSpPr/>
          <p:nvPr/>
        </p:nvSpPr>
        <p:spPr>
          <a:xfrm>
            <a:off x="9496110" y="3597716"/>
            <a:ext cx="182880" cy="182880"/>
          </a:xfrm>
          <a:prstGeom prst="ellipse">
            <a:avLst/>
          </a:prstGeom>
          <a:solidFill>
            <a:schemeClr val="bg1"/>
          </a:solidFill>
          <a:ln w="28575">
            <a:solidFill>
              <a:schemeClr val="tx1">
                <a:lumMod val="75000"/>
                <a:lumOff val="2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8"/>
          <a:stretch>
            <a:fillRect/>
          </a:stretch>
        </p:blipFill>
        <p:spPr>
          <a:xfrm>
            <a:off x="9825988" y="5383959"/>
            <a:ext cx="792421" cy="257350"/>
          </a:xfrm>
          <a:prstGeom prst="rect">
            <a:avLst/>
          </a:prstGeom>
        </p:spPr>
      </p:pic>
      <p:pic>
        <p:nvPicPr>
          <p:cNvPr id="5" name="Picture 4"/>
          <p:cNvPicPr>
            <a:picLocks noChangeAspect="1"/>
          </p:cNvPicPr>
          <p:nvPr/>
        </p:nvPicPr>
        <p:blipFill>
          <a:blip r:embed="rId9"/>
          <a:stretch>
            <a:fillRect/>
          </a:stretch>
        </p:blipFill>
        <p:spPr>
          <a:xfrm>
            <a:off x="6443073" y="4788864"/>
            <a:ext cx="446415" cy="268417"/>
          </a:xfrm>
          <a:prstGeom prst="rect">
            <a:avLst/>
          </a:prstGeom>
        </p:spPr>
      </p:pic>
      <p:pic>
        <p:nvPicPr>
          <p:cNvPr id="57" name="Picture 56"/>
          <p:cNvPicPr>
            <a:picLocks noChangeAspect="1"/>
          </p:cNvPicPr>
          <p:nvPr/>
        </p:nvPicPr>
        <p:blipFill>
          <a:blip r:embed="rId10"/>
          <a:stretch>
            <a:fillRect/>
          </a:stretch>
        </p:blipFill>
        <p:spPr>
          <a:xfrm>
            <a:off x="7858752" y="4707975"/>
            <a:ext cx="766093" cy="185424"/>
          </a:xfrm>
          <a:prstGeom prst="rect">
            <a:avLst/>
          </a:prstGeom>
        </p:spPr>
      </p:pic>
      <p:pic>
        <p:nvPicPr>
          <p:cNvPr id="64" name="Picture 63"/>
          <p:cNvPicPr>
            <a:picLocks noChangeAspect="1"/>
          </p:cNvPicPr>
          <p:nvPr/>
        </p:nvPicPr>
        <p:blipFill>
          <a:blip r:embed="rId11"/>
          <a:stretch>
            <a:fillRect/>
          </a:stretch>
        </p:blipFill>
        <p:spPr>
          <a:xfrm>
            <a:off x="10897565" y="5038171"/>
            <a:ext cx="725837" cy="345788"/>
          </a:xfrm>
          <a:prstGeom prst="rect">
            <a:avLst/>
          </a:prstGeom>
        </p:spPr>
      </p:pic>
      <p:pic>
        <p:nvPicPr>
          <p:cNvPr id="67" name="Picture 66"/>
          <p:cNvPicPr>
            <a:picLocks noChangeAspect="1"/>
          </p:cNvPicPr>
          <p:nvPr/>
        </p:nvPicPr>
        <p:blipFill>
          <a:blip r:embed="rId9"/>
          <a:stretch>
            <a:fillRect/>
          </a:stretch>
        </p:blipFill>
        <p:spPr>
          <a:xfrm>
            <a:off x="10109818" y="5014342"/>
            <a:ext cx="604116" cy="363238"/>
          </a:xfrm>
          <a:prstGeom prst="rect">
            <a:avLst/>
          </a:prstGeom>
        </p:spPr>
      </p:pic>
      <p:pic>
        <p:nvPicPr>
          <p:cNvPr id="71" name="Picture 70"/>
          <p:cNvPicPr>
            <a:picLocks noChangeAspect="1"/>
          </p:cNvPicPr>
          <p:nvPr/>
        </p:nvPicPr>
        <p:blipFill>
          <a:blip r:embed="rId12"/>
          <a:stretch>
            <a:fillRect/>
          </a:stretch>
        </p:blipFill>
        <p:spPr>
          <a:xfrm>
            <a:off x="4232344" y="4821625"/>
            <a:ext cx="461144" cy="196059"/>
          </a:xfrm>
          <a:prstGeom prst="rect">
            <a:avLst/>
          </a:prstGeom>
        </p:spPr>
      </p:pic>
      <p:cxnSp>
        <p:nvCxnSpPr>
          <p:cNvPr id="73" name="Straight Connector 72"/>
          <p:cNvCxnSpPr/>
          <p:nvPr/>
        </p:nvCxnSpPr>
        <p:spPr>
          <a:xfrm flipH="1">
            <a:off x="11034346" y="4346613"/>
            <a:ext cx="545816" cy="0"/>
          </a:xfrm>
          <a:prstGeom prst="line">
            <a:avLst/>
          </a:prstGeom>
          <a:ln w="28575">
            <a:solidFill>
              <a:srgbClr val="AAE022"/>
            </a:solidFill>
            <a:prstDash val="sysDot"/>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10139386" y="4092535"/>
            <a:ext cx="1163098" cy="490276"/>
          </a:xfrm>
          <a:prstGeom prst="rect">
            <a:avLst/>
          </a:prstGeom>
          <a:solidFill>
            <a:schemeClr val="bg1"/>
          </a:solidFill>
          <a:ln w="19050">
            <a:solidFill>
              <a:srgbClr val="AAE022"/>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dirty="0">
                <a:solidFill>
                  <a:schemeClr val="tx1">
                    <a:lumMod val="75000"/>
                    <a:lumOff val="25000"/>
                  </a:schemeClr>
                </a:solidFill>
              </a:rPr>
              <a:t>Specialty</a:t>
            </a:r>
          </a:p>
          <a:p>
            <a:pPr algn="ctr"/>
            <a:endParaRPr lang="en-US" sz="1200" dirty="0">
              <a:solidFill>
                <a:srgbClr val="FF0000"/>
              </a:solidFill>
            </a:endParaRPr>
          </a:p>
        </p:txBody>
      </p:sp>
      <p:pic>
        <p:nvPicPr>
          <p:cNvPr id="76" name="Picture 75"/>
          <p:cNvPicPr>
            <a:picLocks noChangeAspect="1"/>
          </p:cNvPicPr>
          <p:nvPr/>
        </p:nvPicPr>
        <p:blipFill>
          <a:blip r:embed="rId13"/>
          <a:stretch>
            <a:fillRect/>
          </a:stretch>
        </p:blipFill>
        <p:spPr>
          <a:xfrm>
            <a:off x="10417336" y="4346613"/>
            <a:ext cx="629814" cy="170958"/>
          </a:xfrm>
          <a:prstGeom prst="rect">
            <a:avLst/>
          </a:prstGeom>
        </p:spPr>
      </p:pic>
      <p:pic>
        <p:nvPicPr>
          <p:cNvPr id="6" name="Picture 5"/>
          <p:cNvPicPr>
            <a:picLocks noChangeAspect="1"/>
          </p:cNvPicPr>
          <p:nvPr/>
        </p:nvPicPr>
        <p:blipFill>
          <a:blip r:embed="rId14"/>
          <a:stretch>
            <a:fillRect/>
          </a:stretch>
        </p:blipFill>
        <p:spPr>
          <a:xfrm>
            <a:off x="5612869" y="4831385"/>
            <a:ext cx="817871" cy="216787"/>
          </a:xfrm>
          <a:prstGeom prst="rect">
            <a:avLst/>
          </a:prstGeom>
        </p:spPr>
      </p:pic>
      <p:cxnSp>
        <p:nvCxnSpPr>
          <p:cNvPr id="72" name="Straight Connector 71"/>
          <p:cNvCxnSpPr/>
          <p:nvPr/>
        </p:nvCxnSpPr>
        <p:spPr>
          <a:xfrm flipH="1">
            <a:off x="7695448" y="5480365"/>
            <a:ext cx="1828800" cy="4044"/>
          </a:xfrm>
          <a:prstGeom prst="line">
            <a:avLst/>
          </a:prstGeom>
          <a:ln w="28575">
            <a:solidFill>
              <a:srgbClr val="AAE022"/>
            </a:solidFill>
            <a:prstDash val="sysDot"/>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4420101" y="5360952"/>
            <a:ext cx="4642166" cy="572055"/>
          </a:xfrm>
          <a:prstGeom prst="rect">
            <a:avLst/>
          </a:prstGeom>
          <a:solidFill>
            <a:schemeClr val="bg1"/>
          </a:solidFill>
          <a:ln w="19050">
            <a:solidFill>
              <a:srgbClr val="AAE022"/>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dirty="0">
                <a:solidFill>
                  <a:schemeClr val="tx1">
                    <a:lumMod val="75000"/>
                    <a:lumOff val="25000"/>
                  </a:schemeClr>
                </a:solidFill>
              </a:rPr>
              <a:t>Homeowners Partners</a:t>
            </a:r>
          </a:p>
          <a:p>
            <a:pPr algn="ctr"/>
            <a:endParaRPr lang="en-US" sz="1200" dirty="0">
              <a:solidFill>
                <a:schemeClr val="tx1">
                  <a:lumMod val="75000"/>
                  <a:lumOff val="25000"/>
                </a:schemeClr>
              </a:solidFill>
            </a:endParaRPr>
          </a:p>
        </p:txBody>
      </p:sp>
      <p:pic>
        <p:nvPicPr>
          <p:cNvPr id="75" name="Picture 74"/>
          <p:cNvPicPr>
            <a:picLocks noChangeAspect="1"/>
          </p:cNvPicPr>
          <p:nvPr/>
        </p:nvPicPr>
        <p:blipFill>
          <a:blip r:embed="rId15"/>
          <a:stretch>
            <a:fillRect/>
          </a:stretch>
        </p:blipFill>
        <p:spPr>
          <a:xfrm>
            <a:off x="6765228" y="5641477"/>
            <a:ext cx="641077" cy="231774"/>
          </a:xfrm>
          <a:prstGeom prst="rect">
            <a:avLst/>
          </a:prstGeom>
        </p:spPr>
      </p:pic>
      <p:pic>
        <p:nvPicPr>
          <p:cNvPr id="77" name="Picture 76"/>
          <p:cNvPicPr>
            <a:picLocks noChangeAspect="1"/>
          </p:cNvPicPr>
          <p:nvPr/>
        </p:nvPicPr>
        <p:blipFill>
          <a:blip r:embed="rId16"/>
          <a:stretch>
            <a:fillRect/>
          </a:stretch>
        </p:blipFill>
        <p:spPr>
          <a:xfrm>
            <a:off x="7439923" y="5625568"/>
            <a:ext cx="583475" cy="208384"/>
          </a:xfrm>
          <a:prstGeom prst="rect">
            <a:avLst/>
          </a:prstGeom>
        </p:spPr>
      </p:pic>
      <p:pic>
        <p:nvPicPr>
          <p:cNvPr id="78" name="Picture 77"/>
          <p:cNvPicPr>
            <a:picLocks noChangeAspect="1"/>
          </p:cNvPicPr>
          <p:nvPr/>
        </p:nvPicPr>
        <p:blipFill>
          <a:blip r:embed="rId17"/>
          <a:stretch>
            <a:fillRect/>
          </a:stretch>
        </p:blipFill>
        <p:spPr>
          <a:xfrm>
            <a:off x="8079463" y="5587433"/>
            <a:ext cx="370759" cy="289866"/>
          </a:xfrm>
          <a:prstGeom prst="rect">
            <a:avLst/>
          </a:prstGeom>
        </p:spPr>
      </p:pic>
      <p:pic>
        <p:nvPicPr>
          <p:cNvPr id="79" name="Picture 78"/>
          <p:cNvPicPr>
            <a:picLocks noChangeAspect="1"/>
          </p:cNvPicPr>
          <p:nvPr/>
        </p:nvPicPr>
        <p:blipFill>
          <a:blip r:embed="rId18"/>
          <a:stretch>
            <a:fillRect/>
          </a:stretch>
        </p:blipFill>
        <p:spPr>
          <a:xfrm>
            <a:off x="8484082" y="5593554"/>
            <a:ext cx="495460" cy="241235"/>
          </a:xfrm>
          <a:prstGeom prst="rect">
            <a:avLst/>
          </a:prstGeom>
        </p:spPr>
      </p:pic>
      <p:pic>
        <p:nvPicPr>
          <p:cNvPr id="80" name="Picture 79"/>
          <p:cNvPicPr>
            <a:picLocks noChangeAspect="1"/>
          </p:cNvPicPr>
          <p:nvPr/>
        </p:nvPicPr>
        <p:blipFill>
          <a:blip r:embed="rId19"/>
          <a:stretch>
            <a:fillRect/>
          </a:stretch>
        </p:blipFill>
        <p:spPr>
          <a:xfrm>
            <a:off x="6036409" y="5628875"/>
            <a:ext cx="669651" cy="223217"/>
          </a:xfrm>
          <a:prstGeom prst="rect">
            <a:avLst/>
          </a:prstGeom>
        </p:spPr>
      </p:pic>
      <p:pic>
        <p:nvPicPr>
          <p:cNvPr id="81" name="Picture 80"/>
          <p:cNvPicPr>
            <a:picLocks noChangeAspect="1"/>
          </p:cNvPicPr>
          <p:nvPr/>
        </p:nvPicPr>
        <p:blipFill>
          <a:blip r:embed="rId20"/>
          <a:stretch>
            <a:fillRect/>
          </a:stretch>
        </p:blipFill>
        <p:spPr>
          <a:xfrm>
            <a:off x="3133172" y="4819745"/>
            <a:ext cx="1089764" cy="197939"/>
          </a:xfrm>
          <a:prstGeom prst="rect">
            <a:avLst/>
          </a:prstGeom>
        </p:spPr>
      </p:pic>
      <p:pic>
        <p:nvPicPr>
          <p:cNvPr id="82" name="Picture 81"/>
          <p:cNvPicPr>
            <a:picLocks noChangeAspect="1"/>
          </p:cNvPicPr>
          <p:nvPr/>
        </p:nvPicPr>
        <p:blipFill>
          <a:blip r:embed="rId21"/>
          <a:stretch>
            <a:fillRect/>
          </a:stretch>
        </p:blipFill>
        <p:spPr>
          <a:xfrm>
            <a:off x="4435215" y="5589459"/>
            <a:ext cx="527361" cy="256554"/>
          </a:xfrm>
          <a:prstGeom prst="rect">
            <a:avLst/>
          </a:prstGeom>
        </p:spPr>
      </p:pic>
      <p:pic>
        <p:nvPicPr>
          <p:cNvPr id="83" name="Picture 82"/>
          <p:cNvPicPr>
            <a:picLocks noChangeAspect="1"/>
          </p:cNvPicPr>
          <p:nvPr/>
        </p:nvPicPr>
        <p:blipFill>
          <a:blip r:embed="rId22"/>
          <a:stretch>
            <a:fillRect/>
          </a:stretch>
        </p:blipFill>
        <p:spPr>
          <a:xfrm>
            <a:off x="4962576" y="5589459"/>
            <a:ext cx="500098" cy="255050"/>
          </a:xfrm>
          <a:prstGeom prst="rect">
            <a:avLst/>
          </a:prstGeom>
        </p:spPr>
      </p:pic>
      <p:pic>
        <p:nvPicPr>
          <p:cNvPr id="84" name="Picture 83"/>
          <p:cNvPicPr>
            <a:picLocks noChangeAspect="1"/>
          </p:cNvPicPr>
          <p:nvPr/>
        </p:nvPicPr>
        <p:blipFill>
          <a:blip r:embed="rId23"/>
          <a:stretch>
            <a:fillRect/>
          </a:stretch>
        </p:blipFill>
        <p:spPr>
          <a:xfrm>
            <a:off x="5459866" y="5654972"/>
            <a:ext cx="576543" cy="180371"/>
          </a:xfrm>
          <a:prstGeom prst="rect">
            <a:avLst/>
          </a:prstGeom>
        </p:spPr>
      </p:pic>
      <p:pic>
        <p:nvPicPr>
          <p:cNvPr id="85" name="Picture 84"/>
          <p:cNvPicPr>
            <a:picLocks noChangeAspect="1"/>
          </p:cNvPicPr>
          <p:nvPr/>
        </p:nvPicPr>
        <p:blipFill>
          <a:blip r:embed="rId22"/>
          <a:stretch>
            <a:fillRect/>
          </a:stretch>
        </p:blipFill>
        <p:spPr>
          <a:xfrm>
            <a:off x="3358202" y="4559188"/>
            <a:ext cx="500098" cy="255050"/>
          </a:xfrm>
          <a:prstGeom prst="rect">
            <a:avLst/>
          </a:prstGeom>
        </p:spPr>
      </p:pic>
      <p:sp>
        <p:nvSpPr>
          <p:cNvPr id="87" name="Title 1"/>
          <p:cNvSpPr>
            <a:spLocks noGrp="1"/>
          </p:cNvSpPr>
          <p:nvPr>
            <p:ph type="title"/>
          </p:nvPr>
        </p:nvSpPr>
        <p:spPr>
          <a:xfrm>
            <a:off x="123825" y="78105"/>
            <a:ext cx="11865769" cy="835237"/>
          </a:xfrm>
        </p:spPr>
        <p:txBody>
          <a:bodyPr/>
          <a:lstStyle/>
          <a:p>
            <a:r>
              <a:rPr lang="en-US" dirty="0"/>
              <a:t>Universal Insurance Holdings (UVE): Historical Timeline</a:t>
            </a:r>
          </a:p>
        </p:txBody>
      </p:sp>
    </p:spTree>
    <p:extLst>
      <p:ext uri="{BB962C8B-B14F-4D97-AF65-F5344CB8AC3E}">
        <p14:creationId xmlns:p14="http://schemas.microsoft.com/office/powerpoint/2010/main" val="65622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2" name="Straight Connector 71"/>
          <p:cNvCxnSpPr/>
          <p:nvPr/>
        </p:nvCxnSpPr>
        <p:spPr>
          <a:xfrm flipV="1">
            <a:off x="10433744" y="3082236"/>
            <a:ext cx="1" cy="640080"/>
          </a:xfrm>
          <a:prstGeom prst="line">
            <a:avLst/>
          </a:prstGeom>
          <a:ln w="1905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530DF361-D270-4E29-8F6C-E2BC0674BA93}"/>
              </a:ext>
            </a:extLst>
          </p:cNvPr>
          <p:cNvSpPr/>
          <p:nvPr/>
        </p:nvSpPr>
        <p:spPr>
          <a:xfrm>
            <a:off x="9127117" y="3705339"/>
            <a:ext cx="2613253" cy="771309"/>
          </a:xfrm>
          <a:prstGeom prst="rect">
            <a:avLst/>
          </a:prstGeom>
          <a:solidFill>
            <a:schemeClr val="bg1"/>
          </a:solidFill>
          <a:ln w="12700">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b" anchorCtr="0"/>
          <a:lstStyle/>
          <a:p>
            <a:pPr algn="ctr"/>
            <a:endParaRPr lang="en-US" sz="800" b="1" dirty="0">
              <a:solidFill>
                <a:schemeClr val="tx1"/>
              </a:solidFill>
              <a:latin typeface="Arial" panose="020B0604020202020204" pitchFamily="34" charset="0"/>
              <a:cs typeface="Arial" panose="020B0604020202020204" pitchFamily="34" charset="0"/>
            </a:endParaRPr>
          </a:p>
          <a:p>
            <a:pPr algn="ctr"/>
            <a:endParaRPr lang="en-US" sz="800" b="1" dirty="0">
              <a:solidFill>
                <a:schemeClr val="tx1"/>
              </a:solidFill>
              <a:latin typeface="Arial" panose="020B0604020202020204" pitchFamily="34" charset="0"/>
              <a:cs typeface="Arial" panose="020B0604020202020204" pitchFamily="34" charset="0"/>
            </a:endParaRPr>
          </a:p>
          <a:p>
            <a:pPr algn="ctr"/>
            <a:endParaRPr lang="en-US" sz="800" b="1" dirty="0">
              <a:solidFill>
                <a:schemeClr val="tx1"/>
              </a:solidFill>
              <a:latin typeface="Arial" panose="020B0604020202020204" pitchFamily="34" charset="0"/>
              <a:cs typeface="Arial" panose="020B0604020202020204" pitchFamily="34" charset="0"/>
            </a:endParaRPr>
          </a:p>
        </p:txBody>
      </p:sp>
      <p:cxnSp>
        <p:nvCxnSpPr>
          <p:cNvPr id="50" name="Straight Connector 49"/>
          <p:cNvCxnSpPr/>
          <p:nvPr/>
        </p:nvCxnSpPr>
        <p:spPr>
          <a:xfrm flipV="1">
            <a:off x="1779284" y="3082236"/>
            <a:ext cx="1" cy="640080"/>
          </a:xfrm>
          <a:prstGeom prst="line">
            <a:avLst/>
          </a:prstGeom>
          <a:ln w="1905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530DF361-D270-4E29-8F6C-E2BC0674BA93}"/>
              </a:ext>
            </a:extLst>
          </p:cNvPr>
          <p:cNvSpPr/>
          <p:nvPr/>
        </p:nvSpPr>
        <p:spPr>
          <a:xfrm>
            <a:off x="406772" y="3705339"/>
            <a:ext cx="2613253" cy="771309"/>
          </a:xfrm>
          <a:prstGeom prst="rect">
            <a:avLst/>
          </a:prstGeom>
          <a:solidFill>
            <a:schemeClr val="bg1"/>
          </a:solidFill>
          <a:ln w="12700">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b" anchorCtr="0"/>
          <a:lstStyle/>
          <a:p>
            <a:pPr algn="ctr"/>
            <a:endParaRPr lang="en-US" sz="800" b="1" dirty="0">
              <a:solidFill>
                <a:schemeClr val="tx1"/>
              </a:solidFill>
              <a:latin typeface="Arial" panose="020B0604020202020204" pitchFamily="34" charset="0"/>
              <a:cs typeface="Arial" panose="020B0604020202020204" pitchFamily="34" charset="0"/>
            </a:endParaRPr>
          </a:p>
          <a:p>
            <a:pPr algn="ctr"/>
            <a:endParaRPr lang="en-US" sz="800" b="1" dirty="0">
              <a:solidFill>
                <a:schemeClr val="tx1"/>
              </a:solidFill>
              <a:latin typeface="Arial" panose="020B0604020202020204" pitchFamily="34" charset="0"/>
              <a:cs typeface="Arial" panose="020B0604020202020204" pitchFamily="34" charset="0"/>
            </a:endParaRPr>
          </a:p>
          <a:p>
            <a:pPr algn="ctr"/>
            <a:endParaRPr lang="en-US" sz="800" b="1" dirty="0">
              <a:solidFill>
                <a:schemeClr val="tx1"/>
              </a:solidFill>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530DF361-D270-4E29-8F6C-E2BC0674BA93}"/>
              </a:ext>
            </a:extLst>
          </p:cNvPr>
          <p:cNvSpPr/>
          <p:nvPr/>
        </p:nvSpPr>
        <p:spPr>
          <a:xfrm>
            <a:off x="406772" y="4734135"/>
            <a:ext cx="2613253" cy="771309"/>
          </a:xfrm>
          <a:prstGeom prst="rect">
            <a:avLst/>
          </a:prstGeom>
          <a:solidFill>
            <a:schemeClr val="bg1"/>
          </a:solidFill>
          <a:ln w="12700">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b" anchorCtr="0"/>
          <a:lstStyle/>
          <a:p>
            <a:pPr algn="ctr"/>
            <a:endParaRPr lang="en-US" sz="800" b="1" dirty="0">
              <a:solidFill>
                <a:schemeClr val="tx1"/>
              </a:solidFill>
              <a:latin typeface="Arial" panose="020B0604020202020204" pitchFamily="34" charset="0"/>
              <a:cs typeface="Arial" panose="020B0604020202020204" pitchFamily="34" charset="0"/>
            </a:endParaRPr>
          </a:p>
          <a:p>
            <a:pPr algn="ctr"/>
            <a:endParaRPr lang="en-US" sz="800" b="1" dirty="0">
              <a:solidFill>
                <a:schemeClr val="tx1"/>
              </a:solidFill>
              <a:latin typeface="Arial" panose="020B0604020202020204" pitchFamily="34" charset="0"/>
              <a:cs typeface="Arial" panose="020B0604020202020204" pitchFamily="34" charset="0"/>
            </a:endParaRPr>
          </a:p>
          <a:p>
            <a:pPr algn="ctr"/>
            <a:endParaRPr lang="en-US" sz="800" b="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30DF361-D270-4E29-8F6C-E2BC0674BA93}"/>
              </a:ext>
            </a:extLst>
          </p:cNvPr>
          <p:cNvSpPr/>
          <p:nvPr/>
        </p:nvSpPr>
        <p:spPr>
          <a:xfrm>
            <a:off x="3387780" y="4739068"/>
            <a:ext cx="2613253" cy="771309"/>
          </a:xfrm>
          <a:prstGeom prst="rect">
            <a:avLst/>
          </a:prstGeom>
          <a:solidFill>
            <a:schemeClr val="bg1"/>
          </a:solidFill>
          <a:ln w="12700">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b" anchorCtr="0"/>
          <a:lstStyle/>
          <a:p>
            <a:pPr algn="ctr"/>
            <a:endParaRPr lang="en-US" sz="800" b="1" dirty="0">
              <a:solidFill>
                <a:schemeClr val="tx1"/>
              </a:solidFill>
              <a:latin typeface="Arial" panose="020B0604020202020204" pitchFamily="34" charset="0"/>
              <a:cs typeface="Arial" panose="020B0604020202020204" pitchFamily="34" charset="0"/>
            </a:endParaRPr>
          </a:p>
          <a:p>
            <a:pPr algn="ctr"/>
            <a:endParaRPr lang="en-US" sz="800" b="1" dirty="0">
              <a:solidFill>
                <a:schemeClr val="tx1"/>
              </a:solidFill>
              <a:latin typeface="Arial" panose="020B0604020202020204" pitchFamily="34" charset="0"/>
              <a:cs typeface="Arial" panose="020B0604020202020204" pitchFamily="34" charset="0"/>
            </a:endParaRPr>
          </a:p>
          <a:p>
            <a:pPr algn="ctr"/>
            <a:endParaRPr lang="en-US" sz="800" b="1" dirty="0">
              <a:solidFill>
                <a:schemeClr val="tx1"/>
              </a:solidFill>
              <a:latin typeface="Arial" panose="020B0604020202020204" pitchFamily="34" charset="0"/>
              <a:cs typeface="Arial" panose="020B0604020202020204" pitchFamily="34" charset="0"/>
            </a:endParaRPr>
          </a:p>
        </p:txBody>
      </p:sp>
      <p:sp>
        <p:nvSpPr>
          <p:cNvPr id="41" name="Rectangle 40">
            <a:extLst>
              <a:ext uri="{FF2B5EF4-FFF2-40B4-BE49-F238E27FC236}">
                <a16:creationId xmlns:a16="http://schemas.microsoft.com/office/drawing/2014/main" id="{530DF361-D270-4E29-8F6C-E2BC0674BA93}"/>
              </a:ext>
            </a:extLst>
          </p:cNvPr>
          <p:cNvSpPr/>
          <p:nvPr/>
        </p:nvSpPr>
        <p:spPr>
          <a:xfrm>
            <a:off x="6197815" y="4739068"/>
            <a:ext cx="2613253" cy="771309"/>
          </a:xfrm>
          <a:prstGeom prst="rect">
            <a:avLst/>
          </a:prstGeom>
          <a:solidFill>
            <a:schemeClr val="bg1"/>
          </a:solidFill>
          <a:ln w="12700">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b" anchorCtr="0"/>
          <a:lstStyle/>
          <a:p>
            <a:pPr algn="ctr"/>
            <a:endParaRPr lang="en-US" sz="800" b="1" dirty="0">
              <a:solidFill>
                <a:schemeClr val="tx1"/>
              </a:solidFill>
              <a:latin typeface="Arial" panose="020B0604020202020204" pitchFamily="34" charset="0"/>
              <a:cs typeface="Arial" panose="020B0604020202020204" pitchFamily="34" charset="0"/>
            </a:endParaRPr>
          </a:p>
          <a:p>
            <a:pPr algn="ctr"/>
            <a:endParaRPr lang="en-US" sz="800" b="1" dirty="0">
              <a:solidFill>
                <a:schemeClr val="tx1"/>
              </a:solidFill>
              <a:latin typeface="Arial" panose="020B0604020202020204" pitchFamily="34" charset="0"/>
              <a:cs typeface="Arial" panose="020B0604020202020204" pitchFamily="34" charset="0"/>
            </a:endParaRPr>
          </a:p>
          <a:p>
            <a:pPr algn="ctr"/>
            <a:endParaRPr lang="en-US" sz="800" b="1" dirty="0">
              <a:solidFill>
                <a:schemeClr val="tx1"/>
              </a:solidFill>
              <a:latin typeface="Arial" panose="020B0604020202020204" pitchFamily="34" charset="0"/>
              <a:cs typeface="Arial" panose="020B0604020202020204" pitchFamily="34" charset="0"/>
            </a:endParaRPr>
          </a:p>
        </p:txBody>
      </p:sp>
      <p:grpSp>
        <p:nvGrpSpPr>
          <p:cNvPr id="37" name="Group 36"/>
          <p:cNvGrpSpPr/>
          <p:nvPr/>
        </p:nvGrpSpPr>
        <p:grpSpPr>
          <a:xfrm>
            <a:off x="4967218" y="3090560"/>
            <a:ext cx="2243296" cy="744528"/>
            <a:chOff x="4857149" y="2662221"/>
            <a:chExt cx="2243296" cy="744528"/>
          </a:xfrm>
        </p:grpSpPr>
        <p:cxnSp>
          <p:nvCxnSpPr>
            <p:cNvPr id="31" name="Straight Connector 30"/>
            <p:cNvCxnSpPr/>
            <p:nvPr/>
          </p:nvCxnSpPr>
          <p:spPr>
            <a:xfrm flipV="1">
              <a:off x="5982326" y="2662221"/>
              <a:ext cx="1" cy="457200"/>
            </a:xfrm>
            <a:prstGeom prst="line">
              <a:avLst/>
            </a:prstGeom>
            <a:ln w="1905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4857149" y="3123962"/>
              <a:ext cx="1" cy="274320"/>
            </a:xfrm>
            <a:prstGeom prst="line">
              <a:avLst/>
            </a:prstGeom>
            <a:ln w="1905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7094994" y="3132429"/>
              <a:ext cx="1" cy="274320"/>
            </a:xfrm>
            <a:prstGeom prst="line">
              <a:avLst/>
            </a:prstGeom>
            <a:ln w="1905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864207" y="3132406"/>
              <a:ext cx="2236238" cy="0"/>
            </a:xfrm>
            <a:prstGeom prst="line">
              <a:avLst/>
            </a:prstGeom>
            <a:ln w="1905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530DF361-D270-4E29-8F6C-E2BC0674BA93}"/>
              </a:ext>
            </a:extLst>
          </p:cNvPr>
          <p:cNvSpPr/>
          <p:nvPr/>
        </p:nvSpPr>
        <p:spPr>
          <a:xfrm>
            <a:off x="5081642" y="2208630"/>
            <a:ext cx="1999769" cy="972730"/>
          </a:xfrm>
          <a:prstGeom prst="rect">
            <a:avLst/>
          </a:prstGeom>
          <a:solidFill>
            <a:schemeClr val="bg1"/>
          </a:solidFill>
          <a:ln w="12700">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b" anchorCtr="0"/>
          <a:lstStyle/>
          <a:p>
            <a:pPr algn="ctr"/>
            <a:endParaRPr lang="en-US" sz="800" b="1" dirty="0">
              <a:solidFill>
                <a:schemeClr val="tx1"/>
              </a:solidFill>
              <a:latin typeface="Arial" panose="020B0604020202020204" pitchFamily="34" charset="0"/>
              <a:cs typeface="Arial" panose="020B0604020202020204" pitchFamily="34" charset="0"/>
            </a:endParaRPr>
          </a:p>
          <a:p>
            <a:pPr algn="ctr"/>
            <a:endParaRPr lang="en-US" sz="800" b="1" dirty="0">
              <a:solidFill>
                <a:schemeClr val="tx1"/>
              </a:solidFill>
              <a:latin typeface="Arial" panose="020B0604020202020204" pitchFamily="34" charset="0"/>
              <a:cs typeface="Arial" panose="020B0604020202020204" pitchFamily="34" charset="0"/>
            </a:endParaRPr>
          </a:p>
          <a:p>
            <a:pPr algn="ctr"/>
            <a:endParaRPr lang="en-US" sz="800" b="1" dirty="0">
              <a:solidFill>
                <a:schemeClr val="tx1"/>
              </a:solidFill>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530DF361-D270-4E29-8F6C-E2BC0674BA93}"/>
              </a:ext>
            </a:extLst>
          </p:cNvPr>
          <p:cNvSpPr/>
          <p:nvPr/>
        </p:nvSpPr>
        <p:spPr>
          <a:xfrm>
            <a:off x="9466038" y="2208630"/>
            <a:ext cx="1999769" cy="972730"/>
          </a:xfrm>
          <a:prstGeom prst="rect">
            <a:avLst/>
          </a:prstGeom>
          <a:solidFill>
            <a:schemeClr val="bg1"/>
          </a:solidFill>
          <a:ln w="12700">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b" anchorCtr="0"/>
          <a:lstStyle/>
          <a:p>
            <a:pPr algn="ctr"/>
            <a:endParaRPr lang="en-US" sz="800" b="1" dirty="0">
              <a:solidFill>
                <a:schemeClr val="tx1"/>
              </a:solidFill>
              <a:latin typeface="Arial" panose="020B0604020202020204" pitchFamily="34" charset="0"/>
              <a:cs typeface="Arial" panose="020B0604020202020204" pitchFamily="34" charset="0"/>
            </a:endParaRPr>
          </a:p>
          <a:p>
            <a:pPr algn="ctr"/>
            <a:endParaRPr lang="en-US" sz="800" b="1" dirty="0">
              <a:solidFill>
                <a:schemeClr val="tx1"/>
              </a:solidFill>
              <a:latin typeface="Arial" panose="020B0604020202020204" pitchFamily="34" charset="0"/>
              <a:cs typeface="Arial" panose="020B0604020202020204" pitchFamily="34" charset="0"/>
            </a:endParaRPr>
          </a:p>
          <a:p>
            <a:pPr algn="ctr"/>
            <a:endParaRPr lang="en-US" sz="800" b="1" dirty="0">
              <a:solidFill>
                <a:schemeClr val="tx1"/>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530DF361-D270-4E29-8F6C-E2BC0674BA93}"/>
              </a:ext>
            </a:extLst>
          </p:cNvPr>
          <p:cNvSpPr/>
          <p:nvPr/>
        </p:nvSpPr>
        <p:spPr>
          <a:xfrm>
            <a:off x="774789" y="2208630"/>
            <a:ext cx="1999769" cy="972730"/>
          </a:xfrm>
          <a:prstGeom prst="rect">
            <a:avLst/>
          </a:prstGeom>
          <a:solidFill>
            <a:schemeClr val="bg1"/>
          </a:solidFill>
          <a:ln w="12700">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b" anchorCtr="0"/>
          <a:lstStyle/>
          <a:p>
            <a:pPr algn="ctr"/>
            <a:endParaRPr lang="en-US" sz="800" b="1" dirty="0">
              <a:solidFill>
                <a:schemeClr val="tx1"/>
              </a:solidFill>
              <a:latin typeface="Arial" panose="020B0604020202020204" pitchFamily="34" charset="0"/>
              <a:cs typeface="Arial" panose="020B0604020202020204" pitchFamily="34" charset="0"/>
            </a:endParaRPr>
          </a:p>
          <a:p>
            <a:pPr algn="ctr"/>
            <a:endParaRPr lang="en-US" sz="800" b="1" dirty="0">
              <a:solidFill>
                <a:schemeClr val="tx1"/>
              </a:solidFill>
              <a:latin typeface="Arial" panose="020B0604020202020204" pitchFamily="34" charset="0"/>
              <a:cs typeface="Arial" panose="020B0604020202020204" pitchFamily="34" charset="0"/>
            </a:endParaRPr>
          </a:p>
          <a:p>
            <a:pPr algn="ctr"/>
            <a:endParaRPr lang="en-US" sz="800" b="1" dirty="0">
              <a:solidFill>
                <a:schemeClr val="tx1"/>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530DF361-D270-4E29-8F6C-E2BC0674BA93}"/>
              </a:ext>
            </a:extLst>
          </p:cNvPr>
          <p:cNvSpPr/>
          <p:nvPr/>
        </p:nvSpPr>
        <p:spPr>
          <a:xfrm>
            <a:off x="4576916" y="913342"/>
            <a:ext cx="3009220" cy="925646"/>
          </a:xfrm>
          <a:prstGeom prst="rect">
            <a:avLst/>
          </a:prstGeom>
          <a:solidFill>
            <a:schemeClr val="bg1"/>
          </a:solidFill>
          <a:ln w="12700">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b" anchorCtr="0"/>
          <a:lstStyle/>
          <a:p>
            <a:pPr algn="ctr"/>
            <a:endParaRPr lang="en-US" sz="800" b="1" dirty="0">
              <a:solidFill>
                <a:schemeClr val="tx1"/>
              </a:solidFill>
              <a:latin typeface="Arial" panose="020B0604020202020204" pitchFamily="34" charset="0"/>
              <a:cs typeface="Arial" panose="020B0604020202020204" pitchFamily="34" charset="0"/>
            </a:endParaRPr>
          </a:p>
          <a:p>
            <a:pPr algn="ctr"/>
            <a:endParaRPr lang="en-US" sz="800" b="1" dirty="0">
              <a:solidFill>
                <a:schemeClr val="tx1"/>
              </a:solidFill>
              <a:latin typeface="Arial" panose="020B0604020202020204" pitchFamily="34" charset="0"/>
              <a:cs typeface="Arial" panose="020B0604020202020204" pitchFamily="34" charset="0"/>
            </a:endParaRPr>
          </a:p>
          <a:p>
            <a:pPr algn="ctr"/>
            <a:endParaRPr lang="en-US" sz="800" b="1" dirty="0">
              <a:solidFill>
                <a:schemeClr val="tx1"/>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F60DB5D2-E9B5-40F2-8410-900039553AE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21715" y="4838813"/>
            <a:ext cx="2405996" cy="497792"/>
          </a:xfrm>
          <a:prstGeom prst="rect">
            <a:avLst/>
          </a:prstGeom>
        </p:spPr>
      </p:pic>
      <p:sp>
        <p:nvSpPr>
          <p:cNvPr id="4" name="Title 1">
            <a:extLst>
              <a:ext uri="{FF2B5EF4-FFF2-40B4-BE49-F238E27FC236}">
                <a16:creationId xmlns:a16="http://schemas.microsoft.com/office/drawing/2014/main" id="{F9D82A78-8B15-47D1-853F-749917428D83}"/>
              </a:ext>
            </a:extLst>
          </p:cNvPr>
          <p:cNvSpPr txBox="1">
            <a:spLocks/>
          </p:cNvSpPr>
          <p:nvPr/>
        </p:nvSpPr>
        <p:spPr>
          <a:xfrm>
            <a:off x="307334" y="2916343"/>
            <a:ext cx="2913986" cy="23927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pPr>
            <a:r>
              <a:rPr lang="en-US" sz="1200" i="0" dirty="0">
                <a:solidFill>
                  <a:schemeClr val="tx1">
                    <a:lumMod val="50000"/>
                    <a:lumOff val="50000"/>
                  </a:schemeClr>
                </a:solidFill>
                <a:latin typeface="Perpetua Titling MT" panose="02020502060505020804" pitchFamily="18" charset="0"/>
                <a:cs typeface="Courier New" panose="02070309020205020404" pitchFamily="49" charset="0"/>
              </a:rPr>
              <a:t>Protection solutions</a:t>
            </a:r>
          </a:p>
        </p:txBody>
      </p:sp>
      <p:sp>
        <p:nvSpPr>
          <p:cNvPr id="5" name="Title 1">
            <a:extLst>
              <a:ext uri="{FF2B5EF4-FFF2-40B4-BE49-F238E27FC236}">
                <a16:creationId xmlns:a16="http://schemas.microsoft.com/office/drawing/2014/main" id="{A06D5011-4A0F-4CFB-8AA3-5CE75600DE96}"/>
              </a:ext>
            </a:extLst>
          </p:cNvPr>
          <p:cNvSpPr txBox="1">
            <a:spLocks/>
          </p:cNvSpPr>
          <p:nvPr/>
        </p:nvSpPr>
        <p:spPr>
          <a:xfrm>
            <a:off x="5154620" y="2914612"/>
            <a:ext cx="1861506" cy="26674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pPr>
            <a:r>
              <a:rPr lang="en-US" sz="1200" i="0" dirty="0">
                <a:solidFill>
                  <a:schemeClr val="tx1">
                    <a:lumMod val="50000"/>
                    <a:lumOff val="50000"/>
                  </a:schemeClr>
                </a:solidFill>
                <a:latin typeface="Perpetua Titling MT" panose="02020502060505020804" pitchFamily="18" charset="0"/>
                <a:cs typeface="Courier New" panose="02070309020205020404" pitchFamily="49" charset="0"/>
              </a:rPr>
              <a:t>Assurance Systems</a:t>
            </a:r>
          </a:p>
        </p:txBody>
      </p:sp>
      <p:pic>
        <p:nvPicPr>
          <p:cNvPr id="6" name="Picture 5"/>
          <p:cNvPicPr>
            <a:picLocks noChangeAspect="1"/>
          </p:cNvPicPr>
          <p:nvPr/>
        </p:nvPicPr>
        <p:blipFill>
          <a:blip r:embed="rId3"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292729" y="3725034"/>
            <a:ext cx="943193" cy="719213"/>
          </a:xfrm>
          <a:prstGeom prst="rect">
            <a:avLst/>
          </a:prstGeom>
        </p:spPr>
      </p:pic>
      <p:pic>
        <p:nvPicPr>
          <p:cNvPr id="7" name="Picture 6"/>
          <p:cNvPicPr>
            <a:picLocks noChangeAspect="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493535" y="2289448"/>
            <a:ext cx="541583" cy="620019"/>
          </a:xfrm>
          <a:prstGeom prst="rect">
            <a:avLst/>
          </a:prstGeom>
        </p:spPr>
      </p:pic>
      <p:pic>
        <p:nvPicPr>
          <p:cNvPr id="8" name="Picture 7"/>
          <p:cNvPicPr>
            <a:picLocks noChangeAspect="1"/>
          </p:cNvPicPr>
          <p:nvPr/>
        </p:nvPicPr>
        <p:blipFill>
          <a:blip r:embed="rId5"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794714" y="2254991"/>
            <a:ext cx="573625" cy="684925"/>
          </a:xfrm>
          <a:prstGeom prst="rect">
            <a:avLst/>
          </a:prstGeom>
        </p:spPr>
      </p:pic>
      <p:pic>
        <p:nvPicPr>
          <p:cNvPr id="10" name="Picture 9"/>
          <p:cNvPicPr>
            <a:picLocks noChangeAspect="1"/>
          </p:cNvPicPr>
          <p:nvPr/>
        </p:nvPicPr>
        <p:blipFill rotWithShape="1">
          <a:blip r:embed="rId6"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9694352" y="2238519"/>
            <a:ext cx="1543140" cy="712243"/>
          </a:xfrm>
          <a:prstGeom prst="rect">
            <a:avLst/>
          </a:prstGeom>
        </p:spPr>
      </p:pic>
      <p:sp>
        <p:nvSpPr>
          <p:cNvPr id="11" name="Title 1">
            <a:extLst>
              <a:ext uri="{FF2B5EF4-FFF2-40B4-BE49-F238E27FC236}">
                <a16:creationId xmlns:a16="http://schemas.microsoft.com/office/drawing/2014/main" id="{A06D5011-4A0F-4CFB-8AA3-5CE75600DE96}"/>
              </a:ext>
            </a:extLst>
          </p:cNvPr>
          <p:cNvSpPr txBox="1">
            <a:spLocks/>
          </p:cNvSpPr>
          <p:nvPr/>
        </p:nvSpPr>
        <p:spPr>
          <a:xfrm>
            <a:off x="9751645" y="2914612"/>
            <a:ext cx="1428554" cy="26674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pPr>
            <a:r>
              <a:rPr lang="en-US" sz="1200" i="0" dirty="0">
                <a:solidFill>
                  <a:schemeClr val="tx1">
                    <a:lumMod val="50000"/>
                    <a:lumOff val="50000"/>
                  </a:schemeClr>
                </a:solidFill>
                <a:latin typeface="Perpetua Titling MT" panose="02020502060505020804" pitchFamily="18" charset="0"/>
                <a:cs typeface="Courier New" panose="02070309020205020404" pitchFamily="49" charset="0"/>
              </a:rPr>
              <a:t>OAK90</a:t>
            </a:r>
          </a:p>
        </p:txBody>
      </p:sp>
      <p:pic>
        <p:nvPicPr>
          <p:cNvPr id="14" name="Picture 13">
            <a:extLst>
              <a:ext uri="{FF2B5EF4-FFF2-40B4-BE49-F238E27FC236}">
                <a16:creationId xmlns:a16="http://schemas.microsoft.com/office/drawing/2014/main" id="{E80E0E61-8B2C-429D-8291-44B5D3183D22}"/>
              </a:ext>
            </a:extLst>
          </p:cNvPr>
          <p:cNvPicPr>
            <a:picLocks noChangeAspect="1"/>
          </p:cNvPicPr>
          <p:nvPr/>
        </p:nvPicPr>
        <p:blipFill>
          <a:blip r:embed="rId7"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414252" y="4752495"/>
            <a:ext cx="560414" cy="584110"/>
          </a:xfrm>
          <a:prstGeom prst="rect">
            <a:avLst/>
          </a:prstGeom>
        </p:spPr>
      </p:pic>
      <p:pic>
        <p:nvPicPr>
          <p:cNvPr id="15" name="Picture 14">
            <a:extLst>
              <a:ext uri="{FF2B5EF4-FFF2-40B4-BE49-F238E27FC236}">
                <a16:creationId xmlns:a16="http://schemas.microsoft.com/office/drawing/2014/main" id="{FF5560C9-53E9-4ECD-97A0-4EA771802914}"/>
              </a:ext>
            </a:extLst>
          </p:cNvPr>
          <p:cNvPicPr>
            <a:picLocks noChangeAspect="1"/>
          </p:cNvPicPr>
          <p:nvPr/>
        </p:nvPicPr>
        <p:blipFill>
          <a:blip r:embed="rId8"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132412" y="4748433"/>
            <a:ext cx="686529" cy="585948"/>
          </a:xfrm>
          <a:prstGeom prst="rect">
            <a:avLst/>
          </a:prstGeom>
        </p:spPr>
      </p:pic>
      <p:pic>
        <p:nvPicPr>
          <p:cNvPr id="17" name="Picture 16"/>
          <p:cNvPicPr>
            <a:picLocks noChangeAspect="1"/>
          </p:cNvPicPr>
          <p:nvPr/>
        </p:nvPicPr>
        <p:blipFill>
          <a:blip r:embed="rId9"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019027" y="930504"/>
            <a:ext cx="2133603" cy="813275"/>
          </a:xfrm>
          <a:prstGeom prst="rect">
            <a:avLst/>
          </a:prstGeom>
        </p:spPr>
      </p:pic>
      <p:pic>
        <p:nvPicPr>
          <p:cNvPr id="23" name="Picture 22"/>
          <p:cNvPicPr>
            <a:picLocks noChangeAspect="1"/>
          </p:cNvPicPr>
          <p:nvPr/>
        </p:nvPicPr>
        <p:blipFill>
          <a:blip r:embed="rId10"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354880" y="3804501"/>
            <a:ext cx="2258153" cy="459680"/>
          </a:xfrm>
          <a:prstGeom prst="rect">
            <a:avLst/>
          </a:prstGeom>
        </p:spPr>
      </p:pic>
      <p:sp>
        <p:nvSpPr>
          <p:cNvPr id="38" name="Rectangle 37">
            <a:extLst>
              <a:ext uri="{FF2B5EF4-FFF2-40B4-BE49-F238E27FC236}">
                <a16:creationId xmlns:a16="http://schemas.microsoft.com/office/drawing/2014/main" id="{530DF361-D270-4E29-8F6C-E2BC0674BA93}"/>
              </a:ext>
            </a:extLst>
          </p:cNvPr>
          <p:cNvSpPr/>
          <p:nvPr/>
        </p:nvSpPr>
        <p:spPr>
          <a:xfrm>
            <a:off x="3387780" y="3705339"/>
            <a:ext cx="2613253" cy="771309"/>
          </a:xfrm>
          <a:prstGeom prst="rect">
            <a:avLst/>
          </a:prstGeom>
          <a:solidFill>
            <a:schemeClr val="bg1"/>
          </a:solidFill>
          <a:ln w="12700">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b" anchorCtr="0"/>
          <a:lstStyle/>
          <a:p>
            <a:pPr algn="ctr"/>
            <a:endParaRPr lang="en-US" sz="800" b="1" dirty="0">
              <a:solidFill>
                <a:schemeClr val="tx1"/>
              </a:solidFill>
              <a:latin typeface="Arial" panose="020B0604020202020204" pitchFamily="34" charset="0"/>
              <a:cs typeface="Arial" panose="020B0604020202020204" pitchFamily="34" charset="0"/>
            </a:endParaRPr>
          </a:p>
          <a:p>
            <a:pPr algn="ctr"/>
            <a:endParaRPr lang="en-US" sz="800" b="1" dirty="0">
              <a:solidFill>
                <a:schemeClr val="tx1"/>
              </a:solidFill>
              <a:latin typeface="Arial" panose="020B0604020202020204" pitchFamily="34" charset="0"/>
              <a:cs typeface="Arial" panose="020B0604020202020204" pitchFamily="34" charset="0"/>
            </a:endParaRPr>
          </a:p>
          <a:p>
            <a:pPr algn="ctr"/>
            <a:endParaRPr lang="en-US" sz="800" b="1"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530DF361-D270-4E29-8F6C-E2BC0674BA93}"/>
              </a:ext>
            </a:extLst>
          </p:cNvPr>
          <p:cNvSpPr/>
          <p:nvPr/>
        </p:nvSpPr>
        <p:spPr>
          <a:xfrm>
            <a:off x="6197815" y="3705339"/>
            <a:ext cx="2613253" cy="771309"/>
          </a:xfrm>
          <a:prstGeom prst="rect">
            <a:avLst/>
          </a:prstGeom>
          <a:solidFill>
            <a:schemeClr val="bg1"/>
          </a:solidFill>
          <a:ln w="12700">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b" anchorCtr="0"/>
          <a:lstStyle/>
          <a:p>
            <a:pPr algn="ctr"/>
            <a:endParaRPr lang="en-US" sz="800" b="1" dirty="0">
              <a:solidFill>
                <a:schemeClr val="tx1"/>
              </a:solidFill>
              <a:latin typeface="Arial" panose="020B0604020202020204" pitchFamily="34" charset="0"/>
              <a:cs typeface="Arial" panose="020B0604020202020204" pitchFamily="34" charset="0"/>
            </a:endParaRPr>
          </a:p>
          <a:p>
            <a:pPr algn="ctr"/>
            <a:endParaRPr lang="en-US" sz="800" b="1" dirty="0">
              <a:solidFill>
                <a:schemeClr val="tx1"/>
              </a:solidFill>
              <a:latin typeface="Arial" panose="020B0604020202020204" pitchFamily="34" charset="0"/>
              <a:cs typeface="Arial" panose="020B0604020202020204" pitchFamily="34" charset="0"/>
            </a:endParaRPr>
          </a:p>
          <a:p>
            <a:pPr algn="ctr"/>
            <a:endParaRPr lang="en-US" sz="800" b="1" dirty="0">
              <a:solidFill>
                <a:schemeClr val="tx1"/>
              </a:solidFill>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11"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698107" y="3871158"/>
            <a:ext cx="1975569" cy="409154"/>
          </a:xfrm>
          <a:prstGeom prst="rect">
            <a:avLst/>
          </a:prstGeom>
        </p:spPr>
      </p:pic>
      <p:pic>
        <p:nvPicPr>
          <p:cNvPr id="18" name="Picture 17"/>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6466857" y="3844891"/>
            <a:ext cx="2079575" cy="493587"/>
          </a:xfrm>
          <a:prstGeom prst="rect">
            <a:avLst/>
          </a:prstGeom>
        </p:spPr>
      </p:pic>
      <p:cxnSp>
        <p:nvCxnSpPr>
          <p:cNvPr id="79" name="Straight Connector 78"/>
          <p:cNvCxnSpPr/>
          <p:nvPr/>
        </p:nvCxnSpPr>
        <p:spPr>
          <a:xfrm>
            <a:off x="774789" y="2208630"/>
            <a:ext cx="1999769" cy="0"/>
          </a:xfrm>
          <a:prstGeom prst="line">
            <a:avLst/>
          </a:prstGeom>
          <a:ln w="38100">
            <a:solidFill>
              <a:srgbClr val="104C1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5081642" y="2208630"/>
            <a:ext cx="1999769" cy="0"/>
          </a:xfrm>
          <a:prstGeom prst="line">
            <a:avLst/>
          </a:prstGeom>
          <a:ln w="38100">
            <a:solidFill>
              <a:srgbClr val="104C1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9466038" y="2208630"/>
            <a:ext cx="1999769" cy="0"/>
          </a:xfrm>
          <a:prstGeom prst="line">
            <a:avLst/>
          </a:prstGeom>
          <a:ln w="38100">
            <a:solidFill>
              <a:srgbClr val="104C1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605309" y="5306389"/>
            <a:ext cx="2178195" cy="215444"/>
          </a:xfrm>
          <a:prstGeom prst="rect">
            <a:avLst/>
          </a:prstGeom>
          <a:noFill/>
        </p:spPr>
        <p:txBody>
          <a:bodyPr wrap="square" rtlCol="0">
            <a:spAutoFit/>
          </a:bodyPr>
          <a:lstStyle/>
          <a:p>
            <a:pPr algn="ctr"/>
            <a:r>
              <a:rPr lang="en-US" sz="800" dirty="0"/>
              <a:t>(Formerly known as Universal Adjusting)</a:t>
            </a:r>
          </a:p>
        </p:txBody>
      </p:sp>
      <p:sp>
        <p:nvSpPr>
          <p:cNvPr id="51" name="TextBox 50"/>
          <p:cNvSpPr txBox="1"/>
          <p:nvPr/>
        </p:nvSpPr>
        <p:spPr>
          <a:xfrm>
            <a:off x="6439757" y="5306389"/>
            <a:ext cx="2129369" cy="215444"/>
          </a:xfrm>
          <a:prstGeom prst="rect">
            <a:avLst/>
          </a:prstGeom>
          <a:noFill/>
        </p:spPr>
        <p:txBody>
          <a:bodyPr wrap="square" rtlCol="0">
            <a:spAutoFit/>
          </a:bodyPr>
          <a:lstStyle/>
          <a:p>
            <a:pPr algn="ctr"/>
            <a:r>
              <a:rPr lang="en-US" sz="800" dirty="0"/>
              <a:t>(Formerly known as Universal Inspection)</a:t>
            </a:r>
          </a:p>
        </p:txBody>
      </p:sp>
      <p:sp>
        <p:nvSpPr>
          <p:cNvPr id="52" name="TextBox 51"/>
          <p:cNvSpPr txBox="1"/>
          <p:nvPr/>
        </p:nvSpPr>
        <p:spPr>
          <a:xfrm>
            <a:off x="3717281" y="4271748"/>
            <a:ext cx="1954251" cy="215444"/>
          </a:xfrm>
          <a:prstGeom prst="rect">
            <a:avLst/>
          </a:prstGeom>
          <a:noFill/>
        </p:spPr>
        <p:txBody>
          <a:bodyPr wrap="square" rtlCol="0">
            <a:spAutoFit/>
          </a:bodyPr>
          <a:lstStyle/>
          <a:p>
            <a:pPr algn="ctr"/>
            <a:r>
              <a:rPr lang="en-US" sz="800" dirty="0"/>
              <a:t>(Formerly Universal Risk Advisors)</a:t>
            </a:r>
          </a:p>
        </p:txBody>
      </p:sp>
      <p:sp>
        <p:nvSpPr>
          <p:cNvPr id="42" name="Title 1"/>
          <p:cNvSpPr>
            <a:spLocks noGrp="1"/>
          </p:cNvSpPr>
          <p:nvPr>
            <p:ph type="title"/>
          </p:nvPr>
        </p:nvSpPr>
        <p:spPr>
          <a:xfrm>
            <a:off x="123825" y="78105"/>
            <a:ext cx="11865769" cy="835237"/>
          </a:xfrm>
        </p:spPr>
        <p:txBody>
          <a:bodyPr/>
          <a:lstStyle/>
          <a:p>
            <a:r>
              <a:rPr lang="en-US" dirty="0"/>
              <a:t>Universal Insurance Holdings (UVE): Organizational Structure</a:t>
            </a:r>
          </a:p>
        </p:txBody>
      </p:sp>
    </p:spTree>
    <p:extLst>
      <p:ext uri="{BB962C8B-B14F-4D97-AF65-F5344CB8AC3E}">
        <p14:creationId xmlns:p14="http://schemas.microsoft.com/office/powerpoint/2010/main" val="725752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rrow: Chevron 2">
            <a:extLst>
              <a:ext uri="{FF2B5EF4-FFF2-40B4-BE49-F238E27FC236}">
                <a16:creationId xmlns:a16="http://schemas.microsoft.com/office/drawing/2014/main" id="{C964AF77-1BD7-4348-8661-A20F37CBCF20}"/>
              </a:ext>
            </a:extLst>
          </p:cNvPr>
          <p:cNvSpPr>
            <a:spLocks noChangeArrowheads="1"/>
          </p:cNvSpPr>
          <p:nvPr/>
        </p:nvSpPr>
        <p:spPr bwMode="blackWhite">
          <a:xfrm>
            <a:off x="52385" y="1165607"/>
            <a:ext cx="2194560" cy="758246"/>
          </a:xfrm>
          <a:prstGeom prst="chevron">
            <a:avLst/>
          </a:prstGeom>
          <a:solidFill>
            <a:srgbClr val="104C10"/>
          </a:solidFill>
          <a:ln w="19050">
            <a:solidFill>
              <a:schemeClr val="bg1"/>
            </a:solidFill>
            <a:miter lim="800000"/>
            <a:headEnd/>
            <a:tailEnd/>
          </a:ln>
          <a:effectLst>
            <a:outerShdw blurRad="50800" dist="38100" dir="2700000" algn="tl" rotWithShape="0">
              <a:prstClr val="black">
                <a:alpha val="40000"/>
              </a:prstClr>
            </a:outerShdw>
          </a:effectLst>
        </p:spPr>
        <p:txBody>
          <a:bodyPr wrap="square" lIns="40626" tIns="40626" rIns="40626" bIns="40626" anchor="ctr"/>
          <a:lstStyle/>
          <a:p>
            <a:pPr algn="ctr" defTabSz="812800"/>
            <a:r>
              <a:rPr lang="en-US" sz="1000" b="1" noProof="1">
                <a:solidFill>
                  <a:schemeClr val="bg1"/>
                </a:solidFill>
                <a:latin typeface="Arial" panose="020B0604020202020204" pitchFamily="34" charset="0"/>
                <a:cs typeface="Arial" panose="020B0604020202020204" pitchFamily="34" charset="0"/>
              </a:rPr>
              <a:t>Products</a:t>
            </a:r>
          </a:p>
        </p:txBody>
      </p:sp>
      <p:sp>
        <p:nvSpPr>
          <p:cNvPr id="4" name="Arrow: Chevron 3">
            <a:extLst>
              <a:ext uri="{FF2B5EF4-FFF2-40B4-BE49-F238E27FC236}">
                <a16:creationId xmlns:a16="http://schemas.microsoft.com/office/drawing/2014/main" id="{4BA0151C-742B-4143-8E9B-4025938CF569}"/>
              </a:ext>
            </a:extLst>
          </p:cNvPr>
          <p:cNvSpPr>
            <a:spLocks noChangeArrowheads="1"/>
          </p:cNvSpPr>
          <p:nvPr/>
        </p:nvSpPr>
        <p:spPr bwMode="blackWhite">
          <a:xfrm>
            <a:off x="1991816" y="1165607"/>
            <a:ext cx="2194560" cy="758246"/>
          </a:xfrm>
          <a:prstGeom prst="chevron">
            <a:avLst/>
          </a:prstGeom>
          <a:solidFill>
            <a:srgbClr val="104C10"/>
          </a:solidFill>
          <a:ln w="19050">
            <a:solidFill>
              <a:schemeClr val="bg1"/>
            </a:solidFill>
            <a:miter lim="800000"/>
            <a:headEnd/>
            <a:tailEnd/>
          </a:ln>
          <a:effectLst>
            <a:outerShdw blurRad="50800" dist="38100" dir="2700000" algn="tl" rotWithShape="0">
              <a:prstClr val="black">
                <a:alpha val="40000"/>
              </a:prstClr>
            </a:outerShdw>
          </a:effectLst>
        </p:spPr>
        <p:txBody>
          <a:bodyPr wrap="square" lIns="40626" tIns="40626" rIns="40626" bIns="40626" anchor="ctr"/>
          <a:lstStyle/>
          <a:p>
            <a:pPr algn="ctr" defTabSz="812800"/>
            <a:r>
              <a:rPr lang="en-US" sz="1000" b="1" noProof="1">
                <a:solidFill>
                  <a:schemeClr val="bg1"/>
                </a:solidFill>
                <a:latin typeface="Arial" panose="020B0604020202020204" pitchFamily="34" charset="0"/>
                <a:cs typeface="Arial" panose="020B0604020202020204" pitchFamily="34" charset="0"/>
              </a:rPr>
              <a:t>Pricing / Underwriting</a:t>
            </a:r>
          </a:p>
        </p:txBody>
      </p:sp>
      <p:sp>
        <p:nvSpPr>
          <p:cNvPr id="5" name="Arrow: Chevron 4">
            <a:extLst>
              <a:ext uri="{FF2B5EF4-FFF2-40B4-BE49-F238E27FC236}">
                <a16:creationId xmlns:a16="http://schemas.microsoft.com/office/drawing/2014/main" id="{5E7A155E-50CA-4E95-AA97-56370FAB29C6}"/>
              </a:ext>
            </a:extLst>
          </p:cNvPr>
          <p:cNvSpPr>
            <a:spLocks noChangeArrowheads="1"/>
          </p:cNvSpPr>
          <p:nvPr/>
        </p:nvSpPr>
        <p:spPr bwMode="blackWhite">
          <a:xfrm>
            <a:off x="3931247" y="1165607"/>
            <a:ext cx="2194560" cy="758246"/>
          </a:xfrm>
          <a:prstGeom prst="chevron">
            <a:avLst/>
          </a:prstGeom>
          <a:solidFill>
            <a:srgbClr val="104C10"/>
          </a:solidFill>
          <a:ln w="19050">
            <a:solidFill>
              <a:schemeClr val="bg1"/>
            </a:solidFill>
            <a:miter lim="800000"/>
            <a:headEnd/>
            <a:tailEnd/>
          </a:ln>
          <a:effectLst>
            <a:outerShdw blurRad="50800" dist="38100" dir="2700000" algn="tl" rotWithShape="0">
              <a:prstClr val="black">
                <a:alpha val="40000"/>
              </a:prstClr>
            </a:outerShdw>
          </a:effectLst>
        </p:spPr>
        <p:txBody>
          <a:bodyPr wrap="square" lIns="40626" tIns="40626" rIns="40626" bIns="40626" anchor="ctr"/>
          <a:lstStyle/>
          <a:p>
            <a:pPr algn="ctr" defTabSz="812800"/>
            <a:r>
              <a:rPr lang="en-US" sz="1000" b="1" noProof="1">
                <a:solidFill>
                  <a:schemeClr val="bg1"/>
                </a:solidFill>
                <a:latin typeface="Arial" panose="020B0604020202020204" pitchFamily="34" charset="0"/>
                <a:cs typeface="Arial" panose="020B0604020202020204" pitchFamily="34" charset="0"/>
              </a:rPr>
              <a:t>Distribution</a:t>
            </a:r>
          </a:p>
        </p:txBody>
      </p:sp>
      <p:sp>
        <p:nvSpPr>
          <p:cNvPr id="7" name="Arrow: Chevron 6">
            <a:extLst>
              <a:ext uri="{FF2B5EF4-FFF2-40B4-BE49-F238E27FC236}">
                <a16:creationId xmlns:a16="http://schemas.microsoft.com/office/drawing/2014/main" id="{28ADF66B-6DF6-4AA3-9E95-1CCBA600FF15}"/>
              </a:ext>
            </a:extLst>
          </p:cNvPr>
          <p:cNvSpPr>
            <a:spLocks noChangeArrowheads="1"/>
          </p:cNvSpPr>
          <p:nvPr/>
        </p:nvSpPr>
        <p:spPr bwMode="blackWhite">
          <a:xfrm>
            <a:off x="7810109" y="1165607"/>
            <a:ext cx="2194560" cy="758246"/>
          </a:xfrm>
          <a:prstGeom prst="chevron">
            <a:avLst/>
          </a:prstGeom>
          <a:solidFill>
            <a:srgbClr val="104C10"/>
          </a:solidFill>
          <a:ln w="19050">
            <a:solidFill>
              <a:schemeClr val="bg1"/>
            </a:solidFill>
            <a:miter lim="800000"/>
            <a:headEnd/>
            <a:tailEnd/>
          </a:ln>
          <a:effectLst>
            <a:outerShdw blurRad="50800" dist="38100" dir="2700000" algn="tl" rotWithShape="0">
              <a:prstClr val="black">
                <a:alpha val="40000"/>
              </a:prstClr>
            </a:outerShdw>
          </a:effectLst>
        </p:spPr>
        <p:txBody>
          <a:bodyPr wrap="square" lIns="40626" tIns="40626" rIns="40626" bIns="40626" anchor="ctr"/>
          <a:lstStyle/>
          <a:p>
            <a:pPr algn="ctr" defTabSz="812800"/>
            <a:r>
              <a:rPr lang="en-US" sz="1000" b="1" noProof="1">
                <a:solidFill>
                  <a:schemeClr val="bg1"/>
                </a:solidFill>
                <a:latin typeface="Arial" panose="020B0604020202020204" pitchFamily="34" charset="0"/>
                <a:cs typeface="Arial" panose="020B0604020202020204" pitchFamily="34" charset="0"/>
              </a:rPr>
              <a:t>Claims</a:t>
            </a:r>
          </a:p>
        </p:txBody>
      </p:sp>
      <p:sp>
        <p:nvSpPr>
          <p:cNvPr id="8" name="Arrow: Chevron 7">
            <a:extLst>
              <a:ext uri="{FF2B5EF4-FFF2-40B4-BE49-F238E27FC236}">
                <a16:creationId xmlns:a16="http://schemas.microsoft.com/office/drawing/2014/main" id="{FB3FBCEA-BCA6-407C-9ED4-9D44B5E68960}"/>
              </a:ext>
            </a:extLst>
          </p:cNvPr>
          <p:cNvSpPr>
            <a:spLocks noChangeArrowheads="1"/>
          </p:cNvSpPr>
          <p:nvPr/>
        </p:nvSpPr>
        <p:spPr bwMode="blackWhite">
          <a:xfrm>
            <a:off x="5870678" y="1165607"/>
            <a:ext cx="2194560" cy="758246"/>
          </a:xfrm>
          <a:prstGeom prst="chevron">
            <a:avLst/>
          </a:prstGeom>
          <a:solidFill>
            <a:srgbClr val="104C10"/>
          </a:solidFill>
          <a:ln w="19050">
            <a:solidFill>
              <a:schemeClr val="bg1"/>
            </a:solidFill>
            <a:miter lim="800000"/>
            <a:headEnd/>
            <a:tailEnd/>
          </a:ln>
          <a:effectLst>
            <a:outerShdw blurRad="50800" dist="38100" dir="2700000" algn="tl" rotWithShape="0">
              <a:prstClr val="black">
                <a:alpha val="40000"/>
              </a:prstClr>
            </a:outerShdw>
          </a:effectLst>
        </p:spPr>
        <p:txBody>
          <a:bodyPr wrap="square" lIns="40626" tIns="40626" rIns="40626" bIns="40626" anchor="ctr"/>
          <a:lstStyle/>
          <a:p>
            <a:pPr algn="ctr" defTabSz="812800"/>
            <a:r>
              <a:rPr lang="en-US" sz="1000" b="1" noProof="1">
                <a:solidFill>
                  <a:schemeClr val="bg1"/>
                </a:solidFill>
                <a:latin typeface="Arial" panose="020B0604020202020204" pitchFamily="34" charset="0"/>
                <a:cs typeface="Arial" panose="020B0604020202020204" pitchFamily="34" charset="0"/>
              </a:rPr>
              <a:t>Policy administration / back office</a:t>
            </a:r>
          </a:p>
        </p:txBody>
      </p:sp>
      <p:sp>
        <p:nvSpPr>
          <p:cNvPr id="9" name="Arrow: Chevron 8">
            <a:extLst>
              <a:ext uri="{FF2B5EF4-FFF2-40B4-BE49-F238E27FC236}">
                <a16:creationId xmlns:a16="http://schemas.microsoft.com/office/drawing/2014/main" id="{256F75C9-5C9E-4E21-A0DC-5547CC2BBDE2}"/>
              </a:ext>
            </a:extLst>
          </p:cNvPr>
          <p:cNvSpPr>
            <a:spLocks noChangeArrowheads="1"/>
          </p:cNvSpPr>
          <p:nvPr/>
        </p:nvSpPr>
        <p:spPr bwMode="blackWhite">
          <a:xfrm>
            <a:off x="9749538" y="1165607"/>
            <a:ext cx="2194560" cy="758246"/>
          </a:xfrm>
          <a:prstGeom prst="chevron">
            <a:avLst/>
          </a:prstGeom>
          <a:solidFill>
            <a:srgbClr val="104C10"/>
          </a:solidFill>
          <a:ln w="19050">
            <a:solidFill>
              <a:schemeClr val="bg1"/>
            </a:solidFill>
            <a:miter lim="800000"/>
            <a:headEnd/>
            <a:tailEnd/>
          </a:ln>
          <a:effectLst>
            <a:outerShdw blurRad="50800" dist="38100" dir="2700000" algn="tl" rotWithShape="0">
              <a:prstClr val="black">
                <a:alpha val="40000"/>
              </a:prstClr>
            </a:outerShdw>
          </a:effectLst>
        </p:spPr>
        <p:txBody>
          <a:bodyPr wrap="square" lIns="40626" tIns="40626" rIns="40626" bIns="40626" anchor="ctr"/>
          <a:lstStyle/>
          <a:p>
            <a:pPr algn="ctr" defTabSz="812800"/>
            <a:r>
              <a:rPr lang="en-US" sz="1000" b="1" noProof="1">
                <a:solidFill>
                  <a:schemeClr val="bg1"/>
                </a:solidFill>
                <a:latin typeface="Arial" panose="020B0604020202020204" pitchFamily="34" charset="0"/>
                <a:cs typeface="Arial" panose="020B0604020202020204" pitchFamily="34" charset="0"/>
              </a:rPr>
              <a:t>Risk Management</a:t>
            </a:r>
          </a:p>
        </p:txBody>
      </p:sp>
      <p:sp>
        <p:nvSpPr>
          <p:cNvPr id="10" name="Rectangle 9">
            <a:extLst>
              <a:ext uri="{FF2B5EF4-FFF2-40B4-BE49-F238E27FC236}">
                <a16:creationId xmlns:a16="http://schemas.microsoft.com/office/drawing/2014/main" id="{EE9B74D6-A44E-40A2-9BBC-2C36EA0877BC}"/>
              </a:ext>
            </a:extLst>
          </p:cNvPr>
          <p:cNvSpPr>
            <a:spLocks noGrp="1" noChangeArrowheads="1"/>
          </p:cNvSpPr>
          <p:nvPr/>
        </p:nvSpPr>
        <p:spPr bwMode="auto">
          <a:xfrm>
            <a:off x="240609" y="4814348"/>
            <a:ext cx="1578107" cy="784362"/>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marL="342900" indent="-342900" algn="l" rtl="0" eaLnBrk="1" fontAlgn="base" hangingPunct="1">
              <a:spcBef>
                <a:spcPct val="20000"/>
              </a:spcBef>
              <a:spcAft>
                <a:spcPct val="0"/>
              </a:spcAft>
              <a:buClr>
                <a:srgbClr val="D4272E"/>
              </a:buClr>
              <a:buChar char="•"/>
              <a:defRPr sz="26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defRPr>
            </a:lvl2pPr>
            <a:lvl3pPr marL="1085850" indent="-228600" algn="l" rtl="0" eaLnBrk="1" fontAlgn="base" hangingPunct="1">
              <a:spcBef>
                <a:spcPct val="20000"/>
              </a:spcBef>
              <a:spcAft>
                <a:spcPct val="0"/>
              </a:spcAft>
              <a:buChar char="•"/>
              <a:defRPr sz="2200">
                <a:solidFill>
                  <a:schemeClr val="tx1"/>
                </a:solidFill>
                <a:latin typeface="+mn-lt"/>
              </a:defRPr>
            </a:lvl3pPr>
            <a:lvl4pPr marL="1428750" indent="-228600" algn="l" rtl="0" eaLnBrk="1" fontAlgn="base" hangingPunct="1">
              <a:spcBef>
                <a:spcPct val="20000"/>
              </a:spcBef>
              <a:spcAft>
                <a:spcPct val="0"/>
              </a:spcAft>
              <a:buChar char="–"/>
              <a:defRPr sz="2000">
                <a:solidFill>
                  <a:schemeClr val="tx1"/>
                </a:solidFill>
                <a:latin typeface="+mn-lt"/>
              </a:defRPr>
            </a:lvl4pPr>
            <a:lvl5pPr marL="1771650" indent="-228600" algn="l" rtl="0" eaLnBrk="1" fontAlgn="base" hangingPunct="1">
              <a:spcBef>
                <a:spcPct val="20000"/>
              </a:spcBef>
              <a:spcAft>
                <a:spcPct val="0"/>
              </a:spcAft>
              <a:buClr>
                <a:schemeClr val="tx1"/>
              </a:buClr>
              <a:buChar char="•"/>
              <a:defRPr>
                <a:solidFill>
                  <a:schemeClr val="tx1"/>
                </a:solidFill>
                <a:latin typeface="+mn-lt"/>
              </a:defRPr>
            </a:lvl5pPr>
            <a:lvl6pPr marL="2228850" indent="-228600" algn="l" rtl="0" eaLnBrk="1" fontAlgn="base" hangingPunct="1">
              <a:spcBef>
                <a:spcPct val="20000"/>
              </a:spcBef>
              <a:spcAft>
                <a:spcPct val="0"/>
              </a:spcAft>
              <a:buClr>
                <a:schemeClr val="tx1"/>
              </a:buClr>
              <a:buChar char="•"/>
              <a:defRPr>
                <a:solidFill>
                  <a:schemeClr val="tx1"/>
                </a:solidFill>
                <a:latin typeface="+mn-lt"/>
              </a:defRPr>
            </a:lvl6pPr>
            <a:lvl7pPr marL="2686050" indent="-228600" algn="l" rtl="0" eaLnBrk="1" fontAlgn="base" hangingPunct="1">
              <a:spcBef>
                <a:spcPct val="20000"/>
              </a:spcBef>
              <a:spcAft>
                <a:spcPct val="0"/>
              </a:spcAft>
              <a:buClr>
                <a:schemeClr val="tx1"/>
              </a:buClr>
              <a:buChar char="•"/>
              <a:defRPr>
                <a:solidFill>
                  <a:schemeClr val="tx1"/>
                </a:solidFill>
                <a:latin typeface="+mn-lt"/>
              </a:defRPr>
            </a:lvl7pPr>
            <a:lvl8pPr marL="3143250" indent="-228600" algn="l" rtl="0" eaLnBrk="1" fontAlgn="base" hangingPunct="1">
              <a:spcBef>
                <a:spcPct val="20000"/>
              </a:spcBef>
              <a:spcAft>
                <a:spcPct val="0"/>
              </a:spcAft>
              <a:buClr>
                <a:schemeClr val="tx1"/>
              </a:buClr>
              <a:buChar char="•"/>
              <a:defRPr>
                <a:solidFill>
                  <a:schemeClr val="tx1"/>
                </a:solidFill>
                <a:latin typeface="+mn-lt"/>
              </a:defRPr>
            </a:lvl8pPr>
            <a:lvl9pPr marL="3600450" indent="-228600" algn="l" rtl="0" eaLnBrk="1" fontAlgn="base" hangingPunct="1">
              <a:spcBef>
                <a:spcPct val="20000"/>
              </a:spcBef>
              <a:spcAft>
                <a:spcPct val="0"/>
              </a:spcAft>
              <a:buClr>
                <a:schemeClr val="tx1"/>
              </a:buClr>
              <a:buChar char="•"/>
              <a:defRPr>
                <a:solidFill>
                  <a:schemeClr val="tx1"/>
                </a:solidFill>
                <a:latin typeface="+mn-lt"/>
              </a:defRPr>
            </a:lvl9pPr>
          </a:lstStyle>
          <a:p>
            <a:pPr marL="114300" indent="-114300">
              <a:spcBef>
                <a:spcPts val="1200"/>
              </a:spcBef>
              <a:buClr>
                <a:schemeClr val="tx1"/>
              </a:buClr>
              <a:buFont typeface="Wingdings" panose="05000000000000000000" pitchFamily="2" charset="2"/>
              <a:buChar char="§"/>
            </a:pPr>
            <a:r>
              <a:rPr lang="en-US" sz="1000" dirty="0">
                <a:solidFill>
                  <a:schemeClr val="tx1">
                    <a:lumMod val="75000"/>
                    <a:lumOff val="25000"/>
                  </a:schemeClr>
                </a:solidFill>
                <a:latin typeface="Arial" panose="020B0604020202020204" pitchFamily="34" charset="0"/>
                <a:cs typeface="Arial" panose="020B0604020202020204" pitchFamily="34" charset="0"/>
              </a:rPr>
              <a:t>Insurance offerings</a:t>
            </a:r>
          </a:p>
          <a:p>
            <a:pPr marL="114300" indent="-114300">
              <a:spcBef>
                <a:spcPts val="1200"/>
              </a:spcBef>
              <a:buClr>
                <a:schemeClr val="tx1"/>
              </a:buClr>
              <a:buFont typeface="Wingdings" panose="05000000000000000000" pitchFamily="2" charset="2"/>
              <a:buChar char="§"/>
            </a:pPr>
            <a:r>
              <a:rPr lang="en-US" sz="1000" dirty="0">
                <a:solidFill>
                  <a:schemeClr val="tx1">
                    <a:lumMod val="75000"/>
                    <a:lumOff val="25000"/>
                  </a:schemeClr>
                </a:solidFill>
                <a:latin typeface="Arial" panose="020B0604020202020204" pitchFamily="34" charset="0"/>
                <a:cs typeface="Arial" panose="020B0604020202020204" pitchFamily="34" charset="0"/>
              </a:rPr>
              <a:t>Product specifications</a:t>
            </a:r>
          </a:p>
        </p:txBody>
      </p:sp>
      <p:sp>
        <p:nvSpPr>
          <p:cNvPr id="11" name="Rectangle 10">
            <a:extLst>
              <a:ext uri="{FF2B5EF4-FFF2-40B4-BE49-F238E27FC236}">
                <a16:creationId xmlns:a16="http://schemas.microsoft.com/office/drawing/2014/main" id="{0A84C5E8-C257-48DA-A76B-8FBF0F5BF3CB}"/>
              </a:ext>
            </a:extLst>
          </p:cNvPr>
          <p:cNvSpPr>
            <a:spLocks noGrp="1" noChangeArrowheads="1"/>
          </p:cNvSpPr>
          <p:nvPr/>
        </p:nvSpPr>
        <p:spPr bwMode="auto">
          <a:xfrm>
            <a:off x="2278854" y="4814348"/>
            <a:ext cx="1578107" cy="784362"/>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marL="342900" indent="-342900" algn="l" rtl="0" eaLnBrk="1" fontAlgn="base" hangingPunct="1">
              <a:spcBef>
                <a:spcPct val="20000"/>
              </a:spcBef>
              <a:spcAft>
                <a:spcPct val="0"/>
              </a:spcAft>
              <a:buClr>
                <a:srgbClr val="D4272E"/>
              </a:buClr>
              <a:buChar char="•"/>
              <a:defRPr sz="26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defRPr>
            </a:lvl2pPr>
            <a:lvl3pPr marL="1085850" indent="-228600" algn="l" rtl="0" eaLnBrk="1" fontAlgn="base" hangingPunct="1">
              <a:spcBef>
                <a:spcPct val="20000"/>
              </a:spcBef>
              <a:spcAft>
                <a:spcPct val="0"/>
              </a:spcAft>
              <a:buChar char="•"/>
              <a:defRPr sz="2200">
                <a:solidFill>
                  <a:schemeClr val="tx1"/>
                </a:solidFill>
                <a:latin typeface="+mn-lt"/>
              </a:defRPr>
            </a:lvl3pPr>
            <a:lvl4pPr marL="1428750" indent="-228600" algn="l" rtl="0" eaLnBrk="1" fontAlgn="base" hangingPunct="1">
              <a:spcBef>
                <a:spcPct val="20000"/>
              </a:spcBef>
              <a:spcAft>
                <a:spcPct val="0"/>
              </a:spcAft>
              <a:buChar char="–"/>
              <a:defRPr sz="2000">
                <a:solidFill>
                  <a:schemeClr val="tx1"/>
                </a:solidFill>
                <a:latin typeface="+mn-lt"/>
              </a:defRPr>
            </a:lvl4pPr>
            <a:lvl5pPr marL="1771650" indent="-228600" algn="l" rtl="0" eaLnBrk="1" fontAlgn="base" hangingPunct="1">
              <a:spcBef>
                <a:spcPct val="20000"/>
              </a:spcBef>
              <a:spcAft>
                <a:spcPct val="0"/>
              </a:spcAft>
              <a:buClr>
                <a:schemeClr val="tx1"/>
              </a:buClr>
              <a:buChar char="•"/>
              <a:defRPr>
                <a:solidFill>
                  <a:schemeClr val="tx1"/>
                </a:solidFill>
                <a:latin typeface="+mn-lt"/>
              </a:defRPr>
            </a:lvl5pPr>
            <a:lvl6pPr marL="2228850" indent="-228600" algn="l" rtl="0" eaLnBrk="1" fontAlgn="base" hangingPunct="1">
              <a:spcBef>
                <a:spcPct val="20000"/>
              </a:spcBef>
              <a:spcAft>
                <a:spcPct val="0"/>
              </a:spcAft>
              <a:buClr>
                <a:schemeClr val="tx1"/>
              </a:buClr>
              <a:buChar char="•"/>
              <a:defRPr>
                <a:solidFill>
                  <a:schemeClr val="tx1"/>
                </a:solidFill>
                <a:latin typeface="+mn-lt"/>
              </a:defRPr>
            </a:lvl6pPr>
            <a:lvl7pPr marL="2686050" indent="-228600" algn="l" rtl="0" eaLnBrk="1" fontAlgn="base" hangingPunct="1">
              <a:spcBef>
                <a:spcPct val="20000"/>
              </a:spcBef>
              <a:spcAft>
                <a:spcPct val="0"/>
              </a:spcAft>
              <a:buClr>
                <a:schemeClr val="tx1"/>
              </a:buClr>
              <a:buChar char="•"/>
              <a:defRPr>
                <a:solidFill>
                  <a:schemeClr val="tx1"/>
                </a:solidFill>
                <a:latin typeface="+mn-lt"/>
              </a:defRPr>
            </a:lvl7pPr>
            <a:lvl8pPr marL="3143250" indent="-228600" algn="l" rtl="0" eaLnBrk="1" fontAlgn="base" hangingPunct="1">
              <a:spcBef>
                <a:spcPct val="20000"/>
              </a:spcBef>
              <a:spcAft>
                <a:spcPct val="0"/>
              </a:spcAft>
              <a:buClr>
                <a:schemeClr val="tx1"/>
              </a:buClr>
              <a:buChar char="•"/>
              <a:defRPr>
                <a:solidFill>
                  <a:schemeClr val="tx1"/>
                </a:solidFill>
                <a:latin typeface="+mn-lt"/>
              </a:defRPr>
            </a:lvl8pPr>
            <a:lvl9pPr marL="3600450" indent="-228600" algn="l" rtl="0" eaLnBrk="1" fontAlgn="base" hangingPunct="1">
              <a:spcBef>
                <a:spcPct val="20000"/>
              </a:spcBef>
              <a:spcAft>
                <a:spcPct val="0"/>
              </a:spcAft>
              <a:buClr>
                <a:schemeClr val="tx1"/>
              </a:buClr>
              <a:buChar char="•"/>
              <a:defRPr>
                <a:solidFill>
                  <a:schemeClr val="tx1"/>
                </a:solidFill>
                <a:latin typeface="+mn-lt"/>
              </a:defRPr>
            </a:lvl9pPr>
          </a:lstStyle>
          <a:p>
            <a:pPr marL="114300" indent="-114300">
              <a:spcBef>
                <a:spcPts val="1200"/>
              </a:spcBef>
              <a:buClr>
                <a:schemeClr val="tx1"/>
              </a:buClr>
              <a:buFont typeface="Wingdings" panose="05000000000000000000" pitchFamily="2" charset="2"/>
              <a:buChar char="§"/>
            </a:pPr>
            <a:r>
              <a:rPr lang="en-US" sz="1000" dirty="0">
                <a:solidFill>
                  <a:schemeClr val="tx1">
                    <a:lumMod val="75000"/>
                    <a:lumOff val="25000"/>
                  </a:schemeClr>
                </a:solidFill>
                <a:latin typeface="Arial" panose="020B0604020202020204" pitchFamily="34" charset="0"/>
                <a:cs typeface="Arial" panose="020B0604020202020204" pitchFamily="34" charset="0"/>
              </a:rPr>
              <a:t>Actuarial analysis / Risk selection</a:t>
            </a:r>
          </a:p>
          <a:p>
            <a:pPr marL="114300" indent="-114300">
              <a:spcBef>
                <a:spcPts val="1200"/>
              </a:spcBef>
              <a:buClr>
                <a:schemeClr val="tx1"/>
              </a:buClr>
              <a:buFont typeface="Wingdings" panose="05000000000000000000" pitchFamily="2" charset="2"/>
              <a:buChar char="§"/>
            </a:pPr>
            <a:r>
              <a:rPr lang="en-US" sz="1000" dirty="0">
                <a:solidFill>
                  <a:schemeClr val="tx1">
                    <a:lumMod val="75000"/>
                    <a:lumOff val="25000"/>
                  </a:schemeClr>
                </a:solidFill>
                <a:latin typeface="Arial" panose="020B0604020202020204" pitchFamily="34" charset="0"/>
                <a:cs typeface="Arial" panose="020B0604020202020204" pitchFamily="34" charset="0"/>
              </a:rPr>
              <a:t>Inspection</a:t>
            </a:r>
          </a:p>
        </p:txBody>
      </p:sp>
      <p:sp>
        <p:nvSpPr>
          <p:cNvPr id="13" name="Rectangle 12">
            <a:extLst>
              <a:ext uri="{FF2B5EF4-FFF2-40B4-BE49-F238E27FC236}">
                <a16:creationId xmlns:a16="http://schemas.microsoft.com/office/drawing/2014/main" id="{1B2B19B8-F933-4FC1-93C5-4A078D1B2D50}"/>
              </a:ext>
            </a:extLst>
          </p:cNvPr>
          <p:cNvSpPr>
            <a:spLocks noGrp="1" noChangeArrowheads="1"/>
          </p:cNvSpPr>
          <p:nvPr/>
        </p:nvSpPr>
        <p:spPr bwMode="auto">
          <a:xfrm>
            <a:off x="5885801" y="4814348"/>
            <a:ext cx="2071433" cy="784362"/>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marL="342900" indent="-342900" algn="l" rtl="0" eaLnBrk="1" fontAlgn="base" hangingPunct="1">
              <a:spcBef>
                <a:spcPct val="20000"/>
              </a:spcBef>
              <a:spcAft>
                <a:spcPct val="0"/>
              </a:spcAft>
              <a:buClr>
                <a:srgbClr val="D4272E"/>
              </a:buClr>
              <a:buChar char="•"/>
              <a:defRPr sz="26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defRPr>
            </a:lvl2pPr>
            <a:lvl3pPr marL="1085850" indent="-228600" algn="l" rtl="0" eaLnBrk="1" fontAlgn="base" hangingPunct="1">
              <a:spcBef>
                <a:spcPct val="20000"/>
              </a:spcBef>
              <a:spcAft>
                <a:spcPct val="0"/>
              </a:spcAft>
              <a:buChar char="•"/>
              <a:defRPr sz="2200">
                <a:solidFill>
                  <a:schemeClr val="tx1"/>
                </a:solidFill>
                <a:latin typeface="+mn-lt"/>
              </a:defRPr>
            </a:lvl3pPr>
            <a:lvl4pPr marL="1428750" indent="-228600" algn="l" rtl="0" eaLnBrk="1" fontAlgn="base" hangingPunct="1">
              <a:spcBef>
                <a:spcPct val="20000"/>
              </a:spcBef>
              <a:spcAft>
                <a:spcPct val="0"/>
              </a:spcAft>
              <a:buChar char="–"/>
              <a:defRPr sz="2000">
                <a:solidFill>
                  <a:schemeClr val="tx1"/>
                </a:solidFill>
                <a:latin typeface="+mn-lt"/>
              </a:defRPr>
            </a:lvl4pPr>
            <a:lvl5pPr marL="1771650" indent="-228600" algn="l" rtl="0" eaLnBrk="1" fontAlgn="base" hangingPunct="1">
              <a:spcBef>
                <a:spcPct val="20000"/>
              </a:spcBef>
              <a:spcAft>
                <a:spcPct val="0"/>
              </a:spcAft>
              <a:buClr>
                <a:schemeClr val="tx1"/>
              </a:buClr>
              <a:buChar char="•"/>
              <a:defRPr>
                <a:solidFill>
                  <a:schemeClr val="tx1"/>
                </a:solidFill>
                <a:latin typeface="+mn-lt"/>
              </a:defRPr>
            </a:lvl5pPr>
            <a:lvl6pPr marL="2228850" indent="-228600" algn="l" rtl="0" eaLnBrk="1" fontAlgn="base" hangingPunct="1">
              <a:spcBef>
                <a:spcPct val="20000"/>
              </a:spcBef>
              <a:spcAft>
                <a:spcPct val="0"/>
              </a:spcAft>
              <a:buClr>
                <a:schemeClr val="tx1"/>
              </a:buClr>
              <a:buChar char="•"/>
              <a:defRPr>
                <a:solidFill>
                  <a:schemeClr val="tx1"/>
                </a:solidFill>
                <a:latin typeface="+mn-lt"/>
              </a:defRPr>
            </a:lvl6pPr>
            <a:lvl7pPr marL="2686050" indent="-228600" algn="l" rtl="0" eaLnBrk="1" fontAlgn="base" hangingPunct="1">
              <a:spcBef>
                <a:spcPct val="20000"/>
              </a:spcBef>
              <a:spcAft>
                <a:spcPct val="0"/>
              </a:spcAft>
              <a:buClr>
                <a:schemeClr val="tx1"/>
              </a:buClr>
              <a:buChar char="•"/>
              <a:defRPr>
                <a:solidFill>
                  <a:schemeClr val="tx1"/>
                </a:solidFill>
                <a:latin typeface="+mn-lt"/>
              </a:defRPr>
            </a:lvl7pPr>
            <a:lvl8pPr marL="3143250" indent="-228600" algn="l" rtl="0" eaLnBrk="1" fontAlgn="base" hangingPunct="1">
              <a:spcBef>
                <a:spcPct val="20000"/>
              </a:spcBef>
              <a:spcAft>
                <a:spcPct val="0"/>
              </a:spcAft>
              <a:buClr>
                <a:schemeClr val="tx1"/>
              </a:buClr>
              <a:buChar char="•"/>
              <a:defRPr>
                <a:solidFill>
                  <a:schemeClr val="tx1"/>
                </a:solidFill>
                <a:latin typeface="+mn-lt"/>
              </a:defRPr>
            </a:lvl8pPr>
            <a:lvl9pPr marL="3600450" indent="-228600" algn="l" rtl="0" eaLnBrk="1" fontAlgn="base" hangingPunct="1">
              <a:spcBef>
                <a:spcPct val="20000"/>
              </a:spcBef>
              <a:spcAft>
                <a:spcPct val="0"/>
              </a:spcAft>
              <a:buClr>
                <a:schemeClr val="tx1"/>
              </a:buClr>
              <a:buChar char="•"/>
              <a:defRPr>
                <a:solidFill>
                  <a:schemeClr val="tx1"/>
                </a:solidFill>
                <a:latin typeface="+mn-lt"/>
              </a:defRPr>
            </a:lvl9pPr>
          </a:lstStyle>
          <a:p>
            <a:pPr marL="114300" indent="-114300">
              <a:spcBef>
                <a:spcPts val="1200"/>
              </a:spcBef>
              <a:buClr>
                <a:schemeClr val="tx1"/>
              </a:buClr>
              <a:buFont typeface="Wingdings" panose="05000000000000000000" pitchFamily="2" charset="2"/>
              <a:buChar char="§"/>
            </a:pPr>
            <a:r>
              <a:rPr lang="en-US" sz="1000" dirty="0">
                <a:solidFill>
                  <a:schemeClr val="tx1">
                    <a:lumMod val="75000"/>
                    <a:lumOff val="25000"/>
                  </a:schemeClr>
                </a:solidFill>
                <a:latin typeface="Arial" panose="020B0604020202020204" pitchFamily="34" charset="0"/>
                <a:cs typeface="Arial" panose="020B0604020202020204" pitchFamily="34" charset="0"/>
              </a:rPr>
              <a:t>Policy execution</a:t>
            </a:r>
          </a:p>
          <a:p>
            <a:pPr marL="114300" indent="-114300">
              <a:spcBef>
                <a:spcPts val="1200"/>
              </a:spcBef>
              <a:buClr>
                <a:schemeClr val="tx1"/>
              </a:buClr>
              <a:buFont typeface="Wingdings" panose="05000000000000000000" pitchFamily="2" charset="2"/>
              <a:buChar char="§"/>
            </a:pPr>
            <a:r>
              <a:rPr lang="en-US" sz="1000" dirty="0">
                <a:solidFill>
                  <a:schemeClr val="tx1">
                    <a:lumMod val="75000"/>
                    <a:lumOff val="25000"/>
                  </a:schemeClr>
                </a:solidFill>
                <a:latin typeface="Arial" panose="020B0604020202020204" pitchFamily="34" charset="0"/>
                <a:cs typeface="Arial" panose="020B0604020202020204" pitchFamily="34" charset="0"/>
              </a:rPr>
              <a:t>Quotes / binding / issuing / renewals</a:t>
            </a:r>
          </a:p>
          <a:p>
            <a:pPr marL="114300" indent="-114300">
              <a:spcBef>
                <a:spcPts val="1200"/>
              </a:spcBef>
              <a:buClr>
                <a:schemeClr val="tx1"/>
              </a:buClr>
              <a:buFont typeface="Wingdings" panose="05000000000000000000" pitchFamily="2" charset="2"/>
              <a:buChar char="§"/>
            </a:pPr>
            <a:r>
              <a:rPr lang="en-US" sz="1000" dirty="0">
                <a:solidFill>
                  <a:schemeClr val="tx1">
                    <a:lumMod val="75000"/>
                    <a:lumOff val="25000"/>
                  </a:schemeClr>
                </a:solidFill>
                <a:latin typeface="Arial" panose="020B0604020202020204" pitchFamily="34" charset="0"/>
                <a:cs typeface="Arial" panose="020B0604020202020204" pitchFamily="34" charset="0"/>
              </a:rPr>
              <a:t>Payments &amp; Collections</a:t>
            </a:r>
          </a:p>
        </p:txBody>
      </p:sp>
      <p:sp>
        <p:nvSpPr>
          <p:cNvPr id="14" name="Rectangle 13">
            <a:extLst>
              <a:ext uri="{FF2B5EF4-FFF2-40B4-BE49-F238E27FC236}">
                <a16:creationId xmlns:a16="http://schemas.microsoft.com/office/drawing/2014/main" id="{EA59E0A8-CC9E-47B5-8746-030D20205707}"/>
              </a:ext>
            </a:extLst>
          </p:cNvPr>
          <p:cNvSpPr>
            <a:spLocks noGrp="1" noChangeArrowheads="1"/>
          </p:cNvSpPr>
          <p:nvPr/>
        </p:nvSpPr>
        <p:spPr bwMode="auto">
          <a:xfrm>
            <a:off x="7810109" y="4808937"/>
            <a:ext cx="1955229" cy="784362"/>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marL="342900" indent="-342900" algn="l" rtl="0" eaLnBrk="1" fontAlgn="base" hangingPunct="1">
              <a:spcBef>
                <a:spcPct val="20000"/>
              </a:spcBef>
              <a:spcAft>
                <a:spcPct val="0"/>
              </a:spcAft>
              <a:buClr>
                <a:srgbClr val="D4272E"/>
              </a:buClr>
              <a:buChar char="•"/>
              <a:defRPr sz="26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defRPr>
            </a:lvl2pPr>
            <a:lvl3pPr marL="1085850" indent="-228600" algn="l" rtl="0" eaLnBrk="1" fontAlgn="base" hangingPunct="1">
              <a:spcBef>
                <a:spcPct val="20000"/>
              </a:spcBef>
              <a:spcAft>
                <a:spcPct val="0"/>
              </a:spcAft>
              <a:buChar char="•"/>
              <a:defRPr sz="2200">
                <a:solidFill>
                  <a:schemeClr val="tx1"/>
                </a:solidFill>
                <a:latin typeface="+mn-lt"/>
              </a:defRPr>
            </a:lvl3pPr>
            <a:lvl4pPr marL="1428750" indent="-228600" algn="l" rtl="0" eaLnBrk="1" fontAlgn="base" hangingPunct="1">
              <a:spcBef>
                <a:spcPct val="20000"/>
              </a:spcBef>
              <a:spcAft>
                <a:spcPct val="0"/>
              </a:spcAft>
              <a:buChar char="–"/>
              <a:defRPr sz="2000">
                <a:solidFill>
                  <a:schemeClr val="tx1"/>
                </a:solidFill>
                <a:latin typeface="+mn-lt"/>
              </a:defRPr>
            </a:lvl4pPr>
            <a:lvl5pPr marL="1771650" indent="-228600" algn="l" rtl="0" eaLnBrk="1" fontAlgn="base" hangingPunct="1">
              <a:spcBef>
                <a:spcPct val="20000"/>
              </a:spcBef>
              <a:spcAft>
                <a:spcPct val="0"/>
              </a:spcAft>
              <a:buClr>
                <a:schemeClr val="tx1"/>
              </a:buClr>
              <a:buChar char="•"/>
              <a:defRPr>
                <a:solidFill>
                  <a:schemeClr val="tx1"/>
                </a:solidFill>
                <a:latin typeface="+mn-lt"/>
              </a:defRPr>
            </a:lvl5pPr>
            <a:lvl6pPr marL="2228850" indent="-228600" algn="l" rtl="0" eaLnBrk="1" fontAlgn="base" hangingPunct="1">
              <a:spcBef>
                <a:spcPct val="20000"/>
              </a:spcBef>
              <a:spcAft>
                <a:spcPct val="0"/>
              </a:spcAft>
              <a:buClr>
                <a:schemeClr val="tx1"/>
              </a:buClr>
              <a:buChar char="•"/>
              <a:defRPr>
                <a:solidFill>
                  <a:schemeClr val="tx1"/>
                </a:solidFill>
                <a:latin typeface="+mn-lt"/>
              </a:defRPr>
            </a:lvl6pPr>
            <a:lvl7pPr marL="2686050" indent="-228600" algn="l" rtl="0" eaLnBrk="1" fontAlgn="base" hangingPunct="1">
              <a:spcBef>
                <a:spcPct val="20000"/>
              </a:spcBef>
              <a:spcAft>
                <a:spcPct val="0"/>
              </a:spcAft>
              <a:buClr>
                <a:schemeClr val="tx1"/>
              </a:buClr>
              <a:buChar char="•"/>
              <a:defRPr>
                <a:solidFill>
                  <a:schemeClr val="tx1"/>
                </a:solidFill>
                <a:latin typeface="+mn-lt"/>
              </a:defRPr>
            </a:lvl7pPr>
            <a:lvl8pPr marL="3143250" indent="-228600" algn="l" rtl="0" eaLnBrk="1" fontAlgn="base" hangingPunct="1">
              <a:spcBef>
                <a:spcPct val="20000"/>
              </a:spcBef>
              <a:spcAft>
                <a:spcPct val="0"/>
              </a:spcAft>
              <a:buClr>
                <a:schemeClr val="tx1"/>
              </a:buClr>
              <a:buChar char="•"/>
              <a:defRPr>
                <a:solidFill>
                  <a:schemeClr val="tx1"/>
                </a:solidFill>
                <a:latin typeface="+mn-lt"/>
              </a:defRPr>
            </a:lvl8pPr>
            <a:lvl9pPr marL="3600450" indent="-228600" algn="l" rtl="0" eaLnBrk="1" fontAlgn="base" hangingPunct="1">
              <a:spcBef>
                <a:spcPct val="20000"/>
              </a:spcBef>
              <a:spcAft>
                <a:spcPct val="0"/>
              </a:spcAft>
              <a:buClr>
                <a:schemeClr val="tx1"/>
              </a:buClr>
              <a:buChar char="•"/>
              <a:defRPr>
                <a:solidFill>
                  <a:schemeClr val="tx1"/>
                </a:solidFill>
                <a:latin typeface="+mn-lt"/>
              </a:defRPr>
            </a:lvl9pPr>
          </a:lstStyle>
          <a:p>
            <a:pPr marL="114300" indent="-114300">
              <a:spcBef>
                <a:spcPts val="1200"/>
              </a:spcBef>
              <a:buClr>
                <a:schemeClr val="tx1"/>
              </a:buClr>
              <a:buFont typeface="Wingdings" panose="05000000000000000000" pitchFamily="2" charset="2"/>
              <a:buChar char="§"/>
            </a:pPr>
            <a:r>
              <a:rPr lang="en-US" sz="1000" dirty="0">
                <a:solidFill>
                  <a:schemeClr val="tx1">
                    <a:lumMod val="75000"/>
                    <a:lumOff val="25000"/>
                  </a:schemeClr>
                </a:solidFill>
                <a:latin typeface="Arial" panose="020B0604020202020204" pitchFamily="34" charset="0"/>
                <a:cs typeface="Arial" panose="020B0604020202020204" pitchFamily="34" charset="0"/>
              </a:rPr>
              <a:t>Claims management</a:t>
            </a:r>
          </a:p>
          <a:p>
            <a:pPr marL="114300" indent="-114300">
              <a:spcBef>
                <a:spcPts val="1200"/>
              </a:spcBef>
              <a:buClr>
                <a:schemeClr val="tx1"/>
              </a:buClr>
              <a:buFont typeface="Wingdings" panose="05000000000000000000" pitchFamily="2" charset="2"/>
              <a:buChar char="§"/>
            </a:pPr>
            <a:r>
              <a:rPr lang="en-US" sz="1000" dirty="0">
                <a:solidFill>
                  <a:schemeClr val="tx1">
                    <a:lumMod val="75000"/>
                    <a:lumOff val="25000"/>
                  </a:schemeClr>
                </a:solidFill>
                <a:latin typeface="Arial" panose="020B0604020202020204" pitchFamily="34" charset="0"/>
                <a:cs typeface="Arial" panose="020B0604020202020204" pitchFamily="34" charset="0"/>
              </a:rPr>
              <a:t>Risk / Catastrophe assessment</a:t>
            </a:r>
          </a:p>
        </p:txBody>
      </p:sp>
      <p:sp>
        <p:nvSpPr>
          <p:cNvPr id="15" name="Rectangle 14">
            <a:extLst>
              <a:ext uri="{FF2B5EF4-FFF2-40B4-BE49-F238E27FC236}">
                <a16:creationId xmlns:a16="http://schemas.microsoft.com/office/drawing/2014/main" id="{2E1693E9-21FD-44F6-967D-3EA552474DD5}"/>
              </a:ext>
            </a:extLst>
          </p:cNvPr>
          <p:cNvSpPr>
            <a:spLocks noGrp="1" noChangeArrowheads="1"/>
          </p:cNvSpPr>
          <p:nvPr/>
        </p:nvSpPr>
        <p:spPr bwMode="auto">
          <a:xfrm>
            <a:off x="9995868" y="4814348"/>
            <a:ext cx="1578107" cy="784362"/>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marL="342900" indent="-342900" algn="l" rtl="0" eaLnBrk="1" fontAlgn="base" hangingPunct="1">
              <a:spcBef>
                <a:spcPct val="20000"/>
              </a:spcBef>
              <a:spcAft>
                <a:spcPct val="0"/>
              </a:spcAft>
              <a:buClr>
                <a:srgbClr val="D4272E"/>
              </a:buClr>
              <a:buChar char="•"/>
              <a:defRPr sz="26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defRPr>
            </a:lvl2pPr>
            <a:lvl3pPr marL="1085850" indent="-228600" algn="l" rtl="0" eaLnBrk="1" fontAlgn="base" hangingPunct="1">
              <a:spcBef>
                <a:spcPct val="20000"/>
              </a:spcBef>
              <a:spcAft>
                <a:spcPct val="0"/>
              </a:spcAft>
              <a:buChar char="•"/>
              <a:defRPr sz="2200">
                <a:solidFill>
                  <a:schemeClr val="tx1"/>
                </a:solidFill>
                <a:latin typeface="+mn-lt"/>
              </a:defRPr>
            </a:lvl3pPr>
            <a:lvl4pPr marL="1428750" indent="-228600" algn="l" rtl="0" eaLnBrk="1" fontAlgn="base" hangingPunct="1">
              <a:spcBef>
                <a:spcPct val="20000"/>
              </a:spcBef>
              <a:spcAft>
                <a:spcPct val="0"/>
              </a:spcAft>
              <a:buChar char="–"/>
              <a:defRPr sz="2000">
                <a:solidFill>
                  <a:schemeClr val="tx1"/>
                </a:solidFill>
                <a:latin typeface="+mn-lt"/>
              </a:defRPr>
            </a:lvl4pPr>
            <a:lvl5pPr marL="1771650" indent="-228600" algn="l" rtl="0" eaLnBrk="1" fontAlgn="base" hangingPunct="1">
              <a:spcBef>
                <a:spcPct val="20000"/>
              </a:spcBef>
              <a:spcAft>
                <a:spcPct val="0"/>
              </a:spcAft>
              <a:buClr>
                <a:schemeClr val="tx1"/>
              </a:buClr>
              <a:buChar char="•"/>
              <a:defRPr>
                <a:solidFill>
                  <a:schemeClr val="tx1"/>
                </a:solidFill>
                <a:latin typeface="+mn-lt"/>
              </a:defRPr>
            </a:lvl5pPr>
            <a:lvl6pPr marL="2228850" indent="-228600" algn="l" rtl="0" eaLnBrk="1" fontAlgn="base" hangingPunct="1">
              <a:spcBef>
                <a:spcPct val="20000"/>
              </a:spcBef>
              <a:spcAft>
                <a:spcPct val="0"/>
              </a:spcAft>
              <a:buClr>
                <a:schemeClr val="tx1"/>
              </a:buClr>
              <a:buChar char="•"/>
              <a:defRPr>
                <a:solidFill>
                  <a:schemeClr val="tx1"/>
                </a:solidFill>
                <a:latin typeface="+mn-lt"/>
              </a:defRPr>
            </a:lvl6pPr>
            <a:lvl7pPr marL="2686050" indent="-228600" algn="l" rtl="0" eaLnBrk="1" fontAlgn="base" hangingPunct="1">
              <a:spcBef>
                <a:spcPct val="20000"/>
              </a:spcBef>
              <a:spcAft>
                <a:spcPct val="0"/>
              </a:spcAft>
              <a:buClr>
                <a:schemeClr val="tx1"/>
              </a:buClr>
              <a:buChar char="•"/>
              <a:defRPr>
                <a:solidFill>
                  <a:schemeClr val="tx1"/>
                </a:solidFill>
                <a:latin typeface="+mn-lt"/>
              </a:defRPr>
            </a:lvl7pPr>
            <a:lvl8pPr marL="3143250" indent="-228600" algn="l" rtl="0" eaLnBrk="1" fontAlgn="base" hangingPunct="1">
              <a:spcBef>
                <a:spcPct val="20000"/>
              </a:spcBef>
              <a:spcAft>
                <a:spcPct val="0"/>
              </a:spcAft>
              <a:buClr>
                <a:schemeClr val="tx1"/>
              </a:buClr>
              <a:buChar char="•"/>
              <a:defRPr>
                <a:solidFill>
                  <a:schemeClr val="tx1"/>
                </a:solidFill>
                <a:latin typeface="+mn-lt"/>
              </a:defRPr>
            </a:lvl8pPr>
            <a:lvl9pPr marL="3600450" indent="-228600" algn="l" rtl="0" eaLnBrk="1" fontAlgn="base" hangingPunct="1">
              <a:spcBef>
                <a:spcPct val="20000"/>
              </a:spcBef>
              <a:spcAft>
                <a:spcPct val="0"/>
              </a:spcAft>
              <a:buClr>
                <a:schemeClr val="tx1"/>
              </a:buClr>
              <a:buChar char="•"/>
              <a:defRPr>
                <a:solidFill>
                  <a:schemeClr val="tx1"/>
                </a:solidFill>
                <a:latin typeface="+mn-lt"/>
              </a:defRPr>
            </a:lvl9pPr>
          </a:lstStyle>
          <a:p>
            <a:pPr marL="114300" indent="-114300">
              <a:spcBef>
                <a:spcPts val="1200"/>
              </a:spcBef>
              <a:buClr>
                <a:schemeClr val="tx1"/>
              </a:buClr>
              <a:buFont typeface="Wingdings" panose="05000000000000000000" pitchFamily="2" charset="2"/>
              <a:buChar char="§"/>
            </a:pPr>
            <a:r>
              <a:rPr lang="en-US" sz="1000" dirty="0">
                <a:solidFill>
                  <a:schemeClr val="tx1">
                    <a:lumMod val="75000"/>
                    <a:lumOff val="25000"/>
                  </a:schemeClr>
                </a:solidFill>
                <a:latin typeface="Arial" panose="020B0604020202020204" pitchFamily="34" charset="0"/>
                <a:cs typeface="Arial" panose="020B0604020202020204" pitchFamily="34" charset="0"/>
              </a:rPr>
              <a:t>Reinsurance programs</a:t>
            </a:r>
          </a:p>
          <a:p>
            <a:pPr marL="114300" indent="-114300">
              <a:spcBef>
                <a:spcPts val="1200"/>
              </a:spcBef>
              <a:buClr>
                <a:schemeClr val="tx1"/>
              </a:buClr>
              <a:buFont typeface="Wingdings" panose="05000000000000000000" pitchFamily="2" charset="2"/>
              <a:buChar char="§"/>
            </a:pPr>
            <a:r>
              <a:rPr lang="en-US" sz="1000" dirty="0">
                <a:solidFill>
                  <a:schemeClr val="tx1">
                    <a:lumMod val="75000"/>
                    <a:lumOff val="25000"/>
                  </a:schemeClr>
                </a:solidFill>
                <a:latin typeface="Arial" panose="020B0604020202020204" pitchFamily="34" charset="0"/>
                <a:cs typeface="Arial" panose="020B0604020202020204" pitchFamily="34" charset="0"/>
              </a:rPr>
              <a:t>Actuarial analysis</a:t>
            </a:r>
          </a:p>
        </p:txBody>
      </p:sp>
      <p:sp>
        <p:nvSpPr>
          <p:cNvPr id="17" name="Rectangle 16">
            <a:extLst>
              <a:ext uri="{FF2B5EF4-FFF2-40B4-BE49-F238E27FC236}">
                <a16:creationId xmlns:a16="http://schemas.microsoft.com/office/drawing/2014/main" id="{9F3CBF78-BDAE-4654-918F-A3CA093859D8}"/>
              </a:ext>
            </a:extLst>
          </p:cNvPr>
          <p:cNvSpPr>
            <a:spLocks noGrp="1" noChangeArrowheads="1"/>
          </p:cNvSpPr>
          <p:nvPr/>
        </p:nvSpPr>
        <p:spPr bwMode="auto">
          <a:xfrm>
            <a:off x="4049454" y="4814348"/>
            <a:ext cx="1578107" cy="784362"/>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marL="342900" indent="-342900" algn="l" rtl="0" eaLnBrk="1" fontAlgn="base" hangingPunct="1">
              <a:spcBef>
                <a:spcPct val="20000"/>
              </a:spcBef>
              <a:spcAft>
                <a:spcPct val="0"/>
              </a:spcAft>
              <a:buClr>
                <a:srgbClr val="D4272E"/>
              </a:buClr>
              <a:buChar char="•"/>
              <a:defRPr sz="26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defRPr>
            </a:lvl2pPr>
            <a:lvl3pPr marL="1085850" indent="-228600" algn="l" rtl="0" eaLnBrk="1" fontAlgn="base" hangingPunct="1">
              <a:spcBef>
                <a:spcPct val="20000"/>
              </a:spcBef>
              <a:spcAft>
                <a:spcPct val="0"/>
              </a:spcAft>
              <a:buChar char="•"/>
              <a:defRPr sz="2200">
                <a:solidFill>
                  <a:schemeClr val="tx1"/>
                </a:solidFill>
                <a:latin typeface="+mn-lt"/>
              </a:defRPr>
            </a:lvl3pPr>
            <a:lvl4pPr marL="1428750" indent="-228600" algn="l" rtl="0" eaLnBrk="1" fontAlgn="base" hangingPunct="1">
              <a:spcBef>
                <a:spcPct val="20000"/>
              </a:spcBef>
              <a:spcAft>
                <a:spcPct val="0"/>
              </a:spcAft>
              <a:buChar char="–"/>
              <a:defRPr sz="2000">
                <a:solidFill>
                  <a:schemeClr val="tx1"/>
                </a:solidFill>
                <a:latin typeface="+mn-lt"/>
              </a:defRPr>
            </a:lvl4pPr>
            <a:lvl5pPr marL="1771650" indent="-228600" algn="l" rtl="0" eaLnBrk="1" fontAlgn="base" hangingPunct="1">
              <a:spcBef>
                <a:spcPct val="20000"/>
              </a:spcBef>
              <a:spcAft>
                <a:spcPct val="0"/>
              </a:spcAft>
              <a:buClr>
                <a:schemeClr val="tx1"/>
              </a:buClr>
              <a:buChar char="•"/>
              <a:defRPr>
                <a:solidFill>
                  <a:schemeClr val="tx1"/>
                </a:solidFill>
                <a:latin typeface="+mn-lt"/>
              </a:defRPr>
            </a:lvl5pPr>
            <a:lvl6pPr marL="2228850" indent="-228600" algn="l" rtl="0" eaLnBrk="1" fontAlgn="base" hangingPunct="1">
              <a:spcBef>
                <a:spcPct val="20000"/>
              </a:spcBef>
              <a:spcAft>
                <a:spcPct val="0"/>
              </a:spcAft>
              <a:buClr>
                <a:schemeClr val="tx1"/>
              </a:buClr>
              <a:buChar char="•"/>
              <a:defRPr>
                <a:solidFill>
                  <a:schemeClr val="tx1"/>
                </a:solidFill>
                <a:latin typeface="+mn-lt"/>
              </a:defRPr>
            </a:lvl6pPr>
            <a:lvl7pPr marL="2686050" indent="-228600" algn="l" rtl="0" eaLnBrk="1" fontAlgn="base" hangingPunct="1">
              <a:spcBef>
                <a:spcPct val="20000"/>
              </a:spcBef>
              <a:spcAft>
                <a:spcPct val="0"/>
              </a:spcAft>
              <a:buClr>
                <a:schemeClr val="tx1"/>
              </a:buClr>
              <a:buChar char="•"/>
              <a:defRPr>
                <a:solidFill>
                  <a:schemeClr val="tx1"/>
                </a:solidFill>
                <a:latin typeface="+mn-lt"/>
              </a:defRPr>
            </a:lvl7pPr>
            <a:lvl8pPr marL="3143250" indent="-228600" algn="l" rtl="0" eaLnBrk="1" fontAlgn="base" hangingPunct="1">
              <a:spcBef>
                <a:spcPct val="20000"/>
              </a:spcBef>
              <a:spcAft>
                <a:spcPct val="0"/>
              </a:spcAft>
              <a:buClr>
                <a:schemeClr val="tx1"/>
              </a:buClr>
              <a:buChar char="•"/>
              <a:defRPr>
                <a:solidFill>
                  <a:schemeClr val="tx1"/>
                </a:solidFill>
                <a:latin typeface="+mn-lt"/>
              </a:defRPr>
            </a:lvl8pPr>
            <a:lvl9pPr marL="3600450" indent="-228600" algn="l" rtl="0" eaLnBrk="1" fontAlgn="base" hangingPunct="1">
              <a:spcBef>
                <a:spcPct val="20000"/>
              </a:spcBef>
              <a:spcAft>
                <a:spcPct val="0"/>
              </a:spcAft>
              <a:buClr>
                <a:schemeClr val="tx1"/>
              </a:buClr>
              <a:buChar char="•"/>
              <a:defRPr>
                <a:solidFill>
                  <a:schemeClr val="tx1"/>
                </a:solidFill>
                <a:latin typeface="+mn-lt"/>
              </a:defRPr>
            </a:lvl9pPr>
          </a:lstStyle>
          <a:p>
            <a:pPr marL="114300" indent="-114300">
              <a:spcBef>
                <a:spcPts val="1200"/>
              </a:spcBef>
              <a:buClr>
                <a:schemeClr val="tx1"/>
              </a:buClr>
              <a:buFont typeface="Wingdings" panose="05000000000000000000" pitchFamily="2" charset="2"/>
              <a:buChar char="§"/>
            </a:pPr>
            <a:r>
              <a:rPr lang="en-US" sz="1000" dirty="0">
                <a:solidFill>
                  <a:schemeClr val="tx1">
                    <a:lumMod val="75000"/>
                    <a:lumOff val="25000"/>
                  </a:schemeClr>
                </a:solidFill>
                <a:latin typeface="Arial" panose="020B0604020202020204" pitchFamily="34" charset="0"/>
                <a:cs typeface="Arial" panose="020B0604020202020204" pitchFamily="34" charset="0"/>
              </a:rPr>
              <a:t>Customer experience / Channel management</a:t>
            </a:r>
          </a:p>
          <a:p>
            <a:pPr marL="114300" indent="-114300">
              <a:spcBef>
                <a:spcPts val="1200"/>
              </a:spcBef>
              <a:buClr>
                <a:schemeClr val="tx1"/>
              </a:buClr>
              <a:buFont typeface="Wingdings" panose="05000000000000000000" pitchFamily="2" charset="2"/>
              <a:buChar char="§"/>
            </a:pPr>
            <a:r>
              <a:rPr lang="en-US" sz="1000" dirty="0">
                <a:solidFill>
                  <a:schemeClr val="tx1">
                    <a:lumMod val="75000"/>
                    <a:lumOff val="25000"/>
                  </a:schemeClr>
                </a:solidFill>
                <a:latin typeface="Arial" panose="020B0604020202020204" pitchFamily="34" charset="0"/>
                <a:cs typeface="Arial" panose="020B0604020202020204" pitchFamily="34" charset="0"/>
              </a:rPr>
              <a:t>Direct-to-consumer Sales and Marketing</a:t>
            </a:r>
          </a:p>
        </p:txBody>
      </p:sp>
      <p:pic>
        <p:nvPicPr>
          <p:cNvPr id="18" name="Picture 17">
            <a:extLst>
              <a:ext uri="{FF2B5EF4-FFF2-40B4-BE49-F238E27FC236}">
                <a16:creationId xmlns:a16="http://schemas.microsoft.com/office/drawing/2014/main" id="{E80E0E61-8B2C-429D-8291-44B5D3183D22}"/>
              </a:ext>
            </a:extLst>
          </p:cNvPr>
          <p:cNvPicPr>
            <a:picLocks noChangeAspect="1"/>
          </p:cNvPicPr>
          <p:nvPr/>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255946" y="2235894"/>
            <a:ext cx="941896" cy="981721"/>
          </a:xfrm>
          <a:prstGeom prst="rect">
            <a:avLst/>
          </a:prstGeom>
        </p:spPr>
      </p:pic>
      <p:pic>
        <p:nvPicPr>
          <p:cNvPr id="19" name="Picture 18">
            <a:extLst>
              <a:ext uri="{FF2B5EF4-FFF2-40B4-BE49-F238E27FC236}">
                <a16:creationId xmlns:a16="http://schemas.microsoft.com/office/drawing/2014/main" id="{FF5560C9-53E9-4ECD-97A0-4EA771802914}"/>
              </a:ext>
            </a:extLst>
          </p:cNvPr>
          <p:cNvPicPr>
            <a:picLocks noChangeAspect="1"/>
          </p:cNvPicPr>
          <p:nvPr/>
        </p:nvPicPr>
        <p:blipFill>
          <a:blip r:embed="rId3"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429825" y="3256378"/>
            <a:ext cx="995094" cy="849308"/>
          </a:xfrm>
          <a:prstGeom prst="rect">
            <a:avLst/>
          </a:prstGeom>
        </p:spPr>
      </p:pic>
      <p:pic>
        <p:nvPicPr>
          <p:cNvPr id="21" name="Picture 20"/>
          <p:cNvPicPr>
            <a:picLocks noChangeAspect="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105730" y="3622195"/>
            <a:ext cx="1552603" cy="316055"/>
          </a:xfrm>
          <a:prstGeom prst="rect">
            <a:avLst/>
          </a:prstGeom>
        </p:spPr>
      </p:pic>
      <p:pic>
        <p:nvPicPr>
          <p:cNvPr id="22" name="Picture 21"/>
          <p:cNvPicPr>
            <a:picLocks noChangeAspect="1"/>
          </p:cNvPicPr>
          <p:nvPr/>
        </p:nvPicPr>
        <p:blipFill>
          <a:blip r:embed="rId5"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248333" y="2578547"/>
            <a:ext cx="1195760" cy="247650"/>
          </a:xfrm>
          <a:prstGeom prst="rect">
            <a:avLst/>
          </a:prstGeom>
        </p:spPr>
      </p:pic>
      <p:pic>
        <p:nvPicPr>
          <p:cNvPr id="23" name="Picture 22"/>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9995873" y="2474764"/>
            <a:ext cx="1469361" cy="348753"/>
          </a:xfrm>
          <a:prstGeom prst="rect">
            <a:avLst/>
          </a:prstGeom>
        </p:spPr>
      </p:pic>
      <p:pic>
        <p:nvPicPr>
          <p:cNvPr id="24" name="Picture 23">
            <a:extLst>
              <a:ext uri="{FF2B5EF4-FFF2-40B4-BE49-F238E27FC236}">
                <a16:creationId xmlns:a16="http://schemas.microsoft.com/office/drawing/2014/main" id="{F60DB5D2-E9B5-40F2-8410-900039553AE5}"/>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311689" y="3629572"/>
            <a:ext cx="1456286" cy="301300"/>
          </a:xfrm>
          <a:prstGeom prst="rect">
            <a:avLst/>
          </a:prstGeom>
        </p:spPr>
      </p:pic>
      <p:pic>
        <p:nvPicPr>
          <p:cNvPr id="25" name="Picture 24"/>
          <p:cNvPicPr>
            <a:picLocks noChangeAspect="1"/>
          </p:cNvPicPr>
          <p:nvPr/>
        </p:nvPicPr>
        <p:blipFill>
          <a:blip r:embed="rId8"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78687" y="2385774"/>
            <a:ext cx="961295" cy="733017"/>
          </a:xfrm>
          <a:prstGeom prst="rect">
            <a:avLst/>
          </a:prstGeom>
        </p:spPr>
      </p:pic>
      <p:pic>
        <p:nvPicPr>
          <p:cNvPr id="27" name="Picture 26"/>
          <p:cNvPicPr>
            <a:picLocks noChangeAspect="1"/>
          </p:cNvPicPr>
          <p:nvPr/>
        </p:nvPicPr>
        <p:blipFill>
          <a:blip r:embed="rId5"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125807" y="2578547"/>
            <a:ext cx="1195760" cy="247650"/>
          </a:xfrm>
          <a:prstGeom prst="rect">
            <a:avLst/>
          </a:prstGeom>
        </p:spPr>
      </p:pic>
      <p:cxnSp>
        <p:nvCxnSpPr>
          <p:cNvPr id="29" name="Straight Connector 28"/>
          <p:cNvCxnSpPr/>
          <p:nvPr/>
        </p:nvCxnSpPr>
        <p:spPr>
          <a:xfrm>
            <a:off x="1991816" y="2110264"/>
            <a:ext cx="0" cy="38404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916124" y="2110264"/>
            <a:ext cx="0" cy="38404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840432" y="2110264"/>
            <a:ext cx="0" cy="38404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764740" y="2110264"/>
            <a:ext cx="0" cy="38404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689047" y="2110264"/>
            <a:ext cx="0" cy="38404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887180" y="2863935"/>
            <a:ext cx="2082983" cy="307777"/>
          </a:xfrm>
          <a:prstGeom prst="rect">
            <a:avLst/>
          </a:prstGeom>
          <a:noFill/>
        </p:spPr>
        <p:txBody>
          <a:bodyPr wrap="square" rtlCol="0">
            <a:spAutoFit/>
          </a:bodyPr>
          <a:lstStyle/>
          <a:p>
            <a:pPr algn="ctr"/>
            <a:r>
              <a:rPr lang="en-US" sz="1400" b="1" dirty="0">
                <a:solidFill>
                  <a:srgbClr val="083708"/>
                </a:solidFill>
              </a:rPr>
              <a:t>Independent Agents</a:t>
            </a:r>
          </a:p>
        </p:txBody>
      </p:sp>
      <p:sp>
        <p:nvSpPr>
          <p:cNvPr id="6" name="TextBox 5"/>
          <p:cNvSpPr txBox="1"/>
          <p:nvPr/>
        </p:nvSpPr>
        <p:spPr>
          <a:xfrm>
            <a:off x="2126363" y="2813562"/>
            <a:ext cx="2054568" cy="215444"/>
          </a:xfrm>
          <a:prstGeom prst="rect">
            <a:avLst/>
          </a:prstGeom>
          <a:noFill/>
        </p:spPr>
        <p:txBody>
          <a:bodyPr wrap="square" rtlCol="0">
            <a:spAutoFit/>
          </a:bodyPr>
          <a:lstStyle/>
          <a:p>
            <a:r>
              <a:rPr lang="en-US" sz="800" dirty="0"/>
              <a:t>(in partnership with Blue Atlantic)</a:t>
            </a:r>
          </a:p>
        </p:txBody>
      </p:sp>
      <p:sp>
        <p:nvSpPr>
          <p:cNvPr id="37" name="TextBox 36"/>
          <p:cNvSpPr txBox="1"/>
          <p:nvPr/>
        </p:nvSpPr>
        <p:spPr>
          <a:xfrm>
            <a:off x="10055481" y="2813562"/>
            <a:ext cx="2054568" cy="215444"/>
          </a:xfrm>
          <a:prstGeom prst="rect">
            <a:avLst/>
          </a:prstGeom>
          <a:noFill/>
        </p:spPr>
        <p:txBody>
          <a:bodyPr wrap="square" rtlCol="0">
            <a:spAutoFit/>
          </a:bodyPr>
          <a:lstStyle/>
          <a:p>
            <a:r>
              <a:rPr lang="en-US" sz="800" dirty="0"/>
              <a:t>(in partnership with Evolution)</a:t>
            </a:r>
          </a:p>
        </p:txBody>
      </p:sp>
      <p:pic>
        <p:nvPicPr>
          <p:cNvPr id="36" name="Picture 35"/>
          <p:cNvPicPr>
            <a:picLocks noChangeAspect="1"/>
          </p:cNvPicPr>
          <p:nvPr/>
        </p:nvPicPr>
        <p:blipFill>
          <a:blip r:embed="rId9">
            <a:clrChange>
              <a:clrFrom>
                <a:srgbClr val="FFFFFF"/>
              </a:clrFrom>
              <a:clrTo>
                <a:srgbClr val="FFFFFF">
                  <a:alpha val="0"/>
                </a:srgbClr>
              </a:clrTo>
            </a:clrChange>
          </a:blip>
          <a:stretch>
            <a:fillRect/>
          </a:stretch>
        </p:blipFill>
        <p:spPr>
          <a:xfrm>
            <a:off x="4238381" y="2301887"/>
            <a:ext cx="1287300" cy="619397"/>
          </a:xfrm>
          <a:prstGeom prst="rect">
            <a:avLst/>
          </a:prstGeom>
        </p:spPr>
      </p:pic>
      <p:sp>
        <p:nvSpPr>
          <p:cNvPr id="33" name="Title 1"/>
          <p:cNvSpPr>
            <a:spLocks noGrp="1"/>
          </p:cNvSpPr>
          <p:nvPr>
            <p:ph type="title"/>
          </p:nvPr>
        </p:nvSpPr>
        <p:spPr>
          <a:xfrm>
            <a:off x="123825" y="78105"/>
            <a:ext cx="11865769" cy="835237"/>
          </a:xfrm>
        </p:spPr>
        <p:txBody>
          <a:bodyPr/>
          <a:lstStyle/>
          <a:p>
            <a:r>
              <a:rPr lang="en-US" dirty="0"/>
              <a:t>Universal Insurance Holdings (UVE): Focus On The Insurance Value Chain</a:t>
            </a:r>
          </a:p>
        </p:txBody>
      </p:sp>
    </p:spTree>
    <p:extLst>
      <p:ext uri="{BB962C8B-B14F-4D97-AF65-F5344CB8AC3E}">
        <p14:creationId xmlns:p14="http://schemas.microsoft.com/office/powerpoint/2010/main" val="711443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1"/>
          <p:cNvSpPr>
            <a:spLocks noGrp="1"/>
          </p:cNvSpPr>
          <p:nvPr>
            <p:ph type="title"/>
          </p:nvPr>
        </p:nvSpPr>
        <p:spPr>
          <a:xfrm>
            <a:off x="123825" y="78105"/>
            <a:ext cx="11865769" cy="835237"/>
          </a:xfrm>
        </p:spPr>
        <p:txBody>
          <a:bodyPr/>
          <a:lstStyle/>
          <a:p>
            <a:r>
              <a:rPr lang="en-US" dirty="0"/>
              <a:t>Universal Insurance Holdings (UVE): Corporate HQ</a:t>
            </a:r>
          </a:p>
        </p:txBody>
      </p:sp>
      <p:sp>
        <p:nvSpPr>
          <p:cNvPr id="12" name="TextBox 11"/>
          <p:cNvSpPr txBox="1"/>
          <p:nvPr/>
        </p:nvSpPr>
        <p:spPr>
          <a:xfrm>
            <a:off x="162706" y="5828152"/>
            <a:ext cx="3257550" cy="400110"/>
          </a:xfrm>
          <a:prstGeom prst="rect">
            <a:avLst/>
          </a:prstGeom>
          <a:noFill/>
        </p:spPr>
        <p:txBody>
          <a:bodyPr wrap="square" rtlCol="0">
            <a:spAutoFit/>
          </a:bodyPr>
          <a:lstStyle/>
          <a:p>
            <a:pPr algn="ctr"/>
            <a:r>
              <a:rPr lang="en-US" sz="1000" dirty="0"/>
              <a:t>Jon Springer</a:t>
            </a:r>
          </a:p>
          <a:p>
            <a:pPr algn="ctr"/>
            <a:r>
              <a:rPr lang="en-US" sz="1000" dirty="0"/>
              <a:t>President &amp; Chief Risk Officer</a:t>
            </a:r>
          </a:p>
        </p:txBody>
      </p:sp>
      <p:sp>
        <p:nvSpPr>
          <p:cNvPr id="49" name="TextBox 48"/>
          <p:cNvSpPr txBox="1"/>
          <p:nvPr/>
        </p:nvSpPr>
        <p:spPr>
          <a:xfrm>
            <a:off x="3079093" y="5853928"/>
            <a:ext cx="3257550" cy="400110"/>
          </a:xfrm>
          <a:prstGeom prst="rect">
            <a:avLst/>
          </a:prstGeom>
          <a:noFill/>
        </p:spPr>
        <p:txBody>
          <a:bodyPr wrap="square" rtlCol="0">
            <a:spAutoFit/>
          </a:bodyPr>
          <a:lstStyle/>
          <a:p>
            <a:pPr algn="ctr"/>
            <a:r>
              <a:rPr lang="en-US" sz="1000" dirty="0"/>
              <a:t>Frank Wilcox</a:t>
            </a:r>
          </a:p>
          <a:p>
            <a:pPr algn="ctr"/>
            <a:r>
              <a:rPr lang="en-US" sz="1000" dirty="0"/>
              <a:t>Chief Financial Officer</a:t>
            </a:r>
          </a:p>
        </p:txBody>
      </p:sp>
      <p:sp>
        <p:nvSpPr>
          <p:cNvPr id="53" name="TextBox 52"/>
          <p:cNvSpPr txBox="1"/>
          <p:nvPr/>
        </p:nvSpPr>
        <p:spPr>
          <a:xfrm>
            <a:off x="6248771" y="5879704"/>
            <a:ext cx="2674730" cy="400110"/>
          </a:xfrm>
          <a:prstGeom prst="rect">
            <a:avLst/>
          </a:prstGeom>
          <a:noFill/>
        </p:spPr>
        <p:txBody>
          <a:bodyPr wrap="square" rtlCol="0">
            <a:spAutoFit/>
          </a:bodyPr>
          <a:lstStyle/>
          <a:p>
            <a:pPr algn="ctr"/>
            <a:r>
              <a:rPr lang="en-US" sz="1000" dirty="0"/>
              <a:t>Kimberly Cooper-Campos</a:t>
            </a:r>
          </a:p>
          <a:p>
            <a:pPr algn="ctr"/>
            <a:r>
              <a:rPr lang="en-US" sz="1000" dirty="0"/>
              <a:t>Chief Information Officer</a:t>
            </a:r>
          </a:p>
        </p:txBody>
      </p:sp>
      <p:sp>
        <p:nvSpPr>
          <p:cNvPr id="55" name="TextBox 54"/>
          <p:cNvSpPr txBox="1"/>
          <p:nvPr/>
        </p:nvSpPr>
        <p:spPr>
          <a:xfrm>
            <a:off x="9077286" y="5879704"/>
            <a:ext cx="2674730" cy="400110"/>
          </a:xfrm>
          <a:prstGeom prst="rect">
            <a:avLst/>
          </a:prstGeom>
          <a:noFill/>
        </p:spPr>
        <p:txBody>
          <a:bodyPr wrap="square" rtlCol="0">
            <a:spAutoFit/>
          </a:bodyPr>
          <a:lstStyle/>
          <a:p>
            <a:pPr algn="ctr"/>
            <a:r>
              <a:rPr lang="en-US" sz="1000" dirty="0"/>
              <a:t>Darryl Lewis</a:t>
            </a:r>
          </a:p>
          <a:p>
            <a:pPr algn="ctr"/>
            <a:r>
              <a:rPr lang="en-US" sz="1000" dirty="0"/>
              <a:t>Chief Legal Officer</a:t>
            </a:r>
          </a:p>
        </p:txBody>
      </p:sp>
      <p:sp>
        <p:nvSpPr>
          <p:cNvPr id="58" name="Rectangle 57">
            <a:extLst/>
          </p:cNvPr>
          <p:cNvSpPr/>
          <p:nvPr/>
        </p:nvSpPr>
        <p:spPr>
          <a:xfrm>
            <a:off x="4576916" y="913342"/>
            <a:ext cx="3009220" cy="925646"/>
          </a:xfrm>
          <a:prstGeom prst="rect">
            <a:avLst/>
          </a:prstGeom>
          <a:solidFill>
            <a:schemeClr val="bg1"/>
          </a:solidFill>
          <a:ln w="12700">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b" anchorCtr="0"/>
          <a:lstStyle/>
          <a:p>
            <a:pPr algn="ctr"/>
            <a:endParaRPr lang="en-US" sz="800" b="1" dirty="0">
              <a:solidFill>
                <a:schemeClr val="tx1"/>
              </a:solidFill>
              <a:latin typeface="Arial" panose="020B0604020202020204" pitchFamily="34" charset="0"/>
              <a:cs typeface="Arial" panose="020B0604020202020204" pitchFamily="34" charset="0"/>
            </a:endParaRPr>
          </a:p>
          <a:p>
            <a:pPr algn="ctr"/>
            <a:endParaRPr lang="en-US" sz="800" b="1" dirty="0">
              <a:solidFill>
                <a:schemeClr val="tx1"/>
              </a:solidFill>
              <a:latin typeface="Arial" panose="020B0604020202020204" pitchFamily="34" charset="0"/>
              <a:cs typeface="Arial" panose="020B0604020202020204" pitchFamily="34" charset="0"/>
            </a:endParaRPr>
          </a:p>
          <a:p>
            <a:pPr algn="ctr"/>
            <a:endParaRPr lang="en-US" sz="800" b="1" dirty="0">
              <a:solidFill>
                <a:schemeClr val="tx1"/>
              </a:solidFill>
              <a:latin typeface="Arial" panose="020B0604020202020204" pitchFamily="34" charset="0"/>
              <a:cs typeface="Arial" panose="020B0604020202020204" pitchFamily="34" charset="0"/>
            </a:endParaRPr>
          </a:p>
        </p:txBody>
      </p:sp>
      <p:pic>
        <p:nvPicPr>
          <p:cNvPr id="59" name="Picture 58"/>
          <p:cNvPicPr>
            <a:picLocks noChangeAspect="1"/>
          </p:cNvPicPr>
          <p:nvPr/>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019027" y="930504"/>
            <a:ext cx="2133603" cy="813275"/>
          </a:xfrm>
          <a:prstGeom prst="rect">
            <a:avLst/>
          </a:prstGeom>
        </p:spPr>
      </p:pic>
      <p:sp>
        <p:nvSpPr>
          <p:cNvPr id="29" name="TextBox 28"/>
          <p:cNvSpPr txBox="1"/>
          <p:nvPr/>
        </p:nvSpPr>
        <p:spPr>
          <a:xfrm>
            <a:off x="4152899" y="2209800"/>
            <a:ext cx="3924301" cy="646331"/>
          </a:xfrm>
          <a:prstGeom prst="rect">
            <a:avLst/>
          </a:prstGeom>
          <a:noFill/>
        </p:spPr>
        <p:txBody>
          <a:bodyPr wrap="square" rtlCol="0">
            <a:spAutoFit/>
          </a:bodyPr>
          <a:lstStyle/>
          <a:p>
            <a:pPr algn="ctr"/>
            <a:r>
              <a:rPr lang="en-US" sz="3600" dirty="0">
                <a:solidFill>
                  <a:srgbClr val="104C10"/>
                </a:solidFill>
              </a:rPr>
              <a:t>Executive Team</a:t>
            </a: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758" y="3010345"/>
            <a:ext cx="2381903" cy="2817807"/>
          </a:xfrm>
          <a:prstGeom prst="rect">
            <a:avLst/>
          </a:prstGeom>
          <a:ln w="25400">
            <a:solidFill>
              <a:srgbClr val="104C10"/>
            </a:solidFill>
          </a:ln>
        </p:spPr>
      </p:pic>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2484" y="3010345"/>
            <a:ext cx="2384514" cy="2817807"/>
          </a:xfrm>
          <a:prstGeom prst="rect">
            <a:avLst/>
          </a:prstGeom>
          <a:ln w="25400">
            <a:solidFill>
              <a:srgbClr val="104C10"/>
            </a:solidFill>
          </a:ln>
        </p:spPr>
      </p:pic>
      <p:pic>
        <p:nvPicPr>
          <p:cNvPr id="36" name="Picture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4821" y="3010345"/>
            <a:ext cx="2384514" cy="2817807"/>
          </a:xfrm>
          <a:prstGeom prst="rect">
            <a:avLst/>
          </a:prstGeom>
          <a:ln w="25400">
            <a:solidFill>
              <a:srgbClr val="104C10"/>
            </a:solidFill>
          </a:ln>
        </p:spPr>
      </p:pic>
      <p:pic>
        <p:nvPicPr>
          <p:cNvPr id="43" name="Picture 4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37158" y="3010345"/>
            <a:ext cx="2380536" cy="2843583"/>
          </a:xfrm>
          <a:prstGeom prst="rect">
            <a:avLst/>
          </a:prstGeom>
          <a:ln w="25400">
            <a:solidFill>
              <a:srgbClr val="104C10"/>
            </a:solidFill>
          </a:ln>
        </p:spPr>
      </p:pic>
    </p:spTree>
    <p:extLst>
      <p:ext uri="{BB962C8B-B14F-4D97-AF65-F5344CB8AC3E}">
        <p14:creationId xmlns:p14="http://schemas.microsoft.com/office/powerpoint/2010/main" val="300849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1"/>
          <p:cNvSpPr>
            <a:spLocks noGrp="1"/>
          </p:cNvSpPr>
          <p:nvPr>
            <p:ph type="title"/>
          </p:nvPr>
        </p:nvSpPr>
        <p:spPr>
          <a:xfrm>
            <a:off x="123825" y="78105"/>
            <a:ext cx="11865769" cy="835237"/>
          </a:xfrm>
        </p:spPr>
        <p:txBody>
          <a:bodyPr/>
          <a:lstStyle/>
          <a:p>
            <a:r>
              <a:rPr lang="en-US" dirty="0"/>
              <a:t>Universal Insurance Holdings (UVE): Corporate HQ</a:t>
            </a:r>
          </a:p>
        </p:txBody>
      </p:sp>
      <p:cxnSp>
        <p:nvCxnSpPr>
          <p:cNvPr id="45" name="Straight Connector 44"/>
          <p:cNvCxnSpPr/>
          <p:nvPr/>
        </p:nvCxnSpPr>
        <p:spPr>
          <a:xfrm>
            <a:off x="123825" y="3552141"/>
            <a:ext cx="11734800" cy="0"/>
          </a:xfrm>
          <a:prstGeom prst="line">
            <a:avLst/>
          </a:prstGeom>
          <a:ln w="15875">
            <a:solidFill>
              <a:srgbClr val="AAE022"/>
            </a:solidFill>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7984" y="1165657"/>
            <a:ext cx="1373636" cy="1371600"/>
          </a:xfrm>
          <a:prstGeom prst="rect">
            <a:avLst/>
          </a:prstGeom>
          <a:ln w="25400">
            <a:solidFill>
              <a:srgbClr val="104C10"/>
            </a:solidFill>
          </a:ln>
        </p:spPr>
      </p:pic>
      <p:sp>
        <p:nvSpPr>
          <p:cNvPr id="57" name="TextBox 56"/>
          <p:cNvSpPr txBox="1"/>
          <p:nvPr/>
        </p:nvSpPr>
        <p:spPr>
          <a:xfrm>
            <a:off x="1176909" y="2536513"/>
            <a:ext cx="3257550" cy="400110"/>
          </a:xfrm>
          <a:prstGeom prst="rect">
            <a:avLst/>
          </a:prstGeom>
          <a:noFill/>
        </p:spPr>
        <p:txBody>
          <a:bodyPr wrap="square" rtlCol="0">
            <a:spAutoFit/>
          </a:bodyPr>
          <a:lstStyle/>
          <a:p>
            <a:pPr algn="ctr"/>
            <a:r>
              <a:rPr lang="en-US" sz="1000" dirty="0"/>
              <a:t>Gary Ropiecki</a:t>
            </a:r>
          </a:p>
          <a:p>
            <a:pPr algn="ctr"/>
            <a:r>
              <a:rPr lang="en-US" sz="1000" dirty="0"/>
              <a:t>SVP – Corporate Controller</a:t>
            </a:r>
          </a:p>
        </p:txBody>
      </p:sp>
      <p:sp>
        <p:nvSpPr>
          <p:cNvPr id="17" name="TextBox 16"/>
          <p:cNvSpPr txBox="1"/>
          <p:nvPr/>
        </p:nvSpPr>
        <p:spPr>
          <a:xfrm>
            <a:off x="288119" y="1578082"/>
            <a:ext cx="1304463" cy="646331"/>
          </a:xfrm>
          <a:prstGeom prst="rect">
            <a:avLst/>
          </a:prstGeom>
          <a:noFill/>
        </p:spPr>
        <p:txBody>
          <a:bodyPr wrap="square" rtlCol="0">
            <a:spAutoFit/>
          </a:bodyPr>
          <a:lstStyle/>
          <a:p>
            <a:pPr algn="ctr"/>
            <a:r>
              <a:rPr lang="en-US" dirty="0">
                <a:solidFill>
                  <a:srgbClr val="104C10"/>
                </a:solidFill>
              </a:rPr>
              <a:t>Corporate Functions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416" y="4324785"/>
            <a:ext cx="1373636" cy="1370856"/>
          </a:xfrm>
          <a:prstGeom prst="rect">
            <a:avLst/>
          </a:prstGeom>
          <a:ln w="25400">
            <a:solidFill>
              <a:srgbClr val="104C10"/>
            </a:solidFill>
          </a:ln>
        </p:spPr>
      </p:pic>
      <p:sp>
        <p:nvSpPr>
          <p:cNvPr id="18" name="TextBox 17"/>
          <p:cNvSpPr txBox="1"/>
          <p:nvPr/>
        </p:nvSpPr>
        <p:spPr>
          <a:xfrm>
            <a:off x="-39179" y="5695641"/>
            <a:ext cx="3257550" cy="400110"/>
          </a:xfrm>
          <a:prstGeom prst="rect">
            <a:avLst/>
          </a:prstGeom>
          <a:noFill/>
        </p:spPr>
        <p:txBody>
          <a:bodyPr wrap="square" rtlCol="0">
            <a:spAutoFit/>
          </a:bodyPr>
          <a:lstStyle/>
          <a:p>
            <a:pPr algn="ctr"/>
            <a:r>
              <a:rPr lang="en-US" sz="1000" dirty="0"/>
              <a:t>Beth Wallace</a:t>
            </a:r>
          </a:p>
          <a:p>
            <a:pPr algn="ctr"/>
            <a:r>
              <a:rPr lang="en-US" sz="1000" dirty="0"/>
              <a:t>Office Manager</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3314" y="4324785"/>
            <a:ext cx="1373636" cy="1370856"/>
          </a:xfrm>
          <a:prstGeom prst="rect">
            <a:avLst/>
          </a:prstGeom>
          <a:ln w="25400">
            <a:solidFill>
              <a:srgbClr val="104C10"/>
            </a:solidFill>
          </a:ln>
        </p:spPr>
      </p:pic>
      <p:sp>
        <p:nvSpPr>
          <p:cNvPr id="20" name="TextBox 19"/>
          <p:cNvSpPr txBox="1"/>
          <p:nvPr/>
        </p:nvSpPr>
        <p:spPr>
          <a:xfrm>
            <a:off x="2150134" y="5695641"/>
            <a:ext cx="3257550" cy="400110"/>
          </a:xfrm>
          <a:prstGeom prst="rect">
            <a:avLst/>
          </a:prstGeom>
          <a:noFill/>
        </p:spPr>
        <p:txBody>
          <a:bodyPr wrap="square" rtlCol="0">
            <a:spAutoFit/>
          </a:bodyPr>
          <a:lstStyle/>
          <a:p>
            <a:pPr algn="ctr"/>
            <a:r>
              <a:rPr lang="en-US" sz="1000" dirty="0"/>
              <a:t>Greg Ruth</a:t>
            </a:r>
          </a:p>
          <a:p>
            <a:pPr algn="ctr"/>
            <a:r>
              <a:rPr lang="en-US" sz="1000" dirty="0"/>
              <a:t>VP Human Resources</a:t>
            </a:r>
          </a:p>
        </p:txBody>
      </p:sp>
      <p:sp>
        <p:nvSpPr>
          <p:cNvPr id="22" name="TextBox 21"/>
          <p:cNvSpPr txBox="1"/>
          <p:nvPr/>
        </p:nvSpPr>
        <p:spPr>
          <a:xfrm>
            <a:off x="7901635" y="2536513"/>
            <a:ext cx="3257550" cy="400110"/>
          </a:xfrm>
          <a:prstGeom prst="rect">
            <a:avLst/>
          </a:prstGeom>
          <a:noFill/>
        </p:spPr>
        <p:txBody>
          <a:bodyPr wrap="square" rtlCol="0">
            <a:spAutoFit/>
          </a:bodyPr>
          <a:lstStyle/>
          <a:p>
            <a:pPr algn="ctr"/>
            <a:r>
              <a:rPr lang="en-US" sz="1000" dirty="0"/>
              <a:t>Rob Luther</a:t>
            </a:r>
          </a:p>
          <a:p>
            <a:pPr algn="ctr"/>
            <a:r>
              <a:rPr lang="en-US" sz="1000" dirty="0"/>
              <a:t>VP Corporate Development, Strategy, &amp; IR</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07892" y="4324785"/>
            <a:ext cx="1375160" cy="1370856"/>
          </a:xfrm>
          <a:prstGeom prst="rect">
            <a:avLst/>
          </a:prstGeom>
          <a:ln w="25400">
            <a:solidFill>
              <a:srgbClr val="104C10"/>
            </a:solidFill>
          </a:ln>
        </p:spPr>
      </p:pic>
      <p:sp>
        <p:nvSpPr>
          <p:cNvPr id="25" name="TextBox 24"/>
          <p:cNvSpPr txBox="1"/>
          <p:nvPr/>
        </p:nvSpPr>
        <p:spPr>
          <a:xfrm>
            <a:off x="8866697" y="5695641"/>
            <a:ext cx="3257550" cy="400110"/>
          </a:xfrm>
          <a:prstGeom prst="rect">
            <a:avLst/>
          </a:prstGeom>
          <a:noFill/>
        </p:spPr>
        <p:txBody>
          <a:bodyPr wrap="square" rtlCol="0">
            <a:spAutoFit/>
          </a:bodyPr>
          <a:lstStyle/>
          <a:p>
            <a:pPr algn="ctr"/>
            <a:r>
              <a:rPr lang="en-US" sz="1000" dirty="0"/>
              <a:t>Timothy </a:t>
            </a:r>
            <a:r>
              <a:rPr lang="en-US" sz="1000" dirty="0" err="1"/>
              <a:t>Wentroble</a:t>
            </a:r>
            <a:endParaRPr lang="en-US" sz="1000" dirty="0"/>
          </a:p>
          <a:p>
            <a:pPr algn="ctr"/>
            <a:r>
              <a:rPr lang="en-US" sz="1000" dirty="0"/>
              <a:t>VP Security</a:t>
            </a:r>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08464" y="1165657"/>
            <a:ext cx="1373636" cy="1370856"/>
          </a:xfrm>
          <a:prstGeom prst="rect">
            <a:avLst/>
          </a:prstGeom>
          <a:ln w="25400">
            <a:solidFill>
              <a:srgbClr val="104C10"/>
            </a:solidFill>
          </a:ln>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34459" y="1165657"/>
            <a:ext cx="1373636" cy="1370856"/>
          </a:xfrm>
          <a:prstGeom prst="rect">
            <a:avLst/>
          </a:prstGeom>
          <a:ln w="25400">
            <a:solidFill>
              <a:srgbClr val="104C10"/>
            </a:solidFill>
          </a:ln>
        </p:spPr>
      </p:pic>
      <p:sp>
        <p:nvSpPr>
          <p:cNvPr id="29" name="TextBox 28"/>
          <p:cNvSpPr txBox="1"/>
          <p:nvPr/>
        </p:nvSpPr>
        <p:spPr>
          <a:xfrm>
            <a:off x="3492502" y="2556459"/>
            <a:ext cx="3257550" cy="400110"/>
          </a:xfrm>
          <a:prstGeom prst="rect">
            <a:avLst/>
          </a:prstGeom>
          <a:noFill/>
        </p:spPr>
        <p:txBody>
          <a:bodyPr wrap="square" rtlCol="0">
            <a:spAutoFit/>
          </a:bodyPr>
          <a:lstStyle/>
          <a:p>
            <a:pPr algn="ctr"/>
            <a:r>
              <a:rPr lang="en-US" sz="1000" dirty="0"/>
              <a:t>Bill Joyce</a:t>
            </a:r>
          </a:p>
          <a:p>
            <a:pPr algn="ctr"/>
            <a:r>
              <a:rPr lang="en-US" sz="1000" dirty="0"/>
              <a:t>SVP of Finance &amp; Statutory Controller</a:t>
            </a:r>
          </a:p>
        </p:txBody>
      </p:sp>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6661730" y="1172786"/>
            <a:ext cx="1382738" cy="1373636"/>
          </a:xfrm>
          <a:prstGeom prst="rect">
            <a:avLst/>
          </a:prstGeom>
          <a:ln w="25400">
            <a:solidFill>
              <a:srgbClr val="104C10"/>
            </a:solidFill>
          </a:ln>
        </p:spPr>
      </p:pic>
      <p:sp>
        <p:nvSpPr>
          <p:cNvPr id="30" name="TextBox 29"/>
          <p:cNvSpPr txBox="1"/>
          <p:nvPr/>
        </p:nvSpPr>
        <p:spPr>
          <a:xfrm>
            <a:off x="5724324" y="2556459"/>
            <a:ext cx="3257550" cy="400110"/>
          </a:xfrm>
          <a:prstGeom prst="rect">
            <a:avLst/>
          </a:prstGeom>
          <a:noFill/>
        </p:spPr>
        <p:txBody>
          <a:bodyPr wrap="square" rtlCol="0">
            <a:spAutoFit/>
          </a:bodyPr>
          <a:lstStyle/>
          <a:p>
            <a:pPr algn="ctr"/>
            <a:r>
              <a:rPr lang="en-US" sz="1000" dirty="0"/>
              <a:t>Tom Redmond</a:t>
            </a:r>
          </a:p>
          <a:p>
            <a:pPr algn="ctr"/>
            <a:r>
              <a:rPr lang="en-US" sz="1000" dirty="0"/>
              <a:t>SVP – Taxation</a:t>
            </a:r>
          </a:p>
        </p:txBody>
      </p:sp>
      <p:sp>
        <p:nvSpPr>
          <p:cNvPr id="21" name="TextBox 20"/>
          <p:cNvSpPr txBox="1"/>
          <p:nvPr/>
        </p:nvSpPr>
        <p:spPr>
          <a:xfrm>
            <a:off x="4398371" y="5695641"/>
            <a:ext cx="3257550" cy="400110"/>
          </a:xfrm>
          <a:prstGeom prst="rect">
            <a:avLst/>
          </a:prstGeom>
          <a:noFill/>
        </p:spPr>
        <p:txBody>
          <a:bodyPr wrap="square" rtlCol="0">
            <a:spAutoFit/>
          </a:bodyPr>
          <a:lstStyle/>
          <a:p>
            <a:pPr algn="ctr"/>
            <a:r>
              <a:rPr lang="en-US" sz="1000" dirty="0"/>
              <a:t>Dania Arnodo</a:t>
            </a:r>
          </a:p>
          <a:p>
            <a:pPr algn="ctr"/>
            <a:r>
              <a:rPr lang="en-US" sz="1000" dirty="0"/>
              <a:t>Director of Regulatory Compliance</a:t>
            </a:r>
          </a:p>
        </p:txBody>
      </p:sp>
      <p:sp>
        <p:nvSpPr>
          <p:cNvPr id="23" name="TextBox 22"/>
          <p:cNvSpPr txBox="1"/>
          <p:nvPr/>
        </p:nvSpPr>
        <p:spPr>
          <a:xfrm>
            <a:off x="6720157" y="5695641"/>
            <a:ext cx="3257550" cy="400110"/>
          </a:xfrm>
          <a:prstGeom prst="rect">
            <a:avLst/>
          </a:prstGeom>
          <a:noFill/>
        </p:spPr>
        <p:txBody>
          <a:bodyPr wrap="square" rtlCol="0">
            <a:spAutoFit/>
          </a:bodyPr>
          <a:lstStyle/>
          <a:p>
            <a:pPr algn="ctr"/>
            <a:r>
              <a:rPr lang="en-US" sz="1000" dirty="0"/>
              <a:t>Bobby Elder</a:t>
            </a:r>
          </a:p>
          <a:p>
            <a:pPr algn="ctr"/>
            <a:r>
              <a:rPr lang="en-US" sz="1000" dirty="0"/>
              <a:t>Director of grand Palm Construction</a:t>
            </a:r>
          </a:p>
        </p:txBody>
      </p:sp>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55167" y="4324785"/>
            <a:ext cx="1364990" cy="1370856"/>
          </a:xfrm>
          <a:prstGeom prst="rect">
            <a:avLst/>
          </a:prstGeom>
          <a:ln w="25400">
            <a:solidFill>
              <a:srgbClr val="104C10"/>
            </a:solidFill>
          </a:ln>
        </p:spPr>
      </p:pic>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58374" y="4324785"/>
            <a:ext cx="1411302" cy="1370856"/>
          </a:xfrm>
          <a:prstGeom prst="rect">
            <a:avLst/>
          </a:prstGeom>
          <a:ln w="25400">
            <a:solidFill>
              <a:srgbClr val="104C10"/>
            </a:solidFill>
          </a:ln>
        </p:spPr>
      </p:pic>
    </p:spTree>
    <p:extLst>
      <p:ext uri="{BB962C8B-B14F-4D97-AF65-F5344CB8AC3E}">
        <p14:creationId xmlns:p14="http://schemas.microsoft.com/office/powerpoint/2010/main" val="3692699656"/>
      </p:ext>
    </p:extLst>
  </p:cSld>
  <p:clrMapOvr>
    <a:masterClrMapping/>
  </p:clrMapOvr>
</p:sld>
</file>

<file path=ppt/theme/theme1.xml><?xml version="1.0" encoding="utf-8"?>
<a:theme xmlns:a="http://schemas.openxmlformats.org/drawingml/2006/main" name="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58177</TotalTime>
  <Words>1379</Words>
  <Application>Microsoft Office PowerPoint</Application>
  <PresentationFormat>Widescreen</PresentationFormat>
  <Paragraphs>312</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Courier New</vt:lpstr>
      <vt:lpstr>Perpetua Titling MT</vt:lpstr>
      <vt:lpstr>Wingdings</vt:lpstr>
      <vt:lpstr>Office Theme</vt:lpstr>
      <vt:lpstr>Chief Executive Officer Briefing</vt:lpstr>
      <vt:lpstr>PowerPoint Presentation</vt:lpstr>
      <vt:lpstr>Universal Insurance Holdings (UVE)</vt:lpstr>
      <vt:lpstr>Universal Insurance Holdings (UVE): Growth Story</vt:lpstr>
      <vt:lpstr>Universal Insurance Holdings (UVE): Historical Timeline</vt:lpstr>
      <vt:lpstr>Universal Insurance Holdings (UVE): Organizational Structure</vt:lpstr>
      <vt:lpstr>Universal Insurance Holdings (UVE): Focus On The Insurance Value Chain</vt:lpstr>
      <vt:lpstr>Universal Insurance Holdings (UVE): Corporate HQ</vt:lpstr>
      <vt:lpstr>Universal Insurance Holdings (UVE): Corporate HQ</vt:lpstr>
      <vt:lpstr>Universal Insurance Holdings (UVE): Subsidiaries</vt:lpstr>
      <vt:lpstr>Universal Insurance Holdings (UVE): Subsidiaries</vt:lpstr>
      <vt:lpstr>Universal Insurance Holdings (UVE): Four Pillars of Success</vt:lpstr>
      <vt:lpstr>PowerPoint Presentation</vt:lpstr>
      <vt:lpstr>PowerPoint Presentation</vt:lpstr>
      <vt:lpstr>Universal Insurance Holdings (UVE): What’s Important</vt:lpstr>
      <vt:lpstr>Universal Insurance Holdings (UVE): Campus Vision</vt:lpstr>
      <vt:lpstr>Universal Insurance Holdings (UVE): Campus Vision</vt:lpstr>
      <vt:lpstr>Universal Insurance Holdings (UVE): Campus Vision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Robert Luther</dc:creator>
  <cp:lastModifiedBy>Legal</cp:lastModifiedBy>
  <cp:revision>2315</cp:revision>
  <cp:lastPrinted>2019-07-30T14:41:57Z</cp:lastPrinted>
  <dcterms:created xsi:type="dcterms:W3CDTF">2018-05-01T19:36:33Z</dcterms:created>
  <dcterms:modified xsi:type="dcterms:W3CDTF">2019-07-31T17:56:36Z</dcterms:modified>
</cp:coreProperties>
</file>